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57" r:id="rId4"/>
    <p:sldId id="258" r:id="rId5"/>
    <p:sldId id="261" r:id="rId6"/>
    <p:sldId id="267" r:id="rId7"/>
    <p:sldId id="262" r:id="rId8"/>
    <p:sldId id="266" r:id="rId9"/>
    <p:sldId id="268" r:id="rId10"/>
    <p:sldId id="269" r:id="rId11"/>
    <p:sldId id="263" r:id="rId12"/>
    <p:sldId id="264" r:id="rId13"/>
    <p:sldId id="265" r:id="rId14"/>
  </p:sldIdLst>
  <p:sldSz cx="12192000" cy="68580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96" y="-61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19600"/>
            <a:ext cx="10972440" cy="1253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69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19600"/>
            <a:ext cx="10972440" cy="1253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219600"/>
            <a:ext cx="10972440" cy="1253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19600"/>
            <a:ext cx="10972440" cy="1253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09480" y="219600"/>
            <a:ext cx="10972440" cy="1253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219600"/>
            <a:ext cx="10972440" cy="1253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19600"/>
            <a:ext cx="10972440" cy="1253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19600"/>
            <a:ext cx="10972440" cy="1253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19600"/>
            <a:ext cx="10972440" cy="1253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219600"/>
            <a:ext cx="10972440" cy="1253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34" name="Рисунок 33"/>
          <p:cNvPicPr/>
          <p:nvPr/>
        </p:nvPicPr>
        <p:blipFill>
          <a:blip r:embed="rId2"/>
          <a:stretch/>
        </p:blipFill>
        <p:spPr>
          <a:xfrm>
            <a:off x="3603240" y="1604160"/>
            <a:ext cx="4984200" cy="3976920"/>
          </a:xfrm>
          <a:prstGeom prst="rect">
            <a:avLst/>
          </a:prstGeom>
          <a:ln>
            <a:noFill/>
          </a:ln>
        </p:spPr>
      </p:pic>
      <p:pic>
        <p:nvPicPr>
          <p:cNvPr id="35" name="Рисунок 34"/>
          <p:cNvPicPr/>
          <p:nvPr/>
        </p:nvPicPr>
        <p:blipFill>
          <a:blip r:embed="rId2"/>
          <a:stretch/>
        </p:blipFill>
        <p:spPr>
          <a:xfrm>
            <a:off x="3603240" y="1604160"/>
            <a:ext cx="4984200" cy="3976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609480" y="219600"/>
            <a:ext cx="10972440" cy="1253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9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69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609480" y="219600"/>
            <a:ext cx="10972440" cy="1253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609480" y="219600"/>
            <a:ext cx="10972440" cy="1253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609480" y="219600"/>
            <a:ext cx="10972440" cy="1253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09480" y="219600"/>
            <a:ext cx="10972440" cy="1253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0" name="PlaceHolder 4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609480" y="219600"/>
            <a:ext cx="10972440" cy="1253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4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609480" y="219600"/>
            <a:ext cx="10972440" cy="1253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609480" y="219600"/>
            <a:ext cx="10972440" cy="1253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609480" y="219600"/>
            <a:ext cx="10972440" cy="1253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6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09480" y="219600"/>
            <a:ext cx="10972440" cy="1253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70" name="Рисунок 69"/>
          <p:cNvPicPr/>
          <p:nvPr/>
        </p:nvPicPr>
        <p:blipFill>
          <a:blip r:embed="rId2"/>
          <a:stretch/>
        </p:blipFill>
        <p:spPr>
          <a:xfrm>
            <a:off x="3603240" y="1604160"/>
            <a:ext cx="4984200" cy="3976920"/>
          </a:xfrm>
          <a:prstGeom prst="rect">
            <a:avLst/>
          </a:prstGeom>
          <a:ln>
            <a:noFill/>
          </a:ln>
        </p:spPr>
      </p:pic>
      <p:pic>
        <p:nvPicPr>
          <p:cNvPr id="71" name="Рисунок 70"/>
          <p:cNvPicPr/>
          <p:nvPr/>
        </p:nvPicPr>
        <p:blipFill>
          <a:blip r:embed="rId2"/>
          <a:stretch/>
        </p:blipFill>
        <p:spPr>
          <a:xfrm>
            <a:off x="3603240" y="1604160"/>
            <a:ext cx="4984200" cy="3976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ru-RU" sz="4400">
                <a:latin typeface="Arial"/>
              </a:rPr>
              <a:t>Для правки текста заголовка щёлкните мышью</a:t>
            </a:r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692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ru-RU" sz="3200">
                <a:latin typeface="Arial"/>
              </a:rPr>
              <a:t>Для правки структуры щёлкните мышью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ru-RU" sz="2800">
                <a:latin typeface="Arial"/>
              </a:rPr>
              <a:t>Второй уровень структуры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ru-RU" sz="2400">
                <a:latin typeface="Arial"/>
              </a:rPr>
              <a:t>Третий уровень структуры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ru-RU" sz="2000">
                <a:latin typeface="Arial"/>
              </a:rPr>
              <a:t>Четвёртый уровень структуры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Шестой уровень структуры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Седьмой уровень структуры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ru-RU" sz="4400">
                <a:latin typeface="Arial"/>
              </a:rPr>
              <a:t>Для правки текста заголовка щёлкните мышью</a:t>
            </a:r>
            <a:endParaRPr/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692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ru-RU" sz="3200">
                <a:latin typeface="Arial"/>
              </a:rPr>
              <a:t>Для правки структуры щёлкните мышью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ru-RU" sz="2800">
                <a:latin typeface="Arial"/>
              </a:rPr>
              <a:t>Второй уровень структуры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ru-RU" sz="2400">
                <a:latin typeface="Arial"/>
              </a:rPr>
              <a:t>Третий уровень структуры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ru-RU" sz="2000">
                <a:latin typeface="Arial"/>
              </a:rPr>
              <a:t>Четвёртый уровень структуры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Шестой уровень структуры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Седьмой уровень структуры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4.png"/><Relationship Id="rId7" Type="http://schemas.openxmlformats.org/officeDocument/2006/relationships/image" Target="../media/image3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Relationship Id="rId9" Type="http://schemas.openxmlformats.org/officeDocument/2006/relationships/image" Target="../media/image4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CustomShape 1"/>
          <p:cNvSpPr/>
          <p:nvPr/>
        </p:nvSpPr>
        <p:spPr>
          <a:xfrm>
            <a:off x="1584360" y="0"/>
            <a:ext cx="9141480" cy="1869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r>
              <a:rPr lang="ru-RU" sz="6000" b="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endParaRPr/>
          </a:p>
          <a:p>
            <a:pPr algn="ctr">
              <a:lnSpc>
                <a:spcPct val="100000"/>
              </a:lnSpc>
            </a:pPr>
            <a:r>
              <a:rPr lang="ru-RU" sz="6000" b="1" strike="noStrike">
                <a:solidFill>
                  <a:srgbClr val="000000"/>
                </a:solidFill>
                <a:latin typeface="Chancery Uralic"/>
                <a:ea typeface="DejaVu Sans"/>
              </a:rPr>
              <a:t>Благотворительный фонд</a:t>
            </a:r>
            <a:endParaRPr/>
          </a:p>
        </p:txBody>
      </p:sp>
      <p:pic>
        <p:nvPicPr>
          <p:cNvPr id="73" name="Рисунок 3"/>
          <p:cNvPicPr/>
          <p:nvPr/>
        </p:nvPicPr>
        <p:blipFill>
          <a:blip r:embed="rId2"/>
          <a:stretch/>
        </p:blipFill>
        <p:spPr>
          <a:xfrm>
            <a:off x="2702520" y="1944000"/>
            <a:ext cx="7121520" cy="47390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CustomShape 1"/>
          <p:cNvSpPr/>
          <p:nvPr/>
        </p:nvSpPr>
        <p:spPr>
          <a:xfrm>
            <a:off x="838080" y="365040"/>
            <a:ext cx="10513080" cy="132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90000"/>
              </a:lnSpc>
            </a:pPr>
            <a:r>
              <a:rPr lang="ru-RU" sz="3600" b="1" i="1" strike="noStrike" dirty="0">
                <a:solidFill>
                  <a:srgbClr val="FF0000"/>
                </a:solidFill>
                <a:latin typeface="Calibri Light"/>
                <a:ea typeface="DejaVu Sans"/>
              </a:rPr>
              <a:t>Основные цели фонда:</a:t>
            </a:r>
            <a:endParaRPr b="1" dirty="0"/>
          </a:p>
        </p:txBody>
      </p:sp>
      <p:sp>
        <p:nvSpPr>
          <p:cNvPr id="75" name="CustomShape 2"/>
          <p:cNvSpPr/>
          <p:nvPr/>
        </p:nvSpPr>
        <p:spPr>
          <a:xfrm>
            <a:off x="864000" y="1368000"/>
            <a:ext cx="10447200" cy="420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trike="noStrike" dirty="0">
                <a:solidFill>
                  <a:srgbClr val="222222"/>
                </a:solidFill>
                <a:latin typeface="Calibri"/>
                <a:ea typeface="DejaVu Sans"/>
              </a:rPr>
              <a:t>Основными целями Благотворительного Фонда являются привлечение средств на основе добровольных пожертвований и использование этих средств для: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ru-RU" strike="noStrike" dirty="0">
                <a:solidFill>
                  <a:srgbClr val="222222"/>
                </a:solidFill>
                <a:latin typeface="Calibri"/>
                <a:ea typeface="DejaVu Sans"/>
              </a:rPr>
              <a:t>— оказания материальной и иной помощи тяжело больным детям заболеваниями указанными в Перечне заболеваний.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ru-RU" strike="noStrike" dirty="0">
                <a:solidFill>
                  <a:srgbClr val="222222"/>
                </a:solidFill>
                <a:latin typeface="Calibri"/>
                <a:ea typeface="DejaVu Sans"/>
              </a:rPr>
              <a:t>— оказания социальной и психологической помощи  тяжело больным               детям и их   семьям  включая оказание им материальной помощи,</a:t>
            </a:r>
            <a:endParaRPr dirty="0"/>
          </a:p>
          <a:p>
            <a:pPr>
              <a:lnSpc>
                <a:spcPct val="100000"/>
              </a:lnSpc>
            </a:pPr>
            <a:r>
              <a:rPr lang="ru-RU" strike="noStrike" dirty="0">
                <a:solidFill>
                  <a:srgbClr val="222222"/>
                </a:solidFill>
                <a:latin typeface="Calibri"/>
                <a:ea typeface="DejaVu Sans"/>
              </a:rPr>
              <a:t> социальную реабилитацию, 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ru-RU" strike="noStrike" dirty="0">
                <a:solidFill>
                  <a:srgbClr val="222222"/>
                </a:solidFill>
                <a:latin typeface="Calibri"/>
                <a:ea typeface="DejaVu Sans"/>
              </a:rPr>
              <a:t>— помощи в организации лечения тяжелобольных </a:t>
            </a:r>
            <a:endParaRPr dirty="0"/>
          </a:p>
          <a:p>
            <a:pPr>
              <a:lnSpc>
                <a:spcPct val="100000"/>
              </a:lnSpc>
            </a:pPr>
            <a:r>
              <a:rPr lang="ru-RU" strike="noStrike" dirty="0">
                <a:solidFill>
                  <a:srgbClr val="222222"/>
                </a:solidFill>
                <a:latin typeface="Calibri"/>
                <a:ea typeface="DejaVu Sans"/>
              </a:rPr>
              <a:t>детей  нуждающихся в зарубежных клиниках, </a:t>
            </a:r>
            <a:endParaRPr dirty="0"/>
          </a:p>
          <a:p>
            <a:pPr>
              <a:lnSpc>
                <a:spcPct val="100000"/>
              </a:lnSpc>
            </a:pPr>
            <a:r>
              <a:rPr lang="ru-RU" strike="noStrike" dirty="0">
                <a:solidFill>
                  <a:srgbClr val="222222"/>
                </a:solidFill>
                <a:latin typeface="Calibri"/>
                <a:ea typeface="DejaVu Sans"/>
              </a:rPr>
              <a:t>при невозможности их лечения в России.</a:t>
            </a:r>
            <a:endParaRPr dirty="0"/>
          </a:p>
        </p:txBody>
      </p:sp>
      <p:pic>
        <p:nvPicPr>
          <p:cNvPr id="76" name="Рисунок 75"/>
          <p:cNvPicPr/>
          <p:nvPr/>
        </p:nvPicPr>
        <p:blipFill>
          <a:blip r:embed="rId2"/>
          <a:stretch/>
        </p:blipFill>
        <p:spPr>
          <a:xfrm>
            <a:off x="6888088" y="3668718"/>
            <a:ext cx="5303912" cy="316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CustomShape 1"/>
          <p:cNvSpPr/>
          <p:nvPr/>
        </p:nvSpPr>
        <p:spPr>
          <a:xfrm>
            <a:off x="838080" y="365040"/>
            <a:ext cx="10513080" cy="132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90000"/>
              </a:lnSpc>
            </a:pPr>
            <a:r>
              <a:rPr lang="ru-RU" sz="3600" b="1" i="1" strike="noStrike" dirty="0">
                <a:solidFill>
                  <a:srgbClr val="FF0000"/>
                </a:solidFill>
                <a:latin typeface="Calibri Light"/>
                <a:ea typeface="DejaVu Sans"/>
              </a:rPr>
              <a:t>Основные задачи фонда:</a:t>
            </a:r>
            <a:endParaRPr dirty="0"/>
          </a:p>
        </p:txBody>
      </p:sp>
      <p:sp>
        <p:nvSpPr>
          <p:cNvPr id="78" name="CustomShape 2"/>
          <p:cNvSpPr/>
          <p:nvPr/>
        </p:nvSpPr>
        <p:spPr>
          <a:xfrm>
            <a:off x="659520" y="1493280"/>
            <a:ext cx="10447200" cy="3105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trike="noStrike">
                <a:solidFill>
                  <a:srgbClr val="000000"/>
                </a:solidFill>
                <a:latin typeface="Calibri"/>
                <a:ea typeface="DejaVu Sans"/>
              </a:rPr>
              <a:t>— привлечение к участию в реализации Благотворительной программы Фонда максимального количества благотворителей в лице предприятий, учреждений, акционерных обществ, коммерческих структур, общественных объединений, отдельных граждан к проблемам больных детей.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ru-RU" strike="noStrike">
                <a:solidFill>
                  <a:srgbClr val="000000"/>
                </a:solidFill>
                <a:latin typeface="Calibri"/>
                <a:ea typeface="DejaVu Sans"/>
              </a:rPr>
              <a:t>— аккумулирование  добровольных пожертвований в соответствии с Благотворительной программой и направление их благо получателям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ru-RU" strike="noStrike">
                <a:solidFill>
                  <a:srgbClr val="000000"/>
                </a:solidFill>
                <a:latin typeface="Calibri"/>
                <a:ea typeface="DejaVu Sans"/>
              </a:rPr>
              <a:t>— обеспечение взаимодействия между благотворителями, министерствами и ведомствами, лечебными учреждениями и благо получателями в осуществлении акций милосердия и благотворительности;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ru-RU" strike="noStrike">
                <a:solidFill>
                  <a:srgbClr val="000000"/>
                </a:solidFill>
                <a:latin typeface="Calibri"/>
                <a:ea typeface="DejaVu Sans"/>
              </a:rPr>
              <a:t>— распространение информации о своей деятельности;</a:t>
            </a:r>
            <a:endParaRPr/>
          </a:p>
          <a:p>
            <a:pPr>
              <a:lnSpc>
                <a:spcPct val="100000"/>
              </a:lnSpc>
            </a:pPr>
            <a:r>
              <a:rPr lang="ru-RU" strike="noStrike">
                <a:solidFill>
                  <a:srgbClr val="000000"/>
                </a:solidFill>
                <a:latin typeface="Calibri"/>
                <a:ea typeface="DejaVu Sans"/>
              </a:rPr>
              <a:t>- привлечение волонтеров и организация их деятельности для реализации благотворительных программ.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CustomShape 1"/>
          <p:cNvSpPr/>
          <p:nvPr/>
        </p:nvSpPr>
        <p:spPr>
          <a:xfrm>
            <a:off x="144000" y="432000"/>
            <a:ext cx="11856656" cy="609334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90000"/>
              </a:lnSpc>
            </a:pPr>
            <a:r>
              <a:rPr lang="ru-RU" sz="3600" b="1" i="1" strike="noStrike" dirty="0" smtClean="0">
                <a:solidFill>
                  <a:srgbClr val="FF0000"/>
                </a:solidFill>
                <a:latin typeface="Calibri Light"/>
                <a:ea typeface="DejaVu Sans"/>
              </a:rPr>
              <a:t> </a:t>
            </a:r>
            <a:r>
              <a:rPr lang="ru-RU" sz="3600" b="1" i="1" strike="noStrike" dirty="0" smtClean="0">
                <a:solidFill>
                  <a:srgbClr val="FF0000"/>
                </a:solidFill>
                <a:latin typeface="Calibri Light" pitchFamily="34" charset="0"/>
                <a:ea typeface="DejaVu Sans"/>
                <a:cs typeface="Calibri Light" pitchFamily="34" charset="0"/>
              </a:rPr>
              <a:t>НАШИ МЕРОПРИЯТИЯ</a:t>
            </a:r>
            <a:r>
              <a:rPr lang="ru-RU" sz="3600" b="1" dirty="0">
                <a:latin typeface="Calibri Light" pitchFamily="34" charset="0"/>
                <a:cs typeface="Calibri Light" pitchFamily="34" charset="0"/>
              </a:rPr>
              <a:t> </a:t>
            </a:r>
            <a:r>
              <a:rPr lang="ru-RU" sz="3600" b="1" dirty="0" smtClean="0">
                <a:latin typeface="Calibri Light" pitchFamily="34" charset="0"/>
                <a:cs typeface="Calibri Light" pitchFamily="34" charset="0"/>
              </a:rPr>
              <a:t>  </a:t>
            </a:r>
            <a:r>
              <a:rPr lang="ru-RU" sz="3600" b="1" i="1" strike="noStrike" dirty="0" smtClean="0">
                <a:solidFill>
                  <a:srgbClr val="FF0000"/>
                </a:solidFill>
                <a:latin typeface="Calibri Light" pitchFamily="34" charset="0"/>
                <a:ea typeface="DejaVu Sans"/>
                <a:cs typeface="Calibri Light" pitchFamily="34" charset="0"/>
              </a:rPr>
              <a:t>в </a:t>
            </a:r>
            <a:r>
              <a:rPr lang="ru-RU" sz="3600" b="1" i="1" strike="noStrike" dirty="0">
                <a:solidFill>
                  <a:srgbClr val="FF0000"/>
                </a:solidFill>
                <a:latin typeface="Calibri Light" pitchFamily="34" charset="0"/>
                <a:ea typeface="DejaVu Sans"/>
                <a:cs typeface="Calibri Light" pitchFamily="34" charset="0"/>
              </a:rPr>
              <a:t>2017 </a:t>
            </a:r>
            <a:r>
              <a:rPr lang="ru-RU" sz="3600" b="1" i="1" strike="noStrike" dirty="0" smtClean="0">
                <a:solidFill>
                  <a:srgbClr val="FF0000"/>
                </a:solidFill>
                <a:latin typeface="Calibri Light" pitchFamily="34" charset="0"/>
                <a:ea typeface="DejaVu Sans"/>
                <a:cs typeface="Calibri Light" pitchFamily="34" charset="0"/>
              </a:rPr>
              <a:t>году:</a:t>
            </a:r>
            <a:endParaRPr sz="3600" b="1" dirty="0">
              <a:latin typeface="Calibri Light" pitchFamily="34" charset="0"/>
              <a:cs typeface="Calibri Light" pitchFamily="34" charset="0"/>
            </a:endParaRPr>
          </a:p>
          <a:p>
            <a:pPr>
              <a:lnSpc>
                <a:spcPct val="90000"/>
              </a:lnSpc>
            </a:pPr>
            <a:endParaRPr dirty="0"/>
          </a:p>
          <a:p>
            <a:pPr>
              <a:lnSpc>
                <a:spcPct val="90000"/>
              </a:lnSpc>
            </a:pPr>
            <a:r>
              <a:rPr lang="ru-RU" i="1" strike="noStrike" dirty="0" smtClean="0">
                <a:solidFill>
                  <a:srgbClr val="000000"/>
                </a:solidFill>
                <a:latin typeface="Times New Roman"/>
                <a:ea typeface="DejaVu Sans"/>
              </a:rPr>
              <a:t> 1) 14 апреля 2017 г.  </a:t>
            </a:r>
            <a:r>
              <a:rPr lang="ru-RU" i="1" strike="noStrike" dirty="0">
                <a:solidFill>
                  <a:srgbClr val="000000"/>
                </a:solidFill>
                <a:latin typeface="Times New Roman"/>
                <a:ea typeface="DejaVu Sans"/>
              </a:rPr>
              <a:t>- МДЦ «Стекольный»</a:t>
            </a:r>
            <a:endParaRPr dirty="0"/>
          </a:p>
          <a:p>
            <a:pPr>
              <a:lnSpc>
                <a:spcPct val="90000"/>
              </a:lnSpc>
            </a:pPr>
            <a:r>
              <a:rPr lang="ru-RU" i="1" strike="noStrike" dirty="0">
                <a:solidFill>
                  <a:srgbClr val="000000"/>
                </a:solidFill>
                <a:latin typeface="Times New Roman"/>
                <a:ea typeface="DejaVu Sans"/>
              </a:rPr>
              <a:t>Благотворительный концерт</a:t>
            </a:r>
            <a:endParaRPr dirty="0"/>
          </a:p>
          <a:p>
            <a:pPr>
              <a:lnSpc>
                <a:spcPct val="90000"/>
              </a:lnSpc>
            </a:pPr>
            <a:endParaRPr dirty="0"/>
          </a:p>
          <a:p>
            <a:pPr>
              <a:lnSpc>
                <a:spcPct val="90000"/>
              </a:lnSpc>
            </a:pPr>
            <a:r>
              <a:rPr lang="ru-RU" i="1" strike="noStrike" dirty="0" smtClean="0">
                <a:solidFill>
                  <a:srgbClr val="000000"/>
                </a:solidFill>
                <a:latin typeface="Times New Roman"/>
                <a:ea typeface="DejaVu Sans"/>
              </a:rPr>
              <a:t>2 ) 3 июня 2017 г. </a:t>
            </a:r>
            <a:r>
              <a:rPr lang="ru-RU" i="1" strike="noStrike" dirty="0">
                <a:solidFill>
                  <a:srgbClr val="000000"/>
                </a:solidFill>
                <a:latin typeface="Times New Roman"/>
                <a:ea typeface="DejaVu Sans"/>
              </a:rPr>
              <a:t>— стадион « Строитель»</a:t>
            </a:r>
            <a:endParaRPr dirty="0"/>
          </a:p>
          <a:p>
            <a:pPr>
              <a:lnSpc>
                <a:spcPct val="90000"/>
              </a:lnSpc>
            </a:pPr>
            <a:r>
              <a:rPr lang="ru-RU" i="1" strike="noStrike" dirty="0">
                <a:solidFill>
                  <a:srgbClr val="000000"/>
                </a:solidFill>
                <a:latin typeface="Times New Roman"/>
                <a:ea typeface="DejaVu Sans"/>
              </a:rPr>
              <a:t>Благотворительный забег </a:t>
            </a:r>
            <a:endParaRPr lang="ru-RU" i="1" strike="noStrike" dirty="0" smtClean="0">
              <a:solidFill>
                <a:srgbClr val="000000"/>
              </a:solidFill>
              <a:latin typeface="Times New Roman"/>
              <a:ea typeface="DejaVu Sans"/>
            </a:endParaRPr>
          </a:p>
          <a:p>
            <a:pPr>
              <a:lnSpc>
                <a:spcPct val="90000"/>
              </a:lnSpc>
            </a:pPr>
            <a:endParaRPr lang="ru-RU" i="1" strike="noStrike" dirty="0" smtClean="0">
              <a:solidFill>
                <a:srgbClr val="000000"/>
              </a:solidFill>
              <a:latin typeface="Times New Roman"/>
              <a:ea typeface="DejaVu Sans"/>
            </a:endParaRPr>
          </a:p>
          <a:p>
            <a:pPr>
              <a:lnSpc>
                <a:spcPct val="90000"/>
              </a:lnSpc>
            </a:pPr>
            <a:r>
              <a:rPr lang="ru-RU" sz="1600" i="1" dirty="0" smtClean="0">
                <a:solidFill>
                  <a:srgbClr val="000000"/>
                </a:solidFill>
                <a:latin typeface="PT Sans"/>
              </a:rPr>
              <a:t>3) 1 </a:t>
            </a:r>
            <a:r>
              <a:rPr lang="ru-RU" sz="1600" i="1" dirty="0">
                <a:solidFill>
                  <a:srgbClr val="000000"/>
                </a:solidFill>
                <a:latin typeface="PT Sans"/>
              </a:rPr>
              <a:t>сентября 2017 г. -Акция «Букет Надежды» ,в поддержку Руслана Константинова </a:t>
            </a:r>
            <a:r>
              <a:rPr lang="ru-RU" sz="1600" i="1" dirty="0">
                <a:solidFill>
                  <a:prstClr val="black"/>
                </a:solidFill>
              </a:rPr>
              <a:t/>
            </a:r>
            <a:br>
              <a:rPr lang="ru-RU" sz="1600" i="1" dirty="0">
                <a:solidFill>
                  <a:prstClr val="black"/>
                </a:solidFill>
              </a:rPr>
            </a:br>
            <a:r>
              <a:rPr lang="ru-RU" sz="1600" i="1" dirty="0">
                <a:solidFill>
                  <a:prstClr val="black"/>
                </a:solidFill>
              </a:rPr>
              <a:t/>
            </a:r>
            <a:br>
              <a:rPr lang="ru-RU" sz="1600" i="1" dirty="0">
                <a:solidFill>
                  <a:prstClr val="black"/>
                </a:solidFill>
              </a:rPr>
            </a:br>
            <a:r>
              <a:rPr lang="ru-RU" sz="1600" i="1" dirty="0" smtClean="0">
                <a:solidFill>
                  <a:srgbClr val="000000"/>
                </a:solidFill>
                <a:latin typeface="PT Sans"/>
              </a:rPr>
              <a:t>4) 17 </a:t>
            </a:r>
            <a:r>
              <a:rPr lang="ru-RU" sz="1600" i="1" dirty="0">
                <a:solidFill>
                  <a:srgbClr val="000000"/>
                </a:solidFill>
                <a:latin typeface="PT Sans"/>
              </a:rPr>
              <a:t>сентября </a:t>
            </a:r>
            <a:r>
              <a:rPr lang="ru-RU" sz="1600" i="1" dirty="0" smtClean="0">
                <a:solidFill>
                  <a:srgbClr val="000000"/>
                </a:solidFill>
                <a:latin typeface="PT Sans"/>
              </a:rPr>
              <a:t>2017г</a:t>
            </a:r>
            <a:r>
              <a:rPr lang="ru-RU" sz="1600" i="1" dirty="0">
                <a:solidFill>
                  <a:srgbClr val="000000"/>
                </a:solidFill>
                <a:latin typeface="PT Sans"/>
              </a:rPr>
              <a:t>. -Акция "Посади свое дерево" </a:t>
            </a:r>
            <a:r>
              <a:rPr lang="ru-RU" dirty="0">
                <a:solidFill>
                  <a:prstClr val="black"/>
                </a:solidFill>
              </a:rPr>
              <a:t/>
            </a:r>
            <a:br>
              <a:rPr lang="ru-RU" dirty="0">
                <a:solidFill>
                  <a:prstClr val="black"/>
                </a:solidFill>
              </a:rPr>
            </a:br>
            <a:r>
              <a:rPr lang="ru-RU" sz="1600" dirty="0">
                <a:solidFill>
                  <a:prstClr val="black"/>
                </a:solidFill>
              </a:rPr>
              <a:t/>
            </a:r>
            <a:br>
              <a:rPr lang="ru-RU" sz="1600" dirty="0">
                <a:solidFill>
                  <a:prstClr val="black"/>
                </a:solidFill>
              </a:rPr>
            </a:br>
            <a:r>
              <a:rPr lang="ru-RU" sz="1600" dirty="0" smtClean="0">
                <a:solidFill>
                  <a:prstClr val="black"/>
                </a:solidFill>
              </a:rPr>
              <a:t>5) </a:t>
            </a:r>
            <a:r>
              <a:rPr lang="ru-RU" sz="1600" i="1" dirty="0" smtClean="0">
                <a:solidFill>
                  <a:prstClr val="black"/>
                </a:solidFill>
              </a:rPr>
              <a:t>30 ноября 2017 г. – Открытие БФ </a:t>
            </a:r>
            <a:r>
              <a:rPr lang="ru-RU" sz="1600" dirty="0" smtClean="0">
                <a:solidFill>
                  <a:prstClr val="black"/>
                </a:solidFill>
              </a:rPr>
              <a:t>« ПОМОЖЕМ ВМЕСТЕ»</a:t>
            </a:r>
            <a:endParaRPr sz="1600" dirty="0"/>
          </a:p>
          <a:p>
            <a:pPr>
              <a:lnSpc>
                <a:spcPct val="90000"/>
              </a:lnSpc>
            </a:pPr>
            <a:endParaRPr lang="ru-RU" dirty="0"/>
          </a:p>
          <a:p>
            <a:pPr>
              <a:lnSpc>
                <a:spcPct val="90000"/>
              </a:lnSpc>
            </a:pPr>
            <a:r>
              <a:rPr lang="ru-RU" sz="1600" i="1" dirty="0" smtClean="0"/>
              <a:t>6)</a:t>
            </a:r>
            <a:r>
              <a:rPr lang="ru-RU" sz="1600" i="1" dirty="0">
                <a:solidFill>
                  <a:srgbClr val="000000"/>
                </a:solidFill>
                <a:latin typeface="PT Sans"/>
              </a:rPr>
              <a:t> </a:t>
            </a:r>
            <a:r>
              <a:rPr lang="ru-RU" sz="1600" i="1" dirty="0" smtClean="0">
                <a:solidFill>
                  <a:srgbClr val="000000"/>
                </a:solidFill>
                <a:latin typeface="PT Sans"/>
              </a:rPr>
              <a:t>20 октября 2017 </a:t>
            </a:r>
            <a:r>
              <a:rPr lang="ru-RU" sz="1600" i="1" dirty="0">
                <a:solidFill>
                  <a:srgbClr val="000000"/>
                </a:solidFill>
                <a:latin typeface="PT Sans"/>
              </a:rPr>
              <a:t>г. - «Пусть всегда будет праздник» ,мероприятие для детей с ОВЗ в Клинском реабилитационном центре " Радуга" </a:t>
            </a:r>
            <a:r>
              <a:rPr lang="ru-RU" sz="1600" i="1" dirty="0">
                <a:solidFill>
                  <a:prstClr val="black"/>
                </a:solidFill>
              </a:rPr>
              <a:t/>
            </a:r>
            <a:br>
              <a:rPr lang="ru-RU" sz="1600" i="1" dirty="0">
                <a:solidFill>
                  <a:prstClr val="black"/>
                </a:solidFill>
              </a:rPr>
            </a:br>
            <a:r>
              <a:rPr lang="ru-RU" sz="1600" i="1" dirty="0">
                <a:solidFill>
                  <a:prstClr val="black"/>
                </a:solidFill>
              </a:rPr>
              <a:t/>
            </a:r>
            <a:br>
              <a:rPr lang="ru-RU" sz="1600" i="1" dirty="0">
                <a:solidFill>
                  <a:prstClr val="black"/>
                </a:solidFill>
              </a:rPr>
            </a:br>
            <a:r>
              <a:rPr lang="ru-RU" sz="1600" i="1" dirty="0" smtClean="0">
                <a:solidFill>
                  <a:prstClr val="black"/>
                </a:solidFill>
              </a:rPr>
              <a:t>7) </a:t>
            </a:r>
            <a:r>
              <a:rPr lang="ru-RU" sz="1600" i="1" dirty="0" smtClean="0">
                <a:solidFill>
                  <a:srgbClr val="000000"/>
                </a:solidFill>
                <a:latin typeface="PT Sans"/>
              </a:rPr>
              <a:t>09.12.2017 </a:t>
            </a:r>
            <a:r>
              <a:rPr lang="ru-RU" sz="1600" i="1" dirty="0">
                <a:solidFill>
                  <a:srgbClr val="000000"/>
                </a:solidFill>
                <a:latin typeface="PT Sans"/>
              </a:rPr>
              <a:t>г. - Турнир по боксу посвященный 76-ой годовщине освобождения г</a:t>
            </a:r>
            <a:r>
              <a:rPr lang="ru-RU" sz="1600" i="1" dirty="0" smtClean="0">
                <a:solidFill>
                  <a:srgbClr val="000000"/>
                </a:solidFill>
                <a:latin typeface="PT Sans"/>
              </a:rPr>
              <a:t>. Клин </a:t>
            </a:r>
            <a:r>
              <a:rPr lang="ru-RU" sz="1600" i="1" dirty="0">
                <a:solidFill>
                  <a:srgbClr val="000000"/>
                </a:solidFill>
                <a:latin typeface="PT Sans"/>
              </a:rPr>
              <a:t>от немецко-фашистских захватчиков. </a:t>
            </a:r>
            <a:r>
              <a:rPr lang="ru-RU" sz="1600" i="1" dirty="0">
                <a:solidFill>
                  <a:prstClr val="black"/>
                </a:solidFill>
              </a:rPr>
              <a:t/>
            </a:r>
            <a:br>
              <a:rPr lang="ru-RU" sz="1600" i="1" dirty="0">
                <a:solidFill>
                  <a:prstClr val="black"/>
                </a:solidFill>
              </a:rPr>
            </a:br>
            <a:r>
              <a:rPr lang="ru-RU" sz="1600" i="1" dirty="0">
                <a:solidFill>
                  <a:prstClr val="black"/>
                </a:solidFill>
              </a:rPr>
              <a:t/>
            </a:r>
            <a:br>
              <a:rPr lang="ru-RU" sz="1600" i="1" dirty="0">
                <a:solidFill>
                  <a:prstClr val="black"/>
                </a:solidFill>
              </a:rPr>
            </a:br>
            <a:r>
              <a:rPr lang="ru-RU" sz="1600" i="1" dirty="0" smtClean="0">
                <a:solidFill>
                  <a:srgbClr val="000000"/>
                </a:solidFill>
                <a:latin typeface="PT Sans"/>
              </a:rPr>
              <a:t>8 ) </a:t>
            </a:r>
            <a:r>
              <a:rPr lang="ru-RU" sz="1600" i="1" dirty="0">
                <a:solidFill>
                  <a:srgbClr val="000000"/>
                </a:solidFill>
                <a:latin typeface="PT Sans"/>
              </a:rPr>
              <a:t>18.12.2017 г. - " Волшебники среди нас" . Новый год для детей с ОВЗ в Клинском реабилитационном центре " Радуга" </a:t>
            </a:r>
            <a:r>
              <a:rPr lang="ru-RU" sz="1600" i="1" dirty="0">
                <a:solidFill>
                  <a:prstClr val="black"/>
                </a:solidFill>
              </a:rPr>
              <a:t/>
            </a:r>
            <a:br>
              <a:rPr lang="ru-RU" sz="1600" i="1" dirty="0">
                <a:solidFill>
                  <a:prstClr val="black"/>
                </a:solidFill>
              </a:rPr>
            </a:br>
            <a:r>
              <a:rPr lang="ru-RU" sz="1600" i="1" dirty="0" smtClean="0"/>
              <a:t> </a:t>
            </a:r>
            <a:endParaRPr sz="1600" i="1" dirty="0"/>
          </a:p>
          <a:p>
            <a:pPr>
              <a:lnSpc>
                <a:spcPct val="90000"/>
              </a:lnSpc>
            </a:pPr>
            <a:endParaRPr dirty="0"/>
          </a:p>
          <a:p>
            <a:pPr>
              <a:lnSpc>
                <a:spcPct val="90000"/>
              </a:lnSpc>
            </a:pPr>
            <a:endParaRPr dirty="0"/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CustomShape 1"/>
          <p:cNvSpPr/>
          <p:nvPr/>
        </p:nvSpPr>
        <p:spPr>
          <a:xfrm>
            <a:off x="144000" y="432000"/>
            <a:ext cx="11712640" cy="3924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90000"/>
              </a:lnSpc>
            </a:pPr>
            <a:r>
              <a:rPr lang="ru-RU" sz="3600" b="1" i="1" strike="noStrike" dirty="0">
                <a:solidFill>
                  <a:srgbClr val="FF0000"/>
                </a:solidFill>
                <a:latin typeface="Calibri Light" pitchFamily="34" charset="0"/>
                <a:ea typeface="DejaVu Sans"/>
                <a:cs typeface="Calibri Light" pitchFamily="34" charset="0"/>
              </a:rPr>
              <a:t>НАШИ </a:t>
            </a:r>
            <a:r>
              <a:rPr lang="ru-RU" sz="3600" b="1" i="1" strike="noStrike" dirty="0" smtClean="0">
                <a:solidFill>
                  <a:srgbClr val="FF0000"/>
                </a:solidFill>
                <a:latin typeface="Calibri Light" pitchFamily="34" charset="0"/>
                <a:ea typeface="DejaVu Sans"/>
                <a:cs typeface="Calibri Light" pitchFamily="34" charset="0"/>
              </a:rPr>
              <a:t>МЕРОПРИЯТИЯ</a:t>
            </a:r>
            <a:r>
              <a:rPr lang="ru-RU" sz="3600" b="1" i="1" dirty="0">
                <a:latin typeface="Calibri Light" pitchFamily="34" charset="0"/>
                <a:cs typeface="Calibri Light" pitchFamily="34" charset="0"/>
              </a:rPr>
              <a:t> </a:t>
            </a:r>
            <a:r>
              <a:rPr lang="ru-RU" sz="3600" b="1" i="1" strike="noStrike" dirty="0" smtClean="0">
                <a:solidFill>
                  <a:srgbClr val="FF0000"/>
                </a:solidFill>
                <a:latin typeface="Calibri Light" pitchFamily="34" charset="0"/>
                <a:ea typeface="DejaVu Sans"/>
                <a:cs typeface="Calibri Light" pitchFamily="34" charset="0"/>
              </a:rPr>
              <a:t>в 2018 году:</a:t>
            </a:r>
            <a:endParaRPr sz="3600" b="1" i="1" dirty="0">
              <a:latin typeface="Calibri Light" pitchFamily="34" charset="0"/>
              <a:cs typeface="Calibri Light" pitchFamily="34" charset="0"/>
            </a:endParaRPr>
          </a:p>
          <a:p>
            <a:pPr>
              <a:lnSpc>
                <a:spcPct val="90000"/>
              </a:lnSpc>
            </a:pPr>
            <a:endParaRPr dirty="0"/>
          </a:p>
          <a:p>
            <a:pPr>
              <a:lnSpc>
                <a:spcPct val="90000"/>
              </a:lnSpc>
            </a:pPr>
            <a:r>
              <a:rPr lang="ru-RU" b="0" i="0" dirty="0" smtClean="0">
                <a:solidFill>
                  <a:srgbClr val="000000"/>
                </a:solidFill>
                <a:effectLst/>
                <a:latin typeface="PT Sans"/>
              </a:rPr>
              <a:t> </a:t>
            </a:r>
            <a:r>
              <a:rPr lang="ru-RU" sz="1600" i="1" dirty="0"/>
              <a:t>9</a:t>
            </a:r>
            <a:r>
              <a:rPr lang="ru-RU" sz="1600" b="0" i="1" dirty="0" smtClean="0">
                <a:solidFill>
                  <a:srgbClr val="000000"/>
                </a:solidFill>
                <a:effectLst/>
                <a:latin typeface="PT Sans"/>
              </a:rPr>
              <a:t>)  17.03.2018 г. - Благотворительный вечер « Слушай сердцем» ,в поддержку подопечных фонда </a:t>
            </a:r>
            <a:r>
              <a:rPr lang="ru-RU" sz="1600" i="1" dirty="0" smtClean="0"/>
              <a:t/>
            </a:r>
            <a:br>
              <a:rPr lang="ru-RU" sz="1600" i="1" dirty="0" smtClean="0"/>
            </a:br>
            <a:r>
              <a:rPr lang="ru-RU" sz="1600" i="1" dirty="0" smtClean="0"/>
              <a:t/>
            </a:r>
            <a:br>
              <a:rPr lang="ru-RU" sz="1600" i="1" dirty="0" smtClean="0"/>
            </a:br>
            <a:r>
              <a:rPr lang="ru-RU" sz="1600" i="1" dirty="0" smtClean="0"/>
              <a:t/>
            </a:r>
            <a:br>
              <a:rPr lang="ru-RU" sz="1600" i="1" dirty="0" smtClean="0"/>
            </a:br>
            <a:r>
              <a:rPr lang="ru-RU" sz="1600" b="0" i="1" dirty="0" smtClean="0">
                <a:solidFill>
                  <a:srgbClr val="000000"/>
                </a:solidFill>
                <a:effectLst/>
                <a:latin typeface="PT Sans"/>
              </a:rPr>
              <a:t>10) 15.05.2018 г. - Благотворительный концерт « МУЗЫКА НАДЕЖДЫ» ,в поддержку Эммануэля </a:t>
            </a:r>
            <a:r>
              <a:rPr lang="ru-RU" sz="1600" b="0" i="1" dirty="0" err="1" smtClean="0">
                <a:solidFill>
                  <a:srgbClr val="000000"/>
                </a:solidFill>
                <a:effectLst/>
                <a:latin typeface="PT Sans"/>
              </a:rPr>
              <a:t>Сепояна</a:t>
            </a:r>
            <a:r>
              <a:rPr lang="ru-RU" sz="1600" b="0" i="1" dirty="0" smtClean="0">
                <a:solidFill>
                  <a:srgbClr val="000000"/>
                </a:solidFill>
                <a:effectLst/>
                <a:latin typeface="PT Sans"/>
              </a:rPr>
              <a:t> </a:t>
            </a:r>
            <a:r>
              <a:rPr lang="ru-RU" sz="1600" i="1" dirty="0" smtClean="0"/>
              <a:t/>
            </a:r>
            <a:br>
              <a:rPr lang="ru-RU" sz="1600" i="1" dirty="0" smtClean="0"/>
            </a:br>
            <a:r>
              <a:rPr lang="ru-RU" sz="1600" i="1" dirty="0" smtClean="0"/>
              <a:t/>
            </a:r>
            <a:br>
              <a:rPr lang="ru-RU" sz="1600" i="1" dirty="0" smtClean="0"/>
            </a:br>
            <a:r>
              <a:rPr lang="ru-RU" sz="1600" b="0" i="1" dirty="0" smtClean="0">
                <a:solidFill>
                  <a:srgbClr val="000000"/>
                </a:solidFill>
                <a:effectLst/>
                <a:latin typeface="PT Sans"/>
              </a:rPr>
              <a:t>11) 02.06.2018 г. -  Состоится второй Благотворительный забег « Я БЕГУ РАДИ ДЕТЕЙ» </a:t>
            </a:r>
            <a:r>
              <a:rPr lang="ru-RU" sz="1600" i="1" dirty="0" smtClean="0"/>
              <a:t/>
            </a:r>
            <a:br>
              <a:rPr lang="ru-RU" sz="1600" i="1" dirty="0" smtClean="0"/>
            </a:br>
            <a:endParaRPr sz="1600" i="1" dirty="0"/>
          </a:p>
          <a:p>
            <a:pPr>
              <a:lnSpc>
                <a:spcPct val="90000"/>
              </a:lnSpc>
            </a:pPr>
            <a:endParaRPr dirty="0"/>
          </a:p>
          <a:p>
            <a:pPr>
              <a:lnSpc>
                <a:spcPct val="90000"/>
              </a:lnSpc>
            </a:pPr>
            <a:endParaRPr dirty="0"/>
          </a:p>
          <a:p>
            <a:pPr>
              <a:lnSpc>
                <a:spcPct val="90000"/>
              </a:lnSpc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52052911"/>
      </p:ext>
    </p:extLst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CustomShape 1"/>
          <p:cNvSpPr/>
          <p:nvPr/>
        </p:nvSpPr>
        <p:spPr>
          <a:xfrm>
            <a:off x="144000" y="167760"/>
            <a:ext cx="6581160" cy="623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90000"/>
              </a:lnSpc>
            </a:pPr>
            <a:r>
              <a:rPr lang="ru-RU" sz="3600" b="1" i="1" strike="noStrike">
                <a:solidFill>
                  <a:srgbClr val="FF0000"/>
                </a:solidFill>
                <a:latin typeface="Calibri Light"/>
                <a:ea typeface="DejaVu Sans"/>
              </a:rPr>
              <a:t>ФОТО С МЕРОПРИЯТИЙ:</a:t>
            </a:r>
            <a:endParaRPr/>
          </a:p>
        </p:txBody>
      </p:sp>
      <p:pic>
        <p:nvPicPr>
          <p:cNvPr id="100" name="Рисунок 99"/>
          <p:cNvPicPr/>
          <p:nvPr/>
        </p:nvPicPr>
        <p:blipFill>
          <a:blip r:embed="rId2"/>
          <a:stretch/>
        </p:blipFill>
        <p:spPr>
          <a:xfrm>
            <a:off x="2856014" y="764734"/>
            <a:ext cx="2008080" cy="2612691"/>
          </a:xfrm>
          <a:prstGeom prst="rect">
            <a:avLst/>
          </a:prstGeom>
          <a:ln>
            <a:noFill/>
          </a:ln>
        </p:spPr>
      </p:pic>
      <p:pic>
        <p:nvPicPr>
          <p:cNvPr id="101" name="Рисунок 100"/>
          <p:cNvPicPr/>
          <p:nvPr/>
        </p:nvPicPr>
        <p:blipFill>
          <a:blip r:embed="rId3"/>
          <a:stretch/>
        </p:blipFill>
        <p:spPr>
          <a:xfrm>
            <a:off x="4864094" y="775923"/>
            <a:ext cx="2058371" cy="2444795"/>
          </a:xfrm>
          <a:prstGeom prst="rect">
            <a:avLst/>
          </a:prstGeom>
          <a:ln>
            <a:noFill/>
          </a:ln>
        </p:spPr>
      </p:pic>
      <p:pic>
        <p:nvPicPr>
          <p:cNvPr id="102" name="Рисунок 101"/>
          <p:cNvPicPr/>
          <p:nvPr/>
        </p:nvPicPr>
        <p:blipFill>
          <a:blip r:embed="rId4"/>
          <a:stretch/>
        </p:blipFill>
        <p:spPr>
          <a:xfrm>
            <a:off x="9864000" y="143640"/>
            <a:ext cx="2159640" cy="3240000"/>
          </a:xfrm>
          <a:prstGeom prst="rect">
            <a:avLst/>
          </a:prstGeom>
          <a:ln>
            <a:noFill/>
          </a:ln>
        </p:spPr>
      </p:pic>
      <p:pic>
        <p:nvPicPr>
          <p:cNvPr id="103" name="Рисунок 102"/>
          <p:cNvPicPr/>
          <p:nvPr/>
        </p:nvPicPr>
        <p:blipFill>
          <a:blip r:embed="rId5"/>
          <a:stretch/>
        </p:blipFill>
        <p:spPr>
          <a:xfrm>
            <a:off x="6922464" y="809240"/>
            <a:ext cx="2941535" cy="2378160"/>
          </a:xfrm>
          <a:prstGeom prst="rect">
            <a:avLst/>
          </a:prstGeom>
          <a:ln>
            <a:noFill/>
          </a:ln>
        </p:spPr>
      </p:pic>
      <p:pic>
        <p:nvPicPr>
          <p:cNvPr id="11" name="Рисунок 10"/>
          <p:cNvPicPr/>
          <p:nvPr/>
        </p:nvPicPr>
        <p:blipFill>
          <a:blip r:embed="rId6"/>
          <a:stretch/>
        </p:blipFill>
        <p:spPr>
          <a:xfrm>
            <a:off x="154411" y="742606"/>
            <a:ext cx="2644560" cy="3089431"/>
          </a:xfrm>
          <a:prstGeom prst="rect">
            <a:avLst/>
          </a:prstGeom>
          <a:ln>
            <a:noFill/>
          </a:ln>
        </p:spPr>
      </p:pic>
      <p:pic>
        <p:nvPicPr>
          <p:cNvPr id="13" name="Рисунок 12"/>
          <p:cNvPicPr/>
          <p:nvPr/>
        </p:nvPicPr>
        <p:blipFill>
          <a:blip r:embed="rId7"/>
          <a:stretch/>
        </p:blipFill>
        <p:spPr>
          <a:xfrm>
            <a:off x="4583832" y="3319338"/>
            <a:ext cx="2851855" cy="3355912"/>
          </a:xfrm>
          <a:prstGeom prst="rect">
            <a:avLst/>
          </a:prstGeom>
          <a:ln>
            <a:noFill/>
          </a:ln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705" y="3938400"/>
            <a:ext cx="4029075" cy="273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4192" y="3832037"/>
            <a:ext cx="3779838" cy="2524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CustomShape 1"/>
          <p:cNvSpPr/>
          <p:nvPr/>
        </p:nvSpPr>
        <p:spPr>
          <a:xfrm>
            <a:off x="144000" y="167760"/>
            <a:ext cx="6581160" cy="623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90000"/>
              </a:lnSpc>
            </a:pPr>
            <a:r>
              <a:rPr lang="ru-RU" sz="3600" b="1" i="1" strike="noStrike">
                <a:solidFill>
                  <a:srgbClr val="FF0000"/>
                </a:solidFill>
                <a:latin typeface="Calibri Light"/>
                <a:ea typeface="DejaVu Sans"/>
              </a:rPr>
              <a:t>ФОТО С МЕРОПРИЯТИЙ:</a:t>
            </a:r>
            <a:endParaRPr/>
          </a:p>
        </p:txBody>
      </p:sp>
      <p:pic>
        <p:nvPicPr>
          <p:cNvPr id="1029" name="Picture 5" descr="https://sun1-10.userapi.com/c824411/v824411038/10e005/sjRJ_Bo_-2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60" y="980728"/>
            <a:ext cx="2520280" cy="1843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9656" y="967175"/>
            <a:ext cx="3240360" cy="19577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017" y="961717"/>
            <a:ext cx="3024336" cy="1963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4353" y="16394"/>
            <a:ext cx="2191730" cy="292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00" y="3081673"/>
            <a:ext cx="3431720" cy="3325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1744" y="3160360"/>
            <a:ext cx="3443573" cy="3168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8168" y="3160360"/>
            <a:ext cx="3510374" cy="3182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3561901"/>
      </p:ext>
    </p:extLst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CustomShape 1"/>
          <p:cNvSpPr/>
          <p:nvPr/>
        </p:nvSpPr>
        <p:spPr>
          <a:xfrm>
            <a:off x="144000" y="167760"/>
            <a:ext cx="6581160" cy="623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90000"/>
              </a:lnSpc>
            </a:pPr>
            <a:r>
              <a:rPr lang="ru-RU" sz="3600" b="1" i="1" strike="noStrike">
                <a:solidFill>
                  <a:srgbClr val="FF0000"/>
                </a:solidFill>
                <a:latin typeface="Calibri Light"/>
                <a:ea typeface="DejaVu Sans"/>
              </a:rPr>
              <a:t>ФОТО С МЕРОПРИЯТИЙ:</a:t>
            </a:r>
            <a:endParaRPr/>
          </a:p>
        </p:txBody>
      </p:sp>
      <p:pic>
        <p:nvPicPr>
          <p:cNvPr id="3074" name="Picture 2" descr="https://pp.userapi.com/c831309/v831309065/df32/QND4yAL5gAc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53" y="883277"/>
            <a:ext cx="3383892" cy="2257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1744" y="776574"/>
            <a:ext cx="3651386" cy="24361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6160" y="502536"/>
            <a:ext cx="3613596" cy="2710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67" y="3356992"/>
            <a:ext cx="3096829" cy="2933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5003" y="3451664"/>
            <a:ext cx="2949452" cy="2771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3610" y="3212733"/>
            <a:ext cx="2243023" cy="3168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2304" y="3384044"/>
            <a:ext cx="3264108" cy="2906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8481459"/>
      </p:ext>
    </p:extLst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CustomShape 1"/>
          <p:cNvSpPr/>
          <p:nvPr/>
        </p:nvSpPr>
        <p:spPr>
          <a:xfrm>
            <a:off x="144000" y="167760"/>
            <a:ext cx="6581160" cy="623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90000"/>
              </a:lnSpc>
            </a:pPr>
            <a:r>
              <a:rPr lang="ru-RU" sz="3600" b="1" i="1" strike="noStrike">
                <a:solidFill>
                  <a:srgbClr val="FF0000"/>
                </a:solidFill>
                <a:latin typeface="Calibri Light"/>
                <a:ea typeface="DejaVu Sans"/>
              </a:rPr>
              <a:t>ФОТО С МЕРОПРИЯТИЙ:</a:t>
            </a:r>
            <a:endParaRPr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5275" y="3501008"/>
            <a:ext cx="3718807" cy="2478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4648" y="825515"/>
            <a:ext cx="2880320" cy="2361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8955" y="840783"/>
            <a:ext cx="3025517" cy="2218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0630" y="837390"/>
            <a:ext cx="3591674" cy="2222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00" y="827015"/>
            <a:ext cx="2423608" cy="3056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294" y="3501008"/>
            <a:ext cx="2304256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00" y="4077072"/>
            <a:ext cx="3686175" cy="245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7" name="Picture 11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361" y="3567650"/>
            <a:ext cx="2096040" cy="2966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6629992"/>
      </p:ext>
    </p:extLst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CustomShape 1"/>
          <p:cNvSpPr/>
          <p:nvPr/>
        </p:nvSpPr>
        <p:spPr>
          <a:xfrm>
            <a:off x="838080" y="365040"/>
            <a:ext cx="10513080" cy="132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90000"/>
              </a:lnSpc>
            </a:pPr>
            <a:r>
              <a:rPr lang="ru-RU" sz="3600" b="1" i="1" strike="noStrike">
                <a:solidFill>
                  <a:srgbClr val="FF0000"/>
                </a:solidFill>
                <a:latin typeface="Calibri Light"/>
                <a:ea typeface="DejaVu Sans"/>
              </a:rPr>
              <a:t>ОХВАТ ФОНДА:</a:t>
            </a:r>
            <a:endParaRPr/>
          </a:p>
        </p:txBody>
      </p:sp>
      <p:pic>
        <p:nvPicPr>
          <p:cNvPr id="108" name="Рисунок 107"/>
          <p:cNvPicPr/>
          <p:nvPr/>
        </p:nvPicPr>
        <p:blipFill>
          <a:blip r:embed="rId2"/>
          <a:stretch/>
        </p:blipFill>
        <p:spPr>
          <a:xfrm>
            <a:off x="4415040" y="2156400"/>
            <a:ext cx="4438800" cy="2953440"/>
          </a:xfrm>
          <a:prstGeom prst="rect">
            <a:avLst/>
          </a:prstGeom>
          <a:ln>
            <a:noFill/>
          </a:ln>
        </p:spPr>
      </p:pic>
      <p:pic>
        <p:nvPicPr>
          <p:cNvPr id="109" name="Рисунок 108"/>
          <p:cNvPicPr/>
          <p:nvPr/>
        </p:nvPicPr>
        <p:blipFill>
          <a:blip r:embed="rId3"/>
          <a:stretch/>
        </p:blipFill>
        <p:spPr>
          <a:xfrm>
            <a:off x="5832000" y="891360"/>
            <a:ext cx="1080720" cy="941760"/>
          </a:xfrm>
          <a:prstGeom prst="rect">
            <a:avLst/>
          </a:prstGeom>
          <a:ln>
            <a:noFill/>
          </a:ln>
        </p:spPr>
      </p:pic>
      <p:pic>
        <p:nvPicPr>
          <p:cNvPr id="110" name="Рисунок 109"/>
          <p:cNvPicPr/>
          <p:nvPr/>
        </p:nvPicPr>
        <p:blipFill>
          <a:blip r:embed="rId4"/>
          <a:stretch/>
        </p:blipFill>
        <p:spPr>
          <a:xfrm>
            <a:off x="9576000" y="1584000"/>
            <a:ext cx="1917360" cy="1005840"/>
          </a:xfrm>
          <a:prstGeom prst="rect">
            <a:avLst/>
          </a:prstGeom>
          <a:ln>
            <a:noFill/>
          </a:ln>
        </p:spPr>
      </p:pic>
      <p:pic>
        <p:nvPicPr>
          <p:cNvPr id="111" name="Рисунок 110"/>
          <p:cNvPicPr/>
          <p:nvPr/>
        </p:nvPicPr>
        <p:blipFill>
          <a:blip r:embed="rId5"/>
          <a:stretch/>
        </p:blipFill>
        <p:spPr>
          <a:xfrm>
            <a:off x="9504000" y="3730320"/>
            <a:ext cx="1797840" cy="1823040"/>
          </a:xfrm>
          <a:prstGeom prst="rect">
            <a:avLst/>
          </a:prstGeom>
          <a:ln>
            <a:noFill/>
          </a:ln>
        </p:spPr>
      </p:pic>
      <p:pic>
        <p:nvPicPr>
          <p:cNvPr id="112" name="Рисунок 111"/>
          <p:cNvPicPr/>
          <p:nvPr/>
        </p:nvPicPr>
        <p:blipFill>
          <a:blip r:embed="rId6"/>
          <a:stretch/>
        </p:blipFill>
        <p:spPr>
          <a:xfrm>
            <a:off x="6048000" y="5112000"/>
            <a:ext cx="1675440" cy="1149840"/>
          </a:xfrm>
          <a:prstGeom prst="rect">
            <a:avLst/>
          </a:prstGeom>
          <a:ln>
            <a:noFill/>
          </a:ln>
        </p:spPr>
      </p:pic>
      <p:pic>
        <p:nvPicPr>
          <p:cNvPr id="113" name="Рисунок 112"/>
          <p:cNvPicPr/>
          <p:nvPr/>
        </p:nvPicPr>
        <p:blipFill>
          <a:blip r:embed="rId7"/>
          <a:stretch/>
        </p:blipFill>
        <p:spPr>
          <a:xfrm>
            <a:off x="3330000" y="4896000"/>
            <a:ext cx="1275840" cy="1275840"/>
          </a:xfrm>
          <a:prstGeom prst="rect">
            <a:avLst/>
          </a:prstGeom>
          <a:ln>
            <a:noFill/>
          </a:ln>
        </p:spPr>
      </p:pic>
      <p:pic>
        <p:nvPicPr>
          <p:cNvPr id="114" name="Рисунок 113"/>
          <p:cNvPicPr/>
          <p:nvPr/>
        </p:nvPicPr>
        <p:blipFill>
          <a:blip r:embed="rId8"/>
          <a:stretch/>
        </p:blipFill>
        <p:spPr>
          <a:xfrm>
            <a:off x="1512000" y="3384000"/>
            <a:ext cx="1509840" cy="976680"/>
          </a:xfrm>
          <a:prstGeom prst="rect">
            <a:avLst/>
          </a:prstGeom>
          <a:ln>
            <a:noFill/>
          </a:ln>
        </p:spPr>
      </p:pic>
      <p:pic>
        <p:nvPicPr>
          <p:cNvPr id="115" name="Рисунок 114"/>
          <p:cNvPicPr/>
          <p:nvPr/>
        </p:nvPicPr>
        <p:blipFill>
          <a:blip r:embed="rId9"/>
          <a:stretch/>
        </p:blipFill>
        <p:spPr>
          <a:xfrm>
            <a:off x="3096000" y="1512000"/>
            <a:ext cx="1005840" cy="1654560"/>
          </a:xfrm>
          <a:prstGeom prst="rect">
            <a:avLst/>
          </a:prstGeom>
          <a:ln>
            <a:noFill/>
          </a:ln>
        </p:spPr>
      </p:pic>
      <p:sp>
        <p:nvSpPr>
          <p:cNvPr id="116" name="CustomShape 2"/>
          <p:cNvSpPr/>
          <p:nvPr/>
        </p:nvSpPr>
        <p:spPr>
          <a:xfrm>
            <a:off x="6931080" y="1080000"/>
            <a:ext cx="1778760" cy="717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ru-RU" sz="1600" strike="noStrike">
                <a:solidFill>
                  <a:srgbClr val="000000"/>
                </a:solidFill>
                <a:latin typeface="Arial"/>
                <a:ea typeface="DejaVu Sans"/>
              </a:rPr>
              <a:t>Коммерческий </a:t>
            </a:r>
            <a:endParaRPr/>
          </a:p>
          <a:p>
            <a:r>
              <a:rPr lang="ru-RU" sz="1600" strike="noStrike">
                <a:solidFill>
                  <a:srgbClr val="000000"/>
                </a:solidFill>
                <a:latin typeface="Arial"/>
                <a:ea typeface="DejaVu Sans"/>
              </a:rPr>
              <a:t>сектор</a:t>
            </a:r>
            <a:endParaRPr/>
          </a:p>
        </p:txBody>
      </p:sp>
      <p:sp>
        <p:nvSpPr>
          <p:cNvPr id="117" name="CustomShape 3"/>
          <p:cNvSpPr/>
          <p:nvPr/>
        </p:nvSpPr>
        <p:spPr>
          <a:xfrm>
            <a:off x="9792000" y="2736000"/>
            <a:ext cx="1022760" cy="316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ru-RU" sz="1500" strike="noStrike">
                <a:solidFill>
                  <a:srgbClr val="000000"/>
                </a:solidFill>
                <a:latin typeface="Arial"/>
                <a:ea typeface="DejaVu Sans"/>
              </a:rPr>
              <a:t>Соц.сети</a:t>
            </a:r>
            <a:endParaRPr/>
          </a:p>
        </p:txBody>
      </p:sp>
      <p:sp>
        <p:nvSpPr>
          <p:cNvPr id="118" name="CustomShape 4"/>
          <p:cNvSpPr/>
          <p:nvPr/>
        </p:nvSpPr>
        <p:spPr>
          <a:xfrm>
            <a:off x="9504000" y="5428440"/>
            <a:ext cx="2044080" cy="54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ru-RU" sz="1500" strike="noStrike">
                <a:solidFill>
                  <a:srgbClr val="000000"/>
                </a:solidFill>
                <a:latin typeface="Arial"/>
                <a:ea typeface="DejaVu Sans"/>
              </a:rPr>
              <a:t>Благотворительные</a:t>
            </a:r>
            <a:endParaRPr/>
          </a:p>
          <a:p>
            <a:r>
              <a:rPr lang="ru-RU" sz="1500" strike="noStrike">
                <a:solidFill>
                  <a:srgbClr val="000000"/>
                </a:solidFill>
                <a:latin typeface="Arial"/>
                <a:ea typeface="DejaVu Sans"/>
              </a:rPr>
              <a:t>организации</a:t>
            </a:r>
            <a:endParaRPr/>
          </a:p>
        </p:txBody>
      </p:sp>
      <p:sp>
        <p:nvSpPr>
          <p:cNvPr id="119" name="CustomShape 5"/>
          <p:cNvSpPr/>
          <p:nvPr/>
        </p:nvSpPr>
        <p:spPr>
          <a:xfrm>
            <a:off x="6220440" y="6301440"/>
            <a:ext cx="1359720" cy="344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ru-RU" sz="1600" strike="noStrike">
                <a:solidFill>
                  <a:srgbClr val="000000"/>
                </a:solidFill>
                <a:latin typeface="Arial"/>
                <a:ea typeface="DejaVu Sans"/>
              </a:rPr>
              <a:t>Волонтеры</a:t>
            </a:r>
            <a:endParaRPr/>
          </a:p>
        </p:txBody>
      </p:sp>
      <p:sp>
        <p:nvSpPr>
          <p:cNvPr id="120" name="CustomShape 6"/>
          <p:cNvSpPr/>
          <p:nvPr/>
        </p:nvSpPr>
        <p:spPr>
          <a:xfrm>
            <a:off x="3456000" y="6120000"/>
            <a:ext cx="695160" cy="344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ru-RU" sz="1600" strike="noStrike">
                <a:solidFill>
                  <a:srgbClr val="000000"/>
                </a:solidFill>
                <a:latin typeface="Arial"/>
                <a:ea typeface="DejaVu Sans"/>
              </a:rPr>
              <a:t>СМИ</a:t>
            </a:r>
            <a:endParaRPr/>
          </a:p>
        </p:txBody>
      </p:sp>
      <p:sp>
        <p:nvSpPr>
          <p:cNvPr id="121" name="CustomShape 7"/>
          <p:cNvSpPr/>
          <p:nvPr/>
        </p:nvSpPr>
        <p:spPr>
          <a:xfrm>
            <a:off x="1368000" y="4320000"/>
            <a:ext cx="1551600" cy="54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ru-RU" sz="1500" strike="noStrike">
                <a:solidFill>
                  <a:srgbClr val="000000"/>
                </a:solidFill>
                <a:latin typeface="Arial"/>
                <a:ea typeface="DejaVu Sans"/>
              </a:rPr>
              <a:t>Нуждающиеся</a:t>
            </a:r>
            <a:endParaRPr/>
          </a:p>
          <a:p>
            <a:r>
              <a:rPr lang="ru-RU" sz="1500" strike="noStrike">
                <a:solidFill>
                  <a:srgbClr val="000000"/>
                </a:solidFill>
                <a:latin typeface="Arial"/>
                <a:ea typeface="DejaVu Sans"/>
              </a:rPr>
              <a:t>В помощи</a:t>
            </a:r>
            <a:endParaRPr/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CustomShape 1"/>
          <p:cNvSpPr/>
          <p:nvPr/>
        </p:nvSpPr>
        <p:spPr>
          <a:xfrm>
            <a:off x="838080" y="365040"/>
            <a:ext cx="10513080" cy="132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90000"/>
              </a:lnSpc>
            </a:pPr>
            <a:r>
              <a:rPr lang="ru-RU" sz="3600" b="1" i="1" strike="noStrike" dirty="0">
                <a:solidFill>
                  <a:srgbClr val="FF0000"/>
                </a:solidFill>
                <a:latin typeface="Calibri Light"/>
                <a:ea typeface="DejaVu Sans"/>
              </a:rPr>
              <a:t>Благотворительная программа</a:t>
            </a:r>
            <a:endParaRPr dirty="0"/>
          </a:p>
        </p:txBody>
      </p:sp>
      <p:sp>
        <p:nvSpPr>
          <p:cNvPr id="123" name="CustomShape 2"/>
          <p:cNvSpPr/>
          <p:nvPr/>
        </p:nvSpPr>
        <p:spPr>
          <a:xfrm>
            <a:off x="864000" y="1368000"/>
            <a:ext cx="10447200" cy="420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1600" b="1" strike="noStrike" dirty="0">
                <a:solidFill>
                  <a:srgbClr val="000000"/>
                </a:solidFill>
                <a:latin typeface="Calibri"/>
                <a:ea typeface="DejaVu Sans"/>
              </a:rPr>
              <a:t>включает в себя комплекс мероприятий :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ru-RU" sz="2000" strike="noStrike" dirty="0">
                <a:solidFill>
                  <a:srgbClr val="000000"/>
                </a:solidFill>
                <a:latin typeface="Calibri"/>
                <a:ea typeface="DejaVu Sans"/>
              </a:rPr>
              <a:t>1)Программа «Материальная помощь нуждающимся людям»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ru-RU" sz="2000" strike="noStrike" dirty="0">
                <a:solidFill>
                  <a:srgbClr val="000000"/>
                </a:solidFill>
                <a:latin typeface="Calibri"/>
                <a:ea typeface="DejaVu Sans"/>
              </a:rPr>
              <a:t>2) Программа « Добрая аптека»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ru-RU" sz="2000" strike="noStrike" dirty="0">
                <a:solidFill>
                  <a:srgbClr val="000000"/>
                </a:solidFill>
                <a:latin typeface="Calibri"/>
                <a:ea typeface="DejaVu Sans"/>
              </a:rPr>
              <a:t>3)Программа « Добрая машина»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ru-RU" sz="2000" strike="noStrike" dirty="0">
                <a:solidFill>
                  <a:srgbClr val="000000"/>
                </a:solidFill>
                <a:latin typeface="Calibri"/>
                <a:ea typeface="DejaVu Sans"/>
              </a:rPr>
              <a:t>4)Программа «Улыбка-это здоровье»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endParaRPr dirty="0"/>
          </a:p>
        </p:txBody>
      </p:sp>
      <p:pic>
        <p:nvPicPr>
          <p:cNvPr id="124" name="Рисунок 123"/>
          <p:cNvPicPr/>
          <p:nvPr/>
        </p:nvPicPr>
        <p:blipFill>
          <a:blip r:embed="rId2"/>
          <a:stretch/>
        </p:blipFill>
        <p:spPr>
          <a:xfrm>
            <a:off x="6073920" y="3312000"/>
            <a:ext cx="6117480" cy="3464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312</Words>
  <Application>Microsoft Office PowerPoint</Application>
  <PresentationFormat>Произвольный</PresentationFormat>
  <Paragraphs>62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14" baseType="lpstr"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 Благотворительного проекта</dc:title>
  <dc:creator>hramtzoff.mihail@yandex.ru</dc:creator>
  <cp:lastModifiedBy>garant-1</cp:lastModifiedBy>
  <cp:revision>31</cp:revision>
  <dcterms:created xsi:type="dcterms:W3CDTF">2016-08-17T18:27:45Z</dcterms:created>
  <dcterms:modified xsi:type="dcterms:W3CDTF">2018-07-01T19:32:17Z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Широкоэкранный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8</vt:i4>
  </property>
</Properties>
</file>