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71" r:id="rId7"/>
    <p:sldId id="266" r:id="rId8"/>
    <p:sldId id="268" r:id="rId9"/>
    <p:sldId id="269" r:id="rId10"/>
    <p:sldId id="263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19600"/>
            <a:ext cx="109724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79376" y="0"/>
            <a:ext cx="11161240" cy="186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ru-RU" sz="60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6000" b="1" strike="noStrike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Благотворительный </a:t>
            </a:r>
          </a:p>
          <a:p>
            <a:pPr algn="ctr">
              <a:lnSpc>
                <a:spcPct val="100000"/>
              </a:lnSpc>
            </a:pPr>
            <a:r>
              <a:rPr lang="ru-RU" sz="6000" b="1" strike="noStrike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ПРОЕКТ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arant-1\Desktop\Добровольцы России\itV2ApdEn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92" y="1869840"/>
            <a:ext cx="5544616" cy="48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arant-1\Desktop\Добровольцы России\itV2ApdEn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0" y="1870011"/>
            <a:ext cx="5544616" cy="48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1" i="1" strike="noStrike" dirty="0">
                <a:solidFill>
                  <a:srgbClr val="FF0000"/>
                </a:solidFill>
                <a:latin typeface="Calibri Light"/>
                <a:ea typeface="DejaVu Sans"/>
              </a:rPr>
              <a:t>Основные цели </a:t>
            </a:r>
            <a:r>
              <a:rPr lang="ru-RU" sz="3600" b="1" i="1" strike="noStrike" dirty="0" smtClean="0">
                <a:solidFill>
                  <a:srgbClr val="FF0000"/>
                </a:solidFill>
                <a:latin typeface="Calibri Light"/>
                <a:ea typeface="DejaVu Sans"/>
              </a:rPr>
              <a:t>проекта:</a:t>
            </a:r>
            <a:endParaRPr b="1" dirty="0"/>
          </a:p>
        </p:txBody>
      </p:sp>
      <p:sp>
        <p:nvSpPr>
          <p:cNvPr id="75" name="CustomShape 2"/>
          <p:cNvSpPr/>
          <p:nvPr/>
        </p:nvSpPr>
        <p:spPr>
          <a:xfrm>
            <a:off x="864000" y="1368000"/>
            <a:ext cx="10447200" cy="420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222222"/>
                </a:solidFill>
                <a:latin typeface="Calibri"/>
              </a:rPr>
              <a:t>​Цель проекта заключается в том, чтобы дать каждому желающему шанс совместить полезное занятие спортом с возможностью внести посильный вклад в решение социальных задач:</a:t>
            </a:r>
          </a:p>
          <a:p>
            <a:pPr>
              <a:lnSpc>
                <a:spcPct val="100000"/>
              </a:lnSpc>
            </a:pPr>
            <a:endParaRPr lang="ru-RU" dirty="0">
              <a:solidFill>
                <a:srgbClr val="22222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222222"/>
                </a:solidFill>
                <a:latin typeface="Calibri"/>
              </a:rPr>
              <a:t>- оказание материальной и иной помощи тяжело больным детям , и их семьям содействия деятельности в сфере профилактики и охраны здоровья граждан, а также пропаганды здорового образа жизни, улучшения морально-психологического состояния граждан;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222222"/>
                </a:solidFill>
                <a:latin typeface="Calibri"/>
              </a:rPr>
              <a:t>— помощь в организации лечения тяжелобольных детей,</a:t>
            </a:r>
          </a:p>
          <a:p>
            <a:pPr>
              <a:lnSpc>
                <a:spcPct val="100000"/>
              </a:lnSpc>
            </a:pPr>
            <a:endParaRPr lang="ru-RU" dirty="0">
              <a:solidFill>
                <a:srgbClr val="22222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222222"/>
                </a:solidFill>
                <a:latin typeface="Calibri"/>
              </a:rPr>
              <a:t>— содействия добровольческой деятельности. ​</a:t>
            </a:r>
            <a:endParaRPr dirty="0"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6888088" y="3668718"/>
            <a:ext cx="5303912" cy="31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1" i="1" strike="noStrike" dirty="0">
                <a:solidFill>
                  <a:srgbClr val="FF0000"/>
                </a:solidFill>
                <a:latin typeface="Calibri Light"/>
                <a:ea typeface="DejaVu Sans"/>
              </a:rPr>
              <a:t>Основные задачи </a:t>
            </a:r>
            <a:r>
              <a:rPr lang="ru-RU" sz="3600" b="1" i="1" strike="noStrike" dirty="0" smtClean="0">
                <a:solidFill>
                  <a:srgbClr val="FF0000"/>
                </a:solidFill>
                <a:latin typeface="Calibri Light"/>
                <a:ea typeface="DejaVu Sans"/>
              </a:rPr>
              <a:t>проекта:</a:t>
            </a:r>
            <a:endParaRPr dirty="0"/>
          </a:p>
        </p:txBody>
      </p:sp>
      <p:sp>
        <p:nvSpPr>
          <p:cNvPr id="78" name="CustomShape 2"/>
          <p:cNvSpPr/>
          <p:nvPr/>
        </p:nvSpPr>
        <p:spPr>
          <a:xfrm>
            <a:off x="659520" y="1493280"/>
            <a:ext cx="10447200" cy="310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— привлечение к участию в реализации </a:t>
            </a: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благотворительных акций максимального </a:t>
            </a: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количества благотворителей в лице предприятий, учреждений, акционерных обществ, коммерческих структур, общественных объединений, отдельных граждан к проблемам больных детей.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— аккумулирование  добровольных пожертвований </a:t>
            </a:r>
            <a:r>
              <a:rPr lang="ru-RU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и </a:t>
            </a: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направление их благо получателям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— обеспечение взаимодействия между благотворителями, министерствами и ведомствами, лечебными учреждениями и благо получателями в осуществлении акций милосердия и благотворительности;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— распространение информации о своей деятельности;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alibri"/>
                <a:ea typeface="DejaVu Sans"/>
              </a:rPr>
              <a:t>- привлечение волонтеров и организация их деятельности для реализации благотворительных программ.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432000"/>
            <a:ext cx="11856656" cy="6093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600" b="1" i="1" strike="noStrike" dirty="0" smtClean="0">
                <a:solidFill>
                  <a:srgbClr val="FF0000"/>
                </a:solidFill>
                <a:latin typeface="Calibri Light"/>
                <a:ea typeface="DejaVu Sans"/>
              </a:rPr>
              <a:t> </a:t>
            </a:r>
            <a:r>
              <a:rPr lang="ru-RU" sz="3600" b="1" i="1" strike="noStrike" dirty="0" smtClean="0">
                <a:solidFill>
                  <a:srgbClr val="FF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Описание проекта:</a:t>
            </a:r>
            <a:endParaRPr sz="3600" b="1" dirty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ru-RU" i="1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dirty="0"/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 «Я БЕГУ РАДИ ДЕТЕЙ» — это яркое масштабное общегородское мероприятие, направленное на развитие благотворительности, а также здорового образа жизни среди людей вне зависимости от их возраста, пола и статуса.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Цель забега заключается в том, чтобы дать каждому желающему шанс совместить полезное занятие спортом с возможностью внести посильный вклад в решение социальных задач.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Все вырученные средства с благотворительного забега будут направлены для подопечных фонда "ПОМОЖЕМ ВМЕСТЕ".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Программа забега:</a:t>
            </a: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- Увлекательные мастер-классы ,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Аква грим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, шоу мыльных пузырей и забеги на дистанции 100 м.,400м., 600м.,800м. и 1км. ,2 км.</a:t>
            </a: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FunRun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- 400-метровый забег в смешных костюмах</a:t>
            </a: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-Корпоративный забег  - 800 м.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432000"/>
            <a:ext cx="11856656" cy="6093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600" b="1" i="1" strike="noStrike" dirty="0" smtClean="0">
                <a:solidFill>
                  <a:srgbClr val="FF0000"/>
                </a:solidFill>
                <a:latin typeface="Calibri Light"/>
                <a:ea typeface="DejaVu Sans"/>
              </a:rPr>
              <a:t>Результаты </a:t>
            </a:r>
            <a:r>
              <a:rPr lang="ru-RU" sz="3600" b="1" i="1" strike="noStrike" dirty="0" smtClean="0">
                <a:solidFill>
                  <a:srgbClr val="FF0000"/>
                </a:solidFill>
                <a:latin typeface="Calibri Light" pitchFamily="34" charset="0"/>
                <a:ea typeface="DejaVu Sans"/>
                <a:cs typeface="Calibri Light" pitchFamily="34" charset="0"/>
              </a:rPr>
              <a:t>проекта:</a:t>
            </a:r>
            <a:endParaRPr sz="3600" b="1" i="1" dirty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b="1" i="1" u="sng" dirty="0">
                <a:solidFill>
                  <a:srgbClr val="000000"/>
                </a:solidFill>
                <a:latin typeface="Times New Roman"/>
              </a:rPr>
              <a:t>3 июня 2017 г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. —  I Благотворительный забег "Я БЕГУ РАДИ ДЕТЕЙ" на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стадионе «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Строитель» в поддержку 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Толика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Кормишина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(диагноз - "Синдром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Драве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") ,средства собранные с забега были переданы родителям на реабилитацию малыша.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b="1" i="1" u="sng" dirty="0" smtClean="0">
                <a:solidFill>
                  <a:srgbClr val="000000"/>
                </a:solidFill>
                <a:latin typeface="Times New Roman"/>
              </a:rPr>
              <a:t>02.06.2018 </a:t>
            </a:r>
            <a:r>
              <a:rPr lang="ru-RU" b="1" i="1" u="sng" dirty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. -   II Благотворительный забег « Я БЕГУ РАДИ ДЕТЕЙ» ​ ,средства направлены для подопечных фонда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«ПОМОЖЕМ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ВМЕСТЕ"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b="1" i="1" u="sng" dirty="0" smtClean="0">
                <a:solidFill>
                  <a:srgbClr val="000000"/>
                </a:solidFill>
                <a:latin typeface="Times New Roman"/>
              </a:rPr>
              <a:t>01.06.2019 </a:t>
            </a:r>
            <a:r>
              <a:rPr lang="ru-RU" b="1" i="1" u="sng" dirty="0">
                <a:solidFill>
                  <a:srgbClr val="000000"/>
                </a:solidFill>
                <a:latin typeface="Times New Roman"/>
              </a:rPr>
              <a:t>г.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-   III Благотворительный забег « Я БЕГУ РАДИ ДЕТЕЙ» ​ в поддержку Воробьева Егора  с диагнозом - Тригоноцефалия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Опитца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,диффузная мышечная гипотония, задержка темпов моторного развития.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00"/>
                </a:solidFill>
                <a:latin typeface="Times New Roman"/>
              </a:rPr>
              <a:t>Средства собранные с забега были направлены на помощь детям: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1) Приобретение специализированной смеси для Воробьева Егора на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сумму  - 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24000 руб.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2) Оказание финансовой помощи семье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Кормишина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Толика ,на реабилитацию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- 15000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руб.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3) Оказание финансовой помощи на приобретение лекарств для Митрохина Родиона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- 7000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руб.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4) 1 июля будет оплачена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Войто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-терапия для Воробьева Егора -  20000 руб.</a:t>
            </a: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​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79315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44000" y="167760"/>
            <a:ext cx="6581160" cy="62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600" b="1" i="1" strike="noStrike" dirty="0">
                <a:solidFill>
                  <a:srgbClr val="FF0000"/>
                </a:solidFill>
                <a:latin typeface="Calibri Light"/>
                <a:ea typeface="DejaVu Sans"/>
              </a:rPr>
              <a:t>ФОТО С </a:t>
            </a:r>
            <a:r>
              <a:rPr lang="ru-RU" sz="3600" b="1" i="1" strike="noStrike" dirty="0" smtClean="0">
                <a:solidFill>
                  <a:srgbClr val="FF0000"/>
                </a:solidFill>
                <a:latin typeface="Calibri Light"/>
                <a:ea typeface="DejaVu Sans"/>
              </a:rPr>
              <a:t>МЕРОПРИЯТИЯ: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3" y="1173144"/>
            <a:ext cx="2908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791640"/>
            <a:ext cx="3626792" cy="241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0" y="3861048"/>
            <a:ext cx="275017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66" y="3566655"/>
            <a:ext cx="3986832" cy="24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85" y="3705220"/>
            <a:ext cx="3600400" cy="23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50" y="887375"/>
            <a:ext cx="3736048" cy="24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6190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44000" y="167760"/>
            <a:ext cx="6581160" cy="62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600" b="1" i="1" strike="noStrike">
                <a:solidFill>
                  <a:srgbClr val="FF0000"/>
                </a:solidFill>
                <a:latin typeface="Calibri Light"/>
                <a:ea typeface="DejaVu Sans"/>
              </a:rPr>
              <a:t>ФОТО С МЕРОПРИЯТИЙ: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26383"/>
            <a:ext cx="3541712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014371"/>
            <a:ext cx="3672408" cy="244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136489"/>
            <a:ext cx="3672408" cy="24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382947"/>
            <a:ext cx="2808312" cy="42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33" y="4028035"/>
            <a:ext cx="3902270" cy="260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8145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44000" y="167760"/>
            <a:ext cx="6581160" cy="62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600" b="1" i="1" strike="noStrike">
                <a:solidFill>
                  <a:srgbClr val="FF0000"/>
                </a:solidFill>
                <a:latin typeface="Calibri Light"/>
                <a:ea typeface="DejaVu Sans"/>
              </a:rPr>
              <a:t>ФОТО С МЕРОПРИЯТИЙ: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5" y="1088952"/>
            <a:ext cx="31464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42028"/>
            <a:ext cx="3476700" cy="23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908720"/>
            <a:ext cx="2808312" cy="212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789040"/>
            <a:ext cx="3942272" cy="26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" y="908720"/>
            <a:ext cx="410368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987631"/>
            <a:ext cx="3658703" cy="24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2999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600" b="1" i="1" strike="noStrike" dirty="0">
                <a:solidFill>
                  <a:srgbClr val="FF0000"/>
                </a:solidFill>
                <a:latin typeface="Calibri Light"/>
                <a:ea typeface="DejaVu Sans"/>
              </a:rPr>
              <a:t>ОХВАТ </a:t>
            </a:r>
            <a:r>
              <a:rPr lang="ru-RU" sz="3600" b="1" i="1" strike="noStrike" dirty="0" smtClean="0">
                <a:solidFill>
                  <a:srgbClr val="FF0000"/>
                </a:solidFill>
                <a:latin typeface="Calibri Light"/>
                <a:ea typeface="DejaVu Sans"/>
              </a:rPr>
              <a:t>ПРОЕКТА:</a:t>
            </a:r>
            <a:endParaRPr dirty="0"/>
          </a:p>
        </p:txBody>
      </p:sp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5832000" y="891360"/>
            <a:ext cx="1080720" cy="94176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3"/>
          <a:stretch/>
        </p:blipFill>
        <p:spPr>
          <a:xfrm>
            <a:off x="9576000" y="1584000"/>
            <a:ext cx="1917360" cy="100584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4"/>
          <a:stretch/>
        </p:blipFill>
        <p:spPr>
          <a:xfrm>
            <a:off x="9504000" y="3730320"/>
            <a:ext cx="1797840" cy="182304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111"/>
          <p:cNvPicPr/>
          <p:nvPr/>
        </p:nvPicPr>
        <p:blipFill>
          <a:blip r:embed="rId5"/>
          <a:stretch/>
        </p:blipFill>
        <p:spPr>
          <a:xfrm>
            <a:off x="6048000" y="5112000"/>
            <a:ext cx="1675440" cy="114984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6"/>
          <a:stretch/>
        </p:blipFill>
        <p:spPr>
          <a:xfrm>
            <a:off x="3330000" y="4896000"/>
            <a:ext cx="1275840" cy="127584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7"/>
          <a:stretch/>
        </p:blipFill>
        <p:spPr>
          <a:xfrm>
            <a:off x="1512000" y="3384000"/>
            <a:ext cx="1509840" cy="97668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8"/>
          <a:stretch/>
        </p:blipFill>
        <p:spPr>
          <a:xfrm>
            <a:off x="3096000" y="1512000"/>
            <a:ext cx="1005840" cy="165456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6931080" y="1080000"/>
            <a:ext cx="1778760" cy="7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strike="noStrike">
                <a:solidFill>
                  <a:srgbClr val="000000"/>
                </a:solidFill>
                <a:latin typeface="Arial"/>
                <a:ea typeface="DejaVu Sans"/>
              </a:rPr>
              <a:t>Коммерческий </a:t>
            </a:r>
            <a:endParaRPr/>
          </a:p>
          <a:p>
            <a:r>
              <a:rPr lang="ru-RU" sz="1600" strike="noStrike">
                <a:solidFill>
                  <a:srgbClr val="000000"/>
                </a:solidFill>
                <a:latin typeface="Arial"/>
                <a:ea typeface="DejaVu Sans"/>
              </a:rPr>
              <a:t>сектор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9792000" y="2736000"/>
            <a:ext cx="1022760" cy="31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500" strike="noStrike">
                <a:solidFill>
                  <a:srgbClr val="000000"/>
                </a:solidFill>
                <a:latin typeface="Arial"/>
                <a:ea typeface="DejaVu Sans"/>
              </a:rPr>
              <a:t>Соц.сети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9504000" y="5428440"/>
            <a:ext cx="20440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500" strike="noStrike">
                <a:solidFill>
                  <a:srgbClr val="000000"/>
                </a:solidFill>
                <a:latin typeface="Arial"/>
                <a:ea typeface="DejaVu Sans"/>
              </a:rPr>
              <a:t>Благотворительные</a:t>
            </a:r>
            <a:endParaRPr/>
          </a:p>
          <a:p>
            <a:r>
              <a:rPr lang="ru-RU" sz="1500" strike="noStrike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6220440" y="6301440"/>
            <a:ext cx="135972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strike="noStrike">
                <a:solidFill>
                  <a:srgbClr val="000000"/>
                </a:solidFill>
                <a:latin typeface="Arial"/>
                <a:ea typeface="DejaVu Sans"/>
              </a:rPr>
              <a:t>Волонтеры</a:t>
            </a:r>
            <a:endParaRPr/>
          </a:p>
        </p:txBody>
      </p:sp>
      <p:sp>
        <p:nvSpPr>
          <p:cNvPr id="120" name="CustomShape 6"/>
          <p:cNvSpPr/>
          <p:nvPr/>
        </p:nvSpPr>
        <p:spPr>
          <a:xfrm>
            <a:off x="3456000" y="6120000"/>
            <a:ext cx="69516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strike="noStrike">
                <a:solidFill>
                  <a:srgbClr val="000000"/>
                </a:solidFill>
                <a:latin typeface="Arial"/>
                <a:ea typeface="DejaVu Sans"/>
              </a:rPr>
              <a:t>СМИ</a:t>
            </a:r>
            <a:endParaRPr/>
          </a:p>
        </p:txBody>
      </p:sp>
      <p:sp>
        <p:nvSpPr>
          <p:cNvPr id="121" name="CustomShape 7"/>
          <p:cNvSpPr/>
          <p:nvPr/>
        </p:nvSpPr>
        <p:spPr>
          <a:xfrm>
            <a:off x="1368000" y="4320000"/>
            <a:ext cx="155160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500" strike="noStrike">
                <a:solidFill>
                  <a:srgbClr val="000000"/>
                </a:solidFill>
                <a:latin typeface="Arial"/>
                <a:ea typeface="DejaVu Sans"/>
              </a:rPr>
              <a:t>Нуждающиеся</a:t>
            </a:r>
            <a:endParaRPr/>
          </a:p>
          <a:p>
            <a:r>
              <a:rPr lang="ru-RU" sz="1500" strike="noStrike">
                <a:solidFill>
                  <a:srgbClr val="000000"/>
                </a:solidFill>
                <a:latin typeface="Arial"/>
                <a:ea typeface="DejaVu Sans"/>
              </a:rPr>
              <a:t>В помощи</a:t>
            </a:r>
            <a:endParaRPr/>
          </a:p>
        </p:txBody>
      </p:sp>
      <p:pic>
        <p:nvPicPr>
          <p:cNvPr id="18" name="Picture 2" descr="C:\Users\garant-1\Desktop\Добровольцы России\itV2ApdEn8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254811"/>
            <a:ext cx="3384376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495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Благотворительного проекта</dc:title>
  <dc:creator>hramtzoff.mihail@yandex.ru</dc:creator>
  <cp:lastModifiedBy>garant-1</cp:lastModifiedBy>
  <cp:revision>38</cp:revision>
  <dcterms:created xsi:type="dcterms:W3CDTF">2016-08-17T18:27:45Z</dcterms:created>
  <dcterms:modified xsi:type="dcterms:W3CDTF">2019-06-12T12:47:21Z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