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96" r:id="rId1"/>
  </p:sldMasterIdLst>
  <p:notesMasterIdLst>
    <p:notesMasterId r:id="rId13"/>
  </p:notesMasterIdLst>
  <p:sldIdLst>
    <p:sldId id="256" r:id="rId2"/>
    <p:sldId id="259" r:id="rId3"/>
    <p:sldId id="260" r:id="rId4"/>
    <p:sldId id="271" r:id="rId5"/>
    <p:sldId id="273" r:id="rId6"/>
    <p:sldId id="269" r:id="rId7"/>
    <p:sldId id="268" r:id="rId8"/>
    <p:sldId id="266" r:id="rId9"/>
    <p:sldId id="278" r:id="rId10"/>
    <p:sldId id="279" r:id="rId11"/>
    <p:sldId id="275" r:id="rId12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00"/>
    <a:srgbClr val="FFE5E5"/>
    <a:srgbClr val="FFCC99"/>
    <a:srgbClr val="FFDBB7"/>
    <a:srgbClr val="FF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4660"/>
  </p:normalViewPr>
  <p:slideViewPr>
    <p:cSldViewPr>
      <p:cViewPr varScale="1">
        <p:scale>
          <a:sx n="106" d="100"/>
          <a:sy n="106" d="100"/>
        </p:scale>
        <p:origin x="181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BB55BA5-16A0-4EBE-8FEA-45F2F2307415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E16B3A3-B0F9-4F9D-9A32-39DB87C8D9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23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>
            <a:alpha val="6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7" r:id="rId1"/>
    <p:sldLayoutId id="2147484598" r:id="rId2"/>
    <p:sldLayoutId id="2147484599" r:id="rId3"/>
    <p:sldLayoutId id="2147484600" r:id="rId4"/>
    <p:sldLayoutId id="2147484601" r:id="rId5"/>
    <p:sldLayoutId id="2147484602" r:id="rId6"/>
    <p:sldLayoutId id="2147484603" r:id="rId7"/>
    <p:sldLayoutId id="2147484604" r:id="rId8"/>
    <p:sldLayoutId id="2147484605" r:id="rId9"/>
    <p:sldLayoutId id="2147484606" r:id="rId10"/>
    <p:sldLayoutId id="21474846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Без имени-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Slavyanskie-pesni-Bez-nazvaniy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45179" y="87458"/>
            <a:ext cx="116396" cy="116396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1187624" y="864598"/>
            <a:ext cx="7416800" cy="6017082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</a:effectLst>
        </p:spPr>
        <p:txBody>
          <a:bodyPr spcFirstLastPara="1" vert="horz" lIns="91440" tIns="45720" rIns="91440" bIns="45720" numCol="1" rtlCol="0" anchor="ctr">
            <a:prstTxWarp prst="textButton">
              <a:avLst>
                <a:gd name="adj" fmla="val 12959027"/>
              </a:avLst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371600" indent="-1371600" algn="ctr">
              <a:spcAft>
                <a:spcPts val="0"/>
              </a:spcAft>
            </a:pPr>
            <a:endParaRPr lang="ru-RU" dirty="0">
              <a:effectLst/>
              <a:latin typeface="Courier New" pitchFamily="49" charset="0"/>
              <a:ea typeface="Times New Roman"/>
              <a:cs typeface="Courier New" pitchFamily="49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223525" y="1340768"/>
            <a:ext cx="5253338" cy="4464496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solidFill>
              <a:srgbClr val="C000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5615" y="1172679"/>
            <a:ext cx="7272809" cy="4848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827584" y="208544"/>
            <a:ext cx="8316416" cy="16004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  <a:ea typeface="Times New Roman"/>
                <a:cs typeface="Courier New" pitchFamily="49" charset="0"/>
              </a:rPr>
              <a:t>«ТРИ СТРЕЛЫ» - </a:t>
            </a:r>
          </a:p>
          <a:p>
            <a:pPr algn="ctr"/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  <a:ea typeface="Times New Roman"/>
                <a:cs typeface="Courier New" pitchFamily="49" charset="0"/>
              </a:rPr>
              <a:t>проект славянского праздника</a:t>
            </a:r>
          </a:p>
          <a:p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Рисунок 10" descr="герб Заводоуковского городского округа - копия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43608" y="260648"/>
            <a:ext cx="1080120" cy="18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49545" y="5981048"/>
            <a:ext cx="41044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Авторы проекта:</a:t>
            </a:r>
          </a:p>
          <a:p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Кляйн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 О.В. директор АУК МО ЗГО «РЦКД»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Койнова С.Л.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зам.директора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 АУК МО ЗГО «РЦКД» 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45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ез имени-1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8641"/>
            <a:ext cx="3540616" cy="3024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22367" y="2780928"/>
            <a:ext cx="3132348" cy="4131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66109" y="3253098"/>
            <a:ext cx="3312368" cy="356477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115" y="188640"/>
            <a:ext cx="4644008" cy="3104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619672" y="3645024"/>
            <a:ext cx="29523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Цели </a:t>
            </a:r>
            <a:r>
              <a:rPr lang="ru-RU" sz="1600" b="1" dirty="0">
                <a:solidFill>
                  <a:prstClr val="black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проекта </a:t>
            </a:r>
            <a:r>
              <a:rPr lang="ru-RU" sz="16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-</a:t>
            </a:r>
          </a:p>
          <a:p>
            <a:pPr lvl="0" algn="ctr"/>
            <a:r>
              <a:rPr lang="ru-RU" sz="16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приобщение </a:t>
            </a:r>
            <a:r>
              <a:rPr lang="ru-RU" sz="1600" b="1" dirty="0">
                <a:solidFill>
                  <a:prstClr val="black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жителей округа к истокам русской культуры, воспитание способности и умения эстетически воспринимать произведения народного творчества, развитие навыков исполнительской деятельности, мобилизация ресурсов арт-добровольцев </a:t>
            </a:r>
            <a:r>
              <a:rPr lang="ru-RU" sz="16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округа</a:t>
            </a:r>
            <a:endParaRPr lang="ru-RU" sz="1600" b="1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Без имени-1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27128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19672" y="2204864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Art Nouveau-Bistro" pitchFamily="2" charset="0"/>
              </a:rPr>
              <a:t> </a:t>
            </a:r>
            <a:endParaRPr lang="ru-RU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Art Nouveau-Bistro" pitchFamily="2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41376" y="4786753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Проект праздника славянской культуры «Три стрелы» призван популяризировать славянскую культуру, пропагандировать ее цели и ценности, привлекать к ней как можно большее количество участников и добровольцев для его организации, </a:t>
            </a:r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как </a:t>
            </a:r>
            <a:r>
              <a:rPr lang="ru-RU" sz="24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продолжателей </a:t>
            </a:r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традиций </a:t>
            </a:r>
            <a:r>
              <a:rPr lang="ru-RU" sz="24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наших предков.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81536"/>
            <a:ext cx="6948264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4"/>
            <a:ext cx="9144000" cy="68534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0754" y="2284"/>
            <a:ext cx="3744416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218" y="-30507"/>
            <a:ext cx="4116876" cy="2899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2901504"/>
            <a:ext cx="4105314" cy="261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475656" y="5729480"/>
            <a:ext cx="74045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Monotype Corsiva" panose="03010101010201010101" pitchFamily="66" charset="0"/>
              </a:rPr>
              <a:t>Театрализованная </a:t>
            </a:r>
            <a:r>
              <a:rPr lang="ru-RU" sz="2000" dirty="0" smtClean="0">
                <a:latin typeface="Monotype Corsiva" panose="03010101010201010101" pitchFamily="66" charset="0"/>
              </a:rPr>
              <a:t>концертная </a:t>
            </a:r>
            <a:r>
              <a:rPr lang="ru-RU" sz="2000" dirty="0">
                <a:latin typeface="Monotype Corsiva" panose="03010101010201010101" pitchFamily="66" charset="0"/>
              </a:rPr>
              <a:t>программа, </a:t>
            </a:r>
            <a:r>
              <a:rPr lang="ru-RU" sz="2000" dirty="0" smtClean="0">
                <a:latin typeface="Monotype Corsiva" panose="03010101010201010101" pitchFamily="66" charset="0"/>
              </a:rPr>
              <a:t>мастер-классы</a:t>
            </a:r>
            <a:r>
              <a:rPr lang="ru-RU" sz="2000" dirty="0">
                <a:latin typeface="Monotype Corsiva" panose="03010101010201010101" pitchFamily="66" charset="0"/>
              </a:rPr>
              <a:t>, игровые </a:t>
            </a:r>
          </a:p>
          <a:p>
            <a:pPr algn="ctr"/>
            <a:r>
              <a:rPr lang="ru-RU" sz="2000" dirty="0">
                <a:latin typeface="Monotype Corsiva" panose="03010101010201010101" pitchFamily="66" charset="0"/>
              </a:rPr>
              <a:t>и конкурсные программы, </a:t>
            </a:r>
            <a:r>
              <a:rPr lang="ru-RU" sz="2000" dirty="0" smtClean="0">
                <a:latin typeface="Monotype Corsiva" panose="03010101010201010101" pitchFamily="66" charset="0"/>
              </a:rPr>
              <a:t>работа </a:t>
            </a:r>
            <a:r>
              <a:rPr lang="ru-RU" sz="2000" dirty="0">
                <a:latin typeface="Monotype Corsiva" panose="03010101010201010101" pitchFamily="66" charset="0"/>
              </a:rPr>
              <a:t>«обжорных» рядов, </a:t>
            </a:r>
            <a:r>
              <a:rPr lang="ru-RU" sz="2000" dirty="0" smtClean="0">
                <a:latin typeface="Monotype Corsiva" panose="03010101010201010101" pitchFamily="66" charset="0"/>
              </a:rPr>
              <a:t>в </a:t>
            </a:r>
            <a:r>
              <a:rPr lang="ru-RU" sz="2000" dirty="0">
                <a:latin typeface="Monotype Corsiva" panose="03010101010201010101" pitchFamily="66" charset="0"/>
              </a:rPr>
              <a:t>заключении награждение </a:t>
            </a:r>
            <a:r>
              <a:rPr lang="ru-RU" sz="2000" dirty="0" smtClean="0">
                <a:latin typeface="Monotype Corsiva" panose="03010101010201010101" pitchFamily="66" charset="0"/>
              </a:rPr>
              <a:t>победителей</a:t>
            </a:r>
            <a:r>
              <a:rPr lang="ru-RU" sz="2000" dirty="0">
                <a:latin typeface="Monotype Corsiva" panose="030101010102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08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548" y="4347867"/>
            <a:ext cx="3405431" cy="2438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8346" y="1881518"/>
            <a:ext cx="2358008" cy="3537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292766" y="67643"/>
            <a:ext cx="7743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Театрализованная концертная программа</a:t>
            </a:r>
            <a:endParaRPr lang="ru-RU" sz="24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51903" y="2662760"/>
            <a:ext cx="2859766" cy="18980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225" y="487905"/>
            <a:ext cx="4163443" cy="21741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0440" y="4709880"/>
            <a:ext cx="2681463" cy="21712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916" y="2573686"/>
            <a:ext cx="3575071" cy="2415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955895"/>
            <a:ext cx="2547182" cy="1975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67" y="420323"/>
            <a:ext cx="3567265" cy="2432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309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73672" y="0"/>
            <a:ext cx="9817671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32656"/>
            <a:ext cx="3816424" cy="3208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11560" y="-5288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«Роспись по дереву»</a:t>
            </a:r>
            <a:endParaRPr lang="ru-RU" sz="24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8513" y="1936859"/>
            <a:ext cx="4082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</a:rPr>
              <a:t>«Лепка из соленого теста» </a:t>
            </a:r>
          </a:p>
          <a:p>
            <a:pPr algn="ctr"/>
            <a:r>
              <a:rPr lang="ru-RU" sz="2400" b="1" dirty="0" smtClean="0">
                <a:latin typeface="Monotype Corsiva" panose="03010101010201010101" pitchFamily="66" charset="0"/>
              </a:rPr>
              <a:t>и «Джутовая филигрань» 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489" y="2878908"/>
            <a:ext cx="4212701" cy="38441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4" y="2878909"/>
            <a:ext cx="4067944" cy="37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427983" y="30503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Monotype Corsiva" panose="03010101010201010101" pitchFamily="66" charset="0"/>
              </a:rPr>
              <a:t>Проект реализуется силами добровольцев, которые не только участвуют в проведении концертной и игровой частях программы праздника, но и проводят мастер-классы для взрослых и детей. </a:t>
            </a:r>
          </a:p>
        </p:txBody>
      </p:sp>
    </p:spTree>
    <p:extLst>
      <p:ext uri="{BB962C8B-B14F-4D97-AF65-F5344CB8AC3E}">
        <p14:creationId xmlns:p14="http://schemas.microsoft.com/office/powerpoint/2010/main" val="371254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69"/>
            <a:ext cx="9144000" cy="68534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67634" y="400960"/>
            <a:ext cx="3672408" cy="2812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331641" y="62406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«</a:t>
            </a:r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Лепка из глины»</a:t>
            </a:r>
            <a:endParaRPr lang="ru-RU" sz="24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7348" y="85565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«Народная кукла»</a:t>
            </a:r>
            <a:endParaRPr lang="ru-RU" sz="24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4845" y="3551530"/>
            <a:ext cx="3744416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5" y="524071"/>
            <a:ext cx="3805254" cy="2676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402093" y="3200410"/>
            <a:ext cx="3606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</a:rPr>
              <a:t>«</a:t>
            </a:r>
            <a:r>
              <a:rPr lang="ru-RU" sz="2400" b="1" dirty="0">
                <a:latin typeface="Monotype Corsiva" panose="03010101010201010101" pitchFamily="66" charset="0"/>
              </a:rPr>
              <a:t>Лоскутная техника»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541" y="3621766"/>
            <a:ext cx="3693778" cy="3047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5377348" y="3218652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</a:rPr>
              <a:t>«Гильоширование»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45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ез имени-1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44" y="604914"/>
            <a:ext cx="4751615" cy="2907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260544" y="77333"/>
            <a:ext cx="7883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Выставка-ярмарка деревянных и кованных изделий</a:t>
            </a:r>
          </a:p>
          <a:p>
            <a:pPr algn="ctr"/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народных умельцев </a:t>
            </a:r>
            <a:endParaRPr lang="ru-RU" sz="24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3717032"/>
            <a:ext cx="4479374" cy="2986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977424"/>
            <a:ext cx="2961845" cy="2813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044" y="3788520"/>
            <a:ext cx="3137898" cy="2717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241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0"/>
            <a:ext cx="9144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9953" y="279288"/>
            <a:ext cx="3582778" cy="3120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67246" y="3879050"/>
            <a:ext cx="4176754" cy="2784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763688" y="3397940"/>
            <a:ext cx="3744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Работа игровых площадок</a:t>
            </a:r>
            <a:endParaRPr lang="ru-RU" sz="24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731" y="103449"/>
            <a:ext cx="3968382" cy="3181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20" y="3859970"/>
            <a:ext cx="3536311" cy="2635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938" y="2239466"/>
            <a:ext cx="3140923" cy="2373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005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851" y="3429000"/>
            <a:ext cx="5469323" cy="3354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48680"/>
            <a:ext cx="4462659" cy="33530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7664" y="179348"/>
            <a:ext cx="7416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</a:rPr>
              <a:t>«Обжорные ряды»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029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"/>
            <a:ext cx="4614306" cy="3241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724128" y="4405483"/>
            <a:ext cx="3419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около 600 человек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45 волонтеров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9 народных творческих коллективов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7 мастер-классов с охватом  около 200 человек</a:t>
            </a:r>
            <a:endParaRPr lang="ru-RU" sz="2000" b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302615"/>
            <a:ext cx="4614306" cy="32052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2795">
            <a:off x="5862755" y="620688"/>
            <a:ext cx="2806626" cy="347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8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FFC000"/>
      </a:dk2>
      <a:lt2>
        <a:srgbClr val="FFCC99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3067</TotalTime>
  <Words>215</Words>
  <Application>Microsoft Office PowerPoint</Application>
  <PresentationFormat>Экран (4:3)</PresentationFormat>
  <Paragraphs>28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Art Nouveau-Bistro</vt:lpstr>
      <vt:lpstr>Calibri</vt:lpstr>
      <vt:lpstr>Courier New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Койнова</dc:creator>
  <cp:lastModifiedBy>Kadry</cp:lastModifiedBy>
  <cp:revision>438</cp:revision>
  <cp:lastPrinted>2018-09-20T10:35:51Z</cp:lastPrinted>
  <dcterms:modified xsi:type="dcterms:W3CDTF">2018-09-20T10:36:41Z</dcterms:modified>
</cp:coreProperties>
</file>