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6"/>
  </p:notesMasterIdLst>
  <p:sldIdLst>
    <p:sldId id="257" r:id="rId2"/>
    <p:sldId id="258" r:id="rId3"/>
    <p:sldId id="259" r:id="rId4"/>
    <p:sldId id="267" r:id="rId5"/>
    <p:sldId id="268" r:id="rId6"/>
    <p:sldId id="269" r:id="rId7"/>
    <p:sldId id="266" r:id="rId8"/>
    <p:sldId id="274" r:id="rId9"/>
    <p:sldId id="276" r:id="rId10"/>
    <p:sldId id="275" r:id="rId11"/>
    <p:sldId id="277" r:id="rId12"/>
    <p:sldId id="278" r:id="rId13"/>
    <p:sldId id="279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FF"/>
    <a:srgbClr val="0099FF"/>
    <a:srgbClr val="00FFCC"/>
    <a:srgbClr val="FF3300"/>
    <a:srgbClr val="FF9900"/>
    <a:srgbClr val="CCFF33"/>
    <a:srgbClr val="00CC00"/>
    <a:srgbClr val="FF66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 varScale="1">
        <p:scale>
          <a:sx n="38" d="100"/>
          <a:sy n="38" d="100"/>
        </p:scale>
        <p:origin x="-85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E7576-CBAB-44AA-A854-C227E25CCFB3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030B1-3EC1-429C-9C0C-B718E315D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460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829" y="4343322"/>
            <a:ext cx="5486636" cy="265615"/>
          </a:xfrm>
        </p:spPr>
        <p:txBody>
          <a:bodyPr wrap="square" lIns="80165" tIns="40083" rIns="80165" bIns="40083" anchor="t" anchorCtr="0">
            <a:spAutoFit/>
          </a:bodyPr>
          <a:lstStyle/>
          <a:p>
            <a:pPr lvl="0"/>
            <a:endParaRPr lang="ru-RU"/>
          </a:p>
        </p:txBody>
      </p:sp>
      <p:sp>
        <p:nvSpPr>
          <p:cNvPr id="4" name="Номер слайда 3"/>
          <p:cNvSpPr/>
          <p:nvPr/>
        </p:nvSpPr>
        <p:spPr>
          <a:xfrm>
            <a:off x="3884734" y="8685413"/>
            <a:ext cx="2971928" cy="4572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78903" tIns="41030" rIns="78903" bIns="41030" anchor="b" anchorCtr="0" compatLnSpc="0"/>
          <a:lstStyle/>
          <a:p>
            <a:pPr algn="r">
              <a:defRPr sz="2110"/>
            </a:pPr>
            <a:fld id="{B7133971-74BE-45C7-BEA4-D8C4752EC532}" type="slidenum">
              <a:rPr lang="en-US" sz="1100">
                <a:latin typeface="Arial" pitchFamily="18"/>
                <a:ea typeface="Lucida Sans Unicode" pitchFamily="2"/>
                <a:cs typeface="Mangal" pitchFamily="2"/>
              </a:rPr>
              <a:pPr algn="r">
                <a:defRPr sz="2110"/>
              </a:pPr>
              <a:t>5</a:t>
            </a:fld>
            <a:endParaRPr lang="en-US" sz="1100">
              <a:latin typeface="Arial" pitchFamily="18"/>
              <a:ea typeface="Lucida Sans Unicode" pitchFamily="2"/>
              <a:cs typeface="Mangal" pitchFamily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829" y="4343322"/>
            <a:ext cx="5486636" cy="4115488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829" y="4343322"/>
            <a:ext cx="5486636" cy="4115488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5E5B-B142-4FD1-8D0A-0B58629D43D7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D46A-D5C1-40F0-881B-4E8C5574C6C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5E5B-B142-4FD1-8D0A-0B58629D43D7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D46A-D5C1-40F0-881B-4E8C5574C6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5E5B-B142-4FD1-8D0A-0B58629D43D7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D46A-D5C1-40F0-881B-4E8C5574C6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5E5B-B142-4FD1-8D0A-0B58629D43D7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D46A-D5C1-40F0-881B-4E8C5574C6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5E5B-B142-4FD1-8D0A-0B58629D43D7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7ECD46A-D5C1-40F0-881B-4E8C5574C6C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5E5B-B142-4FD1-8D0A-0B58629D43D7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D46A-D5C1-40F0-881B-4E8C5574C6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5E5B-B142-4FD1-8D0A-0B58629D43D7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D46A-D5C1-40F0-881B-4E8C5574C6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5E5B-B142-4FD1-8D0A-0B58629D43D7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D46A-D5C1-40F0-881B-4E8C5574C6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5E5B-B142-4FD1-8D0A-0B58629D43D7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D46A-D5C1-40F0-881B-4E8C5574C6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5E5B-B142-4FD1-8D0A-0B58629D43D7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D46A-D5C1-40F0-881B-4E8C5574C6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5E5B-B142-4FD1-8D0A-0B58629D43D7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D46A-D5C1-40F0-881B-4E8C5574C6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C875E5B-B142-4FD1-8D0A-0B58629D43D7}" type="datetimeFigureOut">
              <a:rPr lang="ru-RU" smtClean="0"/>
              <a:t>13.06.2018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7ECD46A-D5C1-40F0-881B-4E8C5574C6C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pull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15888"/>
            <a:ext cx="9144000" cy="2737048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Проект</a:t>
            </a:r>
            <a:r>
              <a:rPr lang="ru-RU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НЕДЕЛЯ</a:t>
            </a:r>
            <a:r>
              <a:rPr lang="ru-RU" sz="36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br>
              <a:rPr lang="ru-RU" sz="36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«Здоровое поколение – </a:t>
            </a:r>
            <a:b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здоровая Россия»</a:t>
            </a:r>
            <a:endParaRPr lang="ru-RU" sz="3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3452160"/>
            <a:ext cx="5112568" cy="2857160"/>
          </a:xfrm>
          <a:noFill/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400" b="1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ВЫПОЛНИЛИ:</a:t>
            </a:r>
          </a:p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Социальный педагог </a:t>
            </a:r>
          </a:p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«СШ № 28» г. Майкопа</a:t>
            </a:r>
          </a:p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Бечехия Елена Сергеевна.</a:t>
            </a:r>
          </a:p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Старшая вожатая </a:t>
            </a:r>
          </a:p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</a:t>
            </a:r>
            <a:r>
              <a:rPr lang="ru-RU" sz="24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«СШ № 28» г. Майкопа</a:t>
            </a:r>
          </a:p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Васильева Лилия Александровна </a:t>
            </a:r>
            <a:endParaRPr lang="ru-RU" sz="24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40814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Новая папка (4)\20171201_1313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42" y="0"/>
            <a:ext cx="8880380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384369"/>
      </p:ext>
    </p:extLst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4" y="0"/>
            <a:ext cx="5551868" cy="41639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780928"/>
            <a:ext cx="5436096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474710"/>
      </p:ext>
    </p:extLst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235777"/>
      </p:ext>
    </p:extLst>
  </p:cSld>
  <p:clrMapOvr>
    <a:masterClrMapping/>
  </p:clrMapOvr>
  <p:transition spd="slow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0" y="-1"/>
            <a:ext cx="4519695" cy="33897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777"/>
            <a:ext cx="4499992" cy="33749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4994"/>
            <a:ext cx="4644008" cy="34830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175" y="3389770"/>
            <a:ext cx="4644008" cy="348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585852"/>
      </p:ext>
    </p:extLst>
  </p:cSld>
  <p:clrMapOvr>
    <a:masterClrMapping/>
  </p:clrMapOvr>
  <p:transition spd="slow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02434"/>
          </a:xfrm>
        </p:spPr>
        <p:txBody>
          <a:bodyPr>
            <a:normAutofit/>
          </a:bodyPr>
          <a:lstStyle/>
          <a:p>
            <a:r>
              <a:rPr lang="ru-RU" sz="9600" dirty="0" smtClean="0">
                <a:solidFill>
                  <a:srgbClr val="FFFF00"/>
                </a:solidFill>
                <a:latin typeface="Segoe Script" pitchFamily="34" charset="0"/>
              </a:rPr>
              <a:t>Спасибо за внимание!</a:t>
            </a:r>
            <a:endParaRPr lang="ru-RU" sz="9600" dirty="0">
              <a:solidFill>
                <a:srgbClr val="FFFF00"/>
              </a:solidFill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8101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648072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Актуальность</a:t>
            </a:r>
            <a:endParaRPr lang="ru-RU" sz="4800" b="1" i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4294967295"/>
          </p:nvPr>
        </p:nvSpPr>
        <p:spPr>
          <a:xfrm>
            <a:off x="14033" y="620688"/>
            <a:ext cx="9036496" cy="6093296"/>
          </a:xfrm>
        </p:spPr>
        <p:txBody>
          <a:bodyPr>
            <a:noAutofit/>
          </a:bodyPr>
          <a:lstStyle/>
          <a:p>
            <a:pPr marL="36000" indent="252000" algn="just">
              <a:buNone/>
            </a:pPr>
            <a:r>
              <a:rPr lang="ru-RU" sz="1450" dirty="0"/>
              <a:t>В настоящее время проблема наркомании и других зависимостей среди подростков волнует все человечество. Уровень просвещения населения в области профилактики деструктивных зависимостей – это не только престиж страны и республики, но и вопрос здоровья нации и национальной безопасности. Важная роль в становлении личности отводится школе. </a:t>
            </a:r>
          </a:p>
          <a:p>
            <a:pPr marL="36000" indent="252000" algn="just">
              <a:buNone/>
            </a:pPr>
            <a:r>
              <a:rPr lang="ru-RU" sz="1450" dirty="0"/>
              <a:t> Воспитание неприятия молодым поколением наркомании и других </a:t>
            </a:r>
            <a:r>
              <a:rPr lang="ru-RU" sz="1450" dirty="0" err="1"/>
              <a:t>аддикций</a:t>
            </a:r>
            <a:r>
              <a:rPr lang="ru-RU" sz="1450" dirty="0"/>
              <a:t> как явления, абсолютно несовместимого с ценностями современного правового государства, – важнейшая задача школы.</a:t>
            </a:r>
          </a:p>
          <a:p>
            <a:pPr marL="36000" indent="252000" algn="just">
              <a:buNone/>
            </a:pPr>
            <a:r>
              <a:rPr lang="ru-RU" sz="1450" dirty="0"/>
              <a:t>Особенность современной ситуации заключается в том, что </a:t>
            </a:r>
            <a:r>
              <a:rPr lang="ru-RU" sz="1450" dirty="0" err="1"/>
              <a:t>аддиктивное</a:t>
            </a:r>
            <a:r>
              <a:rPr lang="ru-RU" sz="1450" dirty="0"/>
              <a:t> поведение не только сохраняется, но и перестает быть постыдным. К сожалению, в последние годы данная проблема «молодеет» и все больше детей и подростков подвергаются ей.</a:t>
            </a:r>
          </a:p>
          <a:p>
            <a:pPr marL="36000" indent="252000" algn="just">
              <a:buNone/>
            </a:pPr>
            <a:r>
              <a:rPr lang="ru-RU" sz="1450" dirty="0"/>
              <a:t>Следует отметить, что профилактика употребления ПАВ это не только обсуждение вредности и печальных последствий курения, алкоголизма и наркомании, не запугивание их страшными бедами, а прежде всего помощь в освоении навыков эффективной социальной адаптации – умение общаться, строить свои отношения со взрослыми и сверстниками, в развитии способности оценивать свое эмоциональное состояние и управлять им.</a:t>
            </a:r>
          </a:p>
          <a:p>
            <a:pPr marL="36000" indent="252000" algn="just">
              <a:buNone/>
            </a:pPr>
            <a:r>
              <a:rPr lang="ru-RU" sz="1450" dirty="0"/>
              <a:t>Школа нуждается в педагогически обработанном материале, побуждающем учеников к формированию собственной системы ценностей, умения делать правильный и осознанный выбор.</a:t>
            </a:r>
          </a:p>
          <a:p>
            <a:pPr marL="36000" indent="252000" algn="just">
              <a:buNone/>
            </a:pPr>
            <a:r>
              <a:rPr lang="ru-RU" sz="1450" dirty="0"/>
              <a:t>На школьных мероприятиях важно рассмотреть наркоманию и другие зависимости как социальную проблему. Через выявление причин возникновения этого феномена и понимание вреда, причиняемого им как отдельному человеку, так и всему обществу, необходимо целенаправленно формировать негативное отношение к зависимостям, таким как наркомания, алкоголизм, </a:t>
            </a:r>
            <a:r>
              <a:rPr lang="ru-RU" sz="1450" dirty="0" err="1"/>
              <a:t>медиазависимость</a:t>
            </a:r>
            <a:r>
              <a:rPr lang="ru-RU" sz="1450" dirty="0"/>
              <a:t>, </a:t>
            </a:r>
            <a:r>
              <a:rPr lang="ru-RU" sz="1450" dirty="0" err="1"/>
              <a:t>табакокурение</a:t>
            </a:r>
            <a:r>
              <a:rPr lang="ru-RU" sz="1450" dirty="0"/>
              <a:t>, развивать навыки здорового образа жизни. Мероприятия проекта рассчитаны на учащихся всех возрастных групп.</a:t>
            </a:r>
          </a:p>
          <a:p>
            <a:pPr marL="36000" indent="252000" algn="just">
              <a:buNone/>
            </a:pPr>
            <a:r>
              <a:rPr lang="ru-RU" sz="1450" dirty="0"/>
              <a:t>Проект позволяет детализировать отдельные направления работы по профилактике </a:t>
            </a:r>
            <a:r>
              <a:rPr lang="ru-RU" sz="1450" dirty="0" err="1"/>
              <a:t>аддиктивного</a:t>
            </a:r>
            <a:r>
              <a:rPr lang="ru-RU" sz="1450" dirty="0"/>
              <a:t> поведения школьников, создать условия для формирования ответственного отношения к своей жизни и здоровью у обучающихся, получить возможность осуществлять конструктивное взаимодействие "ученик-</a:t>
            </a:r>
            <a:r>
              <a:rPr lang="ru-RU" sz="1450" dirty="0" err="1"/>
              <a:t>ученик".Ученик</a:t>
            </a:r>
            <a:r>
              <a:rPr lang="ru-RU" sz="1450" dirty="0"/>
              <a:t> является не только объектом педагогического и профилактического воздействия, но и его активным участником, будучи вовлеченным в добровольческую деятельность по реализации проекта.​</a:t>
            </a:r>
          </a:p>
        </p:txBody>
      </p:sp>
    </p:spTree>
    <p:extLst>
      <p:ext uri="{BB962C8B-B14F-4D97-AF65-F5344CB8AC3E}">
        <p14:creationId xmlns:p14="http://schemas.microsoft.com/office/powerpoint/2010/main" val="2672190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Grp="1" noChangeAspect="1"/>
          </p:cNvPicPr>
          <p:nvPr>
            <p:ph sz="half" idx="2"/>
          </p:nvPr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0" y="-88974"/>
            <a:ext cx="9262632" cy="69469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2267744" y="3717032"/>
            <a:ext cx="6876256" cy="3140968"/>
          </a:xfrm>
        </p:spPr>
        <p:txBody>
          <a:bodyPr>
            <a:normAutofit fontScale="92500"/>
          </a:bodyPr>
          <a:lstStyle/>
          <a:p>
            <a:pPr marL="137160" indent="0" algn="just">
              <a:buNone/>
            </a:pPr>
            <a:r>
              <a:rPr lang="ru-RU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условий для профилактики </a:t>
            </a:r>
            <a:r>
              <a:rPr lang="ru-RU" sz="32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аддиктивного</a:t>
            </a:r>
            <a:r>
              <a:rPr lang="ru-RU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поведения, посредством просвещения несовершеннолетних в вопросах </a:t>
            </a:r>
            <a:r>
              <a:rPr lang="ru-RU" sz="32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здоровьесберегающего</a:t>
            </a:r>
            <a:r>
              <a:rPr lang="ru-RU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поведения и вовлечения их в добровольческую деятельность.</a:t>
            </a:r>
          </a:p>
          <a:p>
            <a:pPr algn="just"/>
            <a:endParaRPr lang="ru-RU" dirty="0"/>
          </a:p>
        </p:txBody>
      </p:sp>
      <p:sp>
        <p:nvSpPr>
          <p:cNvPr id="8" name="TextBox 6"/>
          <p:cNvSpPr/>
          <p:nvPr/>
        </p:nvSpPr>
        <p:spPr>
          <a:xfrm rot="762600">
            <a:off x="3904032" y="859394"/>
            <a:ext cx="4825795" cy="139217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E5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990"/>
            </a:pPr>
            <a:r>
              <a:rPr lang="ru-RU" sz="4400" b="1" dirty="0" smtClean="0">
                <a:solidFill>
                  <a:srgbClr val="FF0000"/>
                </a:solidFill>
                <a:latin typeface="Arial" pitchFamily="18"/>
                <a:ea typeface="Lucida Sans Unicode" pitchFamily="2"/>
                <a:cs typeface="Mangal" pitchFamily="2"/>
              </a:rPr>
              <a:t>Цель проекта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990"/>
            </a:pPr>
            <a:endParaRPr lang="ru-RU" sz="4400" b="1" i="0" u="none" strike="noStrike" kern="1200" dirty="0">
              <a:ln>
                <a:noFill/>
              </a:ln>
              <a:solidFill>
                <a:srgbClr val="FF0000"/>
              </a:solidFill>
              <a:latin typeface="Arial" pitchFamily="18"/>
              <a:ea typeface="Lucida Sans Unicode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7284089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r>
              <a:rPr lang="ru-RU" sz="4400" i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  <a:endParaRPr lang="ru-RU" sz="44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" name="Freeform 42"/>
          <p:cNvSpPr/>
          <p:nvPr/>
        </p:nvSpPr>
        <p:spPr>
          <a:xfrm>
            <a:off x="4716014" y="836712"/>
            <a:ext cx="4248473" cy="280831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99"/>
              <a:gd name="f7" fmla="val 1008"/>
              <a:gd name="f8" fmla="val 303"/>
              <a:gd name="f9" fmla="val 801"/>
              <a:gd name="f10" fmla="val 1297"/>
              <a:gd name="f11" fmla="val 661"/>
              <a:gd name="f12" fmla="val 1296"/>
              <a:gd name="f13" fmla="val 315"/>
              <a:gd name="f14" fmla="val 1290"/>
              <a:gd name="f15" fmla="val 150"/>
              <a:gd name="f16" fmla="val 1161"/>
              <a:gd name="f17" fmla="val 942"/>
              <a:gd name="f18" fmla="val 472"/>
              <a:gd name="f19" fmla="val 3"/>
              <a:gd name="f20" fmla="val 1"/>
              <a:gd name="f21" fmla="val 361"/>
              <a:gd name="f22" fmla="val 723"/>
              <a:gd name="f23" fmla="val 915"/>
              <a:gd name="f24" fmla="val 144"/>
              <a:gd name="f25" fmla="val 1002"/>
              <a:gd name="f26" fmla="+- 0 0 0"/>
              <a:gd name="f27" fmla="*/ f3 1 1299"/>
              <a:gd name="f28" fmla="*/ f4 1 1008"/>
              <a:gd name="f29" fmla="*/ f26 f0 1"/>
              <a:gd name="f30" fmla="*/ 0 f27 1"/>
              <a:gd name="f31" fmla="*/ 1299 f27 1"/>
              <a:gd name="f32" fmla="*/ 1008 f28 1"/>
              <a:gd name="f33" fmla="*/ 0 f28 1"/>
              <a:gd name="f34" fmla="*/ 2147483647 f27 1"/>
              <a:gd name="f35" fmla="*/ 2147483647 f28 1"/>
              <a:gd name="f36" fmla="*/ f29 1 f2"/>
              <a:gd name="f37" fmla="+- f36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7">
                <a:pos x="f34" y="f35"/>
              </a:cxn>
              <a:cxn ang="f37">
                <a:pos x="f34" y="f35"/>
              </a:cxn>
              <a:cxn ang="f37">
                <a:pos x="f34" y="f35"/>
              </a:cxn>
              <a:cxn ang="f37">
                <a:pos x="f34" y="f33"/>
              </a:cxn>
              <a:cxn ang="f37">
                <a:pos x="f34" y="f33"/>
              </a:cxn>
              <a:cxn ang="f37">
                <a:pos x="f30" y="f35"/>
              </a:cxn>
              <a:cxn ang="f37">
                <a:pos x="f34" y="f35"/>
              </a:cxn>
            </a:cxnLst>
            <a:rect l="f30" t="f33" r="f31" b="f32"/>
            <a:pathLst>
              <a:path w="1299" h="1008">
                <a:moveTo>
                  <a:pt x="f8" y="f7"/>
                </a:moveTo>
                <a:cubicBezTo>
                  <a:pt x="f9" y="f7"/>
                  <a:pt x="f6" y="f7"/>
                  <a:pt x="f6" y="f7"/>
                </a:cubicBezTo>
                <a:cubicBezTo>
                  <a:pt x="f6" y="f7"/>
                  <a:pt x="f10" y="f11"/>
                  <a:pt x="f12" y="f13"/>
                </a:cubicBezTo>
                <a:cubicBezTo>
                  <a:pt x="f14" y="f15"/>
                  <a:pt x="f16" y="f5"/>
                  <a:pt x="f17" y="f5"/>
                </a:cubicBezTo>
                <a:cubicBezTo>
                  <a:pt x="f18" y="f5"/>
                  <a:pt x="f19" y="f5"/>
                  <a:pt x="f19" y="f5"/>
                </a:cubicBezTo>
                <a:cubicBezTo>
                  <a:pt x="f19" y="f5"/>
                  <a:pt x="f20" y="f21"/>
                  <a:pt x="f5" y="f22"/>
                </a:cubicBezTo>
                <a:cubicBezTo>
                  <a:pt x="f5" y="f23"/>
                  <a:pt x="f24" y="f25"/>
                  <a:pt x="f8" y="f7"/>
                </a:cubicBezTo>
                <a:close/>
              </a:path>
            </a:pathLst>
          </a:custGeom>
          <a:solidFill>
            <a:srgbClr val="6FB9D7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/>
          <a:p>
            <a:pPr algn="ctr"/>
            <a:r>
              <a:rPr lang="ru-RU" sz="4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</a:t>
            </a:r>
          </a:p>
          <a:p>
            <a:pPr lvl="0" algn="ctr"/>
            <a:r>
              <a:rPr lang="ru-RU" sz="32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Продемонстрировать </a:t>
            </a:r>
            <a:r>
              <a:rPr lang="ru-RU" sz="32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варианты </a:t>
            </a:r>
            <a:r>
              <a:rPr lang="ru-RU" sz="3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профилактики </a:t>
            </a:r>
            <a:r>
              <a:rPr lang="ru-RU" sz="32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аддикций</a:t>
            </a:r>
            <a:endParaRPr lang="ru-RU" sz="32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reeform 43"/>
          <p:cNvSpPr/>
          <p:nvPr/>
        </p:nvSpPr>
        <p:spPr>
          <a:xfrm>
            <a:off x="107504" y="3861048"/>
            <a:ext cx="4608511" cy="28803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99"/>
              <a:gd name="f7" fmla="val 1008"/>
              <a:gd name="f8" fmla="val 303"/>
              <a:gd name="f9" fmla="val 801"/>
              <a:gd name="f10" fmla="val 1297"/>
              <a:gd name="f11" fmla="val 661"/>
              <a:gd name="f12" fmla="val 1296"/>
              <a:gd name="f13" fmla="val 315"/>
              <a:gd name="f14" fmla="val 1290"/>
              <a:gd name="f15" fmla="val 150"/>
              <a:gd name="f16" fmla="val 1161"/>
              <a:gd name="f17" fmla="val 942"/>
              <a:gd name="f18" fmla="val 472"/>
              <a:gd name="f19" fmla="val 3"/>
              <a:gd name="f20" fmla="val 1"/>
              <a:gd name="f21" fmla="val 361"/>
              <a:gd name="f22" fmla="val 723"/>
              <a:gd name="f23" fmla="val 915"/>
              <a:gd name="f24" fmla="val 144"/>
              <a:gd name="f25" fmla="val 1002"/>
              <a:gd name="f26" fmla="+- 0 0 0"/>
              <a:gd name="f27" fmla="*/ f3 1 1299"/>
              <a:gd name="f28" fmla="*/ f4 1 1008"/>
              <a:gd name="f29" fmla="*/ f26 f0 1"/>
              <a:gd name="f30" fmla="*/ 0 f27 1"/>
              <a:gd name="f31" fmla="*/ 1299 f27 1"/>
              <a:gd name="f32" fmla="*/ 1008 f28 1"/>
              <a:gd name="f33" fmla="*/ 0 f28 1"/>
              <a:gd name="f34" fmla="*/ 2147483647 f27 1"/>
              <a:gd name="f35" fmla="*/ 2147483647 f28 1"/>
              <a:gd name="f36" fmla="*/ f29 1 f2"/>
              <a:gd name="f37" fmla="+- f36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7">
                <a:pos x="f34" y="f35"/>
              </a:cxn>
              <a:cxn ang="f37">
                <a:pos x="f34" y="f35"/>
              </a:cxn>
              <a:cxn ang="f37">
                <a:pos x="f34" y="f35"/>
              </a:cxn>
              <a:cxn ang="f37">
                <a:pos x="f34" y="f33"/>
              </a:cxn>
              <a:cxn ang="f37">
                <a:pos x="f34" y="f33"/>
              </a:cxn>
              <a:cxn ang="f37">
                <a:pos x="f30" y="f35"/>
              </a:cxn>
              <a:cxn ang="f37">
                <a:pos x="f34" y="f35"/>
              </a:cxn>
            </a:cxnLst>
            <a:rect l="f30" t="f33" r="f31" b="f32"/>
            <a:pathLst>
              <a:path w="1299" h="1008">
                <a:moveTo>
                  <a:pt x="f8" y="f7"/>
                </a:moveTo>
                <a:cubicBezTo>
                  <a:pt x="f9" y="f7"/>
                  <a:pt x="f6" y="f7"/>
                  <a:pt x="f6" y="f7"/>
                </a:cubicBezTo>
                <a:cubicBezTo>
                  <a:pt x="f6" y="f7"/>
                  <a:pt x="f10" y="f11"/>
                  <a:pt x="f12" y="f13"/>
                </a:cubicBezTo>
                <a:cubicBezTo>
                  <a:pt x="f14" y="f15"/>
                  <a:pt x="f16" y="f5"/>
                  <a:pt x="f17" y="f5"/>
                </a:cubicBezTo>
                <a:cubicBezTo>
                  <a:pt x="f18" y="f5"/>
                  <a:pt x="f19" y="f5"/>
                  <a:pt x="f19" y="f5"/>
                </a:cubicBezTo>
                <a:cubicBezTo>
                  <a:pt x="f19" y="f5"/>
                  <a:pt x="f20" y="f21"/>
                  <a:pt x="f5" y="f22"/>
                </a:cubicBezTo>
                <a:cubicBezTo>
                  <a:pt x="f5" y="f23"/>
                  <a:pt x="f24" y="f25"/>
                  <a:pt x="f8" y="f7"/>
                </a:cubicBezTo>
                <a:close/>
              </a:path>
            </a:pathLst>
          </a:custGeom>
          <a:solidFill>
            <a:srgbClr val="B3DC27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0" algn="ctr"/>
            <a:r>
              <a:rPr lang="ru-RU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Вовлечение обучающихся в социально значимую деятельность, как альтернативу деструктивному </a:t>
            </a:r>
            <a:r>
              <a:rPr lang="ru-RU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поведению</a:t>
            </a:r>
            <a:endParaRPr lang="ru-RU" sz="27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Freeform 44"/>
          <p:cNvSpPr/>
          <p:nvPr/>
        </p:nvSpPr>
        <p:spPr>
          <a:xfrm flipH="1">
            <a:off x="4788024" y="3861048"/>
            <a:ext cx="4176464" cy="288032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99"/>
              <a:gd name="f7" fmla="val 1008"/>
              <a:gd name="f8" fmla="val 303"/>
              <a:gd name="f9" fmla="val 801"/>
              <a:gd name="f10" fmla="val 1297"/>
              <a:gd name="f11" fmla="val 661"/>
              <a:gd name="f12" fmla="val 1296"/>
              <a:gd name="f13" fmla="val 315"/>
              <a:gd name="f14" fmla="val 1290"/>
              <a:gd name="f15" fmla="val 150"/>
              <a:gd name="f16" fmla="val 1161"/>
              <a:gd name="f17" fmla="val 942"/>
              <a:gd name="f18" fmla="val 472"/>
              <a:gd name="f19" fmla="val 3"/>
              <a:gd name="f20" fmla="val 1"/>
              <a:gd name="f21" fmla="val 361"/>
              <a:gd name="f22" fmla="val 723"/>
              <a:gd name="f23" fmla="val 915"/>
              <a:gd name="f24" fmla="val 144"/>
              <a:gd name="f25" fmla="val 1002"/>
              <a:gd name="f26" fmla="+- 0 0 0"/>
              <a:gd name="f27" fmla="*/ f3 1 1299"/>
              <a:gd name="f28" fmla="*/ f4 1 1008"/>
              <a:gd name="f29" fmla="*/ f26 f0 1"/>
              <a:gd name="f30" fmla="*/ 0 f27 1"/>
              <a:gd name="f31" fmla="*/ 1299 f27 1"/>
              <a:gd name="f32" fmla="*/ 1008 f28 1"/>
              <a:gd name="f33" fmla="*/ 0 f28 1"/>
              <a:gd name="f34" fmla="*/ 2147483647 f27 1"/>
              <a:gd name="f35" fmla="*/ 2147483647 f28 1"/>
              <a:gd name="f36" fmla="*/ f29 1 f2"/>
              <a:gd name="f37" fmla="+- f36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7">
                <a:pos x="f34" y="f35"/>
              </a:cxn>
              <a:cxn ang="f37">
                <a:pos x="f34" y="f35"/>
              </a:cxn>
              <a:cxn ang="f37">
                <a:pos x="f34" y="f35"/>
              </a:cxn>
              <a:cxn ang="f37">
                <a:pos x="f34" y="f33"/>
              </a:cxn>
              <a:cxn ang="f37">
                <a:pos x="f34" y="f33"/>
              </a:cxn>
              <a:cxn ang="f37">
                <a:pos x="f30" y="f35"/>
              </a:cxn>
              <a:cxn ang="f37">
                <a:pos x="f34" y="f35"/>
              </a:cxn>
            </a:cxnLst>
            <a:rect l="f30" t="f33" r="f31" b="f32"/>
            <a:pathLst>
              <a:path w="1299" h="1008">
                <a:moveTo>
                  <a:pt x="f8" y="f7"/>
                </a:moveTo>
                <a:cubicBezTo>
                  <a:pt x="f9" y="f7"/>
                  <a:pt x="f6" y="f7"/>
                  <a:pt x="f6" y="f7"/>
                </a:cubicBezTo>
                <a:cubicBezTo>
                  <a:pt x="f6" y="f7"/>
                  <a:pt x="f10" y="f11"/>
                  <a:pt x="f12" y="f13"/>
                </a:cubicBezTo>
                <a:cubicBezTo>
                  <a:pt x="f14" y="f15"/>
                  <a:pt x="f16" y="f5"/>
                  <a:pt x="f17" y="f5"/>
                </a:cubicBezTo>
                <a:cubicBezTo>
                  <a:pt x="f18" y="f5"/>
                  <a:pt x="f19" y="f5"/>
                  <a:pt x="f19" y="f5"/>
                </a:cubicBezTo>
                <a:cubicBezTo>
                  <a:pt x="f19" y="f5"/>
                  <a:pt x="f20" y="f21"/>
                  <a:pt x="f5" y="f22"/>
                </a:cubicBezTo>
                <a:cubicBezTo>
                  <a:pt x="f5" y="f23"/>
                  <a:pt x="f24" y="f25"/>
                  <a:pt x="f8" y="f7"/>
                </a:cubicBezTo>
                <a:close/>
              </a:path>
            </a:pathLst>
          </a:custGeom>
          <a:solidFill>
            <a:srgbClr val="FF7F00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/>
          <a:p>
            <a:pPr algn="ctr"/>
            <a:r>
              <a:rPr lang="ru-RU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</a:t>
            </a:r>
          </a:p>
          <a:p>
            <a:pPr algn="ctr"/>
            <a:r>
              <a:rPr lang="ru-RU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волонтерского движения среди несовершеннолетних</a:t>
            </a:r>
          </a:p>
        </p:txBody>
      </p:sp>
      <p:sp>
        <p:nvSpPr>
          <p:cNvPr id="16" name="Freeform 41"/>
          <p:cNvSpPr/>
          <p:nvPr/>
        </p:nvSpPr>
        <p:spPr>
          <a:xfrm flipH="1">
            <a:off x="107504" y="836712"/>
            <a:ext cx="4536502" cy="280831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99"/>
              <a:gd name="f7" fmla="val 1008"/>
              <a:gd name="f8" fmla="val 303"/>
              <a:gd name="f9" fmla="val 801"/>
              <a:gd name="f10" fmla="val 1297"/>
              <a:gd name="f11" fmla="val 661"/>
              <a:gd name="f12" fmla="val 1296"/>
              <a:gd name="f13" fmla="val 315"/>
              <a:gd name="f14" fmla="val 1290"/>
              <a:gd name="f15" fmla="val 150"/>
              <a:gd name="f16" fmla="val 1161"/>
              <a:gd name="f17" fmla="val 942"/>
              <a:gd name="f18" fmla="val 472"/>
              <a:gd name="f19" fmla="val 3"/>
              <a:gd name="f20" fmla="val 1"/>
              <a:gd name="f21" fmla="val 361"/>
              <a:gd name="f22" fmla="val 723"/>
              <a:gd name="f23" fmla="val 915"/>
              <a:gd name="f24" fmla="val 144"/>
              <a:gd name="f25" fmla="val 1002"/>
              <a:gd name="f26" fmla="+- 0 0 0"/>
              <a:gd name="f27" fmla="*/ f3 1 1299"/>
              <a:gd name="f28" fmla="*/ f4 1 1008"/>
              <a:gd name="f29" fmla="*/ f26 f0 1"/>
              <a:gd name="f30" fmla="*/ 0 f27 1"/>
              <a:gd name="f31" fmla="*/ 1299 f27 1"/>
              <a:gd name="f32" fmla="*/ 1008 f28 1"/>
              <a:gd name="f33" fmla="*/ 0 f28 1"/>
              <a:gd name="f34" fmla="*/ 2147483647 f27 1"/>
              <a:gd name="f35" fmla="*/ 2147483647 f28 1"/>
              <a:gd name="f36" fmla="*/ f29 1 f2"/>
              <a:gd name="f37" fmla="+- f36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7">
                <a:pos x="f34" y="f35"/>
              </a:cxn>
              <a:cxn ang="f37">
                <a:pos x="f34" y="f35"/>
              </a:cxn>
              <a:cxn ang="f37">
                <a:pos x="f34" y="f35"/>
              </a:cxn>
              <a:cxn ang="f37">
                <a:pos x="f34" y="f33"/>
              </a:cxn>
              <a:cxn ang="f37">
                <a:pos x="f34" y="f33"/>
              </a:cxn>
              <a:cxn ang="f37">
                <a:pos x="f30" y="f35"/>
              </a:cxn>
              <a:cxn ang="f37">
                <a:pos x="f34" y="f35"/>
              </a:cxn>
            </a:cxnLst>
            <a:rect l="f30" t="f33" r="f31" b="f32"/>
            <a:pathLst>
              <a:path w="1299" h="1008">
                <a:moveTo>
                  <a:pt x="f8" y="f7"/>
                </a:moveTo>
                <a:cubicBezTo>
                  <a:pt x="f9" y="f7"/>
                  <a:pt x="f6" y="f7"/>
                  <a:pt x="f6" y="f7"/>
                </a:cubicBezTo>
                <a:cubicBezTo>
                  <a:pt x="f6" y="f7"/>
                  <a:pt x="f10" y="f11"/>
                  <a:pt x="f12" y="f13"/>
                </a:cubicBezTo>
                <a:cubicBezTo>
                  <a:pt x="f14" y="f15"/>
                  <a:pt x="f16" y="f5"/>
                  <a:pt x="f17" y="f5"/>
                </a:cubicBezTo>
                <a:cubicBezTo>
                  <a:pt x="f18" y="f5"/>
                  <a:pt x="f19" y="f5"/>
                  <a:pt x="f19" y="f5"/>
                </a:cubicBezTo>
                <a:cubicBezTo>
                  <a:pt x="f19" y="f5"/>
                  <a:pt x="f20" y="f21"/>
                  <a:pt x="f5" y="f22"/>
                </a:cubicBezTo>
                <a:cubicBezTo>
                  <a:pt x="f5" y="f23"/>
                  <a:pt x="f24" y="f25"/>
                  <a:pt x="f8" y="f7"/>
                </a:cubicBezTo>
                <a:close/>
              </a:path>
            </a:pathLst>
          </a:custGeom>
          <a:solidFill>
            <a:srgbClr val="F93D17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/>
          <a:p>
            <a:pPr algn="ctr"/>
            <a:r>
              <a:rPr lang="en-US" sz="44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44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ctr"/>
            <a:r>
              <a:rPr lang="ru-RU" sz="2800" dirty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Способствовать формированию негативного отношения к наркомании и другим видам </a:t>
            </a:r>
            <a:r>
              <a:rPr lang="ru-RU" sz="2800" dirty="0" err="1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аддикции</a:t>
            </a:r>
            <a:endParaRPr lang="ru-RU" sz="2800" b="1" dirty="0" smtClean="0">
              <a:solidFill>
                <a:srgbClr val="CC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51365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91985" y="30591"/>
            <a:ext cx="9036495" cy="822420"/>
          </a:xfrm>
        </p:spPr>
        <p:txBody>
          <a:bodyPr wrap="square" lIns="82945" tIns="41473" rIns="82945" bIns="41473" anchorCtr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1">
              <a:buNone/>
            </a:pPr>
            <a:r>
              <a:rPr lang="ru-RU" sz="4800" dirty="0" smtClean="0">
                <a:solidFill>
                  <a:srgbClr val="00B0F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Этапы реализации проекта</a:t>
            </a:r>
            <a:endParaRPr lang="ru-RU" sz="4800" dirty="0">
              <a:solidFill>
                <a:srgbClr val="00B0F0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12514" y="4845714"/>
            <a:ext cx="3019327" cy="1823645"/>
            <a:chOff x="1181160" y="5512320"/>
            <a:chExt cx="2598120" cy="1338480"/>
          </a:xfrm>
        </p:grpSpPr>
        <p:sp>
          <p:nvSpPr>
            <p:cNvPr id="4" name="Oval 4"/>
            <p:cNvSpPr/>
            <p:nvPr/>
          </p:nvSpPr>
          <p:spPr>
            <a:xfrm>
              <a:off x="1181160" y="6526440"/>
              <a:ext cx="2593800" cy="3146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C1CF9D"/>
                </a:gs>
                <a:gs pos="50000">
                  <a:srgbClr val="E5EBD5"/>
                </a:gs>
                <a:gs pos="100000">
                  <a:srgbClr val="C1CF9D"/>
                </a:gs>
              </a:gsLst>
              <a:lin ang="0"/>
            </a:gradFill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hangingPunct="0"/>
              <a:endParaRPr lang="ru-RU" sz="1600">
                <a:latin typeface="Arial" pitchFamily="18"/>
                <a:ea typeface="Lucida Sans Unicode" pitchFamily="2"/>
                <a:cs typeface="Mangal" pitchFamily="2"/>
              </a:endParaRPr>
            </a:p>
          </p:txBody>
        </p:sp>
        <p:sp>
          <p:nvSpPr>
            <p:cNvPr id="5" name="AutoShape 5"/>
            <p:cNvSpPr/>
            <p:nvPr/>
          </p:nvSpPr>
          <p:spPr>
            <a:xfrm>
              <a:off x="1185480" y="5512320"/>
              <a:ext cx="2593800" cy="1338480"/>
            </a:xfrm>
            <a:custGeom>
              <a:avLst>
                <a:gd name="f0" fmla="val 54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88"/>
                <a:gd name="f8" fmla="val 21600"/>
                <a:gd name="f9" fmla="val 44"/>
                <a:gd name="f10" fmla="val -2147483647"/>
                <a:gd name="f11" fmla="val 2147483647"/>
                <a:gd name="f12" fmla="val 10800"/>
                <a:gd name="f13" fmla="val 20"/>
                <a:gd name="f14" fmla="val 68"/>
                <a:gd name="f15" fmla="+- 0 0 0"/>
                <a:gd name="f16" fmla="*/ f4 1 88"/>
                <a:gd name="f17" fmla="*/ f5 1 21600"/>
                <a:gd name="f18" fmla="pin 0 f0 10800"/>
                <a:gd name="f19" fmla="*/ f15 f1 1"/>
                <a:gd name="f20" fmla="*/ f18 2 1"/>
                <a:gd name="f21" fmla="*/ f9 f16 1"/>
                <a:gd name="f22" fmla="*/ f18 f17 1"/>
                <a:gd name="f23" fmla="*/ 0 f16 1"/>
                <a:gd name="f24" fmla="*/ 88 f16 1"/>
                <a:gd name="f25" fmla="*/ 44 f16 1"/>
                <a:gd name="f26" fmla="*/ f19 1 f3"/>
                <a:gd name="f27" fmla="*/ 0 f17 1"/>
                <a:gd name="f28" fmla="*/ 10800 f17 1"/>
                <a:gd name="f29" fmla="*/ 21600 f17 1"/>
                <a:gd name="f30" fmla="*/ f20 1 4"/>
                <a:gd name="f31" fmla="*/ f20 1 2"/>
                <a:gd name="f32" fmla="+- f26 0 f2"/>
                <a:gd name="f33" fmla="*/ f30 6 1"/>
                <a:gd name="f34" fmla="+- 21600 0 f30"/>
                <a:gd name="f35" fmla="*/ f31 f17 1"/>
                <a:gd name="f36" fmla="*/ f33 1 11"/>
                <a:gd name="f37" fmla="*/ f34 f17 1"/>
                <a:gd name="f38" fmla="+- f30 0 f36"/>
                <a:gd name="f39" fmla="+- f34 f36 0"/>
                <a:gd name="f40" fmla="+- f30 f36 0"/>
              </a:gdLst>
              <a:ahLst>
                <a:ahXY gdRefY="f0" minY="f6" maxY="f12">
                  <a:pos x="f21" y="f22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25" y="f35"/>
                </a:cxn>
                <a:cxn ang="f32">
                  <a:pos x="f25" y="f27"/>
                </a:cxn>
                <a:cxn ang="f32">
                  <a:pos x="f23" y="f28"/>
                </a:cxn>
                <a:cxn ang="f32">
                  <a:pos x="f25" y="f29"/>
                </a:cxn>
                <a:cxn ang="f32">
                  <a:pos x="f24" y="f28"/>
                </a:cxn>
              </a:cxnLst>
              <a:rect l="f23" t="f35" r="f24" b="f37"/>
              <a:pathLst>
                <a:path w="88" h="21600">
                  <a:moveTo>
                    <a:pt x="f9" y="f6"/>
                  </a:moveTo>
                  <a:cubicBezTo>
                    <a:pt x="f13" y="f6"/>
                    <a:pt x="f6" y="f38"/>
                    <a:pt x="f6" y="f30"/>
                  </a:cubicBezTo>
                  <a:lnTo>
                    <a:pt x="f6" y="f34"/>
                  </a:lnTo>
                  <a:cubicBezTo>
                    <a:pt x="f6" y="f39"/>
                    <a:pt x="f13" y="f8"/>
                    <a:pt x="f9" y="f8"/>
                  </a:cubicBezTo>
                  <a:cubicBezTo>
                    <a:pt x="f14" y="f8"/>
                    <a:pt x="f7" y="f39"/>
                    <a:pt x="f7" y="f34"/>
                  </a:cubicBezTo>
                  <a:lnTo>
                    <a:pt x="f7" y="f30"/>
                  </a:lnTo>
                  <a:cubicBezTo>
                    <a:pt x="f7" y="f38"/>
                    <a:pt x="f14" y="f6"/>
                    <a:pt x="f9" y="f6"/>
                  </a:cubicBezTo>
                  <a:close/>
                </a:path>
                <a:path w="88" h="21600">
                  <a:moveTo>
                    <a:pt x="f9" y="f6"/>
                  </a:moveTo>
                  <a:cubicBezTo>
                    <a:pt x="f13" y="f6"/>
                    <a:pt x="f6" y="f38"/>
                    <a:pt x="f6" y="f30"/>
                  </a:cubicBezTo>
                  <a:cubicBezTo>
                    <a:pt x="f6" y="f40"/>
                    <a:pt x="f13" y="f31"/>
                    <a:pt x="f9" y="f31"/>
                  </a:cubicBezTo>
                  <a:cubicBezTo>
                    <a:pt x="f14" y="f31"/>
                    <a:pt x="f7" y="f40"/>
                    <a:pt x="f7" y="f30"/>
                  </a:cubicBezTo>
                  <a:cubicBezTo>
                    <a:pt x="f7" y="f38"/>
                    <a:pt x="f14" y="f6"/>
                    <a:pt x="f9" y="f6"/>
                  </a:cubicBezTo>
                  <a:close/>
                </a:path>
              </a:pathLst>
            </a:custGeom>
            <a:gradFill>
              <a:gsLst>
                <a:gs pos="0">
                  <a:srgbClr val="763B00"/>
                </a:gs>
                <a:gs pos="50000">
                  <a:srgbClr val="FF7F00"/>
                </a:gs>
                <a:gs pos="100000">
                  <a:srgbClr val="763B00"/>
                </a:gs>
              </a:gsLst>
              <a:lin ang="0"/>
            </a:gradFill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hangingPunct="0"/>
              <a:endParaRPr lang="ru-RU" sz="1600">
                <a:latin typeface="Arial" pitchFamily="18"/>
                <a:ea typeface="Lucida Sans Unicode" pitchFamily="2"/>
                <a:cs typeface="Mangal" pitchFamily="2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7659" y="2886406"/>
            <a:ext cx="3019325" cy="1662737"/>
            <a:chOff x="1259639" y="3937320"/>
            <a:chExt cx="2608921" cy="1417680"/>
          </a:xfrm>
        </p:grpSpPr>
        <p:sp>
          <p:nvSpPr>
            <p:cNvPr id="7" name="Oval 7"/>
            <p:cNvSpPr/>
            <p:nvPr/>
          </p:nvSpPr>
          <p:spPr>
            <a:xfrm>
              <a:off x="1259639" y="5011200"/>
              <a:ext cx="2604600" cy="3333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C1CF9D"/>
                </a:gs>
                <a:gs pos="50000">
                  <a:srgbClr val="E5EBD5"/>
                </a:gs>
                <a:gs pos="100000">
                  <a:srgbClr val="C1CF9D"/>
                </a:gs>
              </a:gsLst>
              <a:lin ang="0"/>
            </a:gradFill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hangingPunct="0"/>
              <a:endParaRPr lang="ru-RU" sz="1600">
                <a:latin typeface="Arial" pitchFamily="18"/>
                <a:ea typeface="Lucida Sans Unicode" pitchFamily="2"/>
                <a:cs typeface="Mangal" pitchFamily="2"/>
              </a:endParaRPr>
            </a:p>
          </p:txBody>
        </p:sp>
        <p:sp>
          <p:nvSpPr>
            <p:cNvPr id="8" name="AutoShape 8"/>
            <p:cNvSpPr/>
            <p:nvPr/>
          </p:nvSpPr>
          <p:spPr>
            <a:xfrm>
              <a:off x="1263960" y="3937320"/>
              <a:ext cx="2604600" cy="1417680"/>
            </a:xfrm>
            <a:custGeom>
              <a:avLst>
                <a:gd name="f0" fmla="val 54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88"/>
                <a:gd name="f8" fmla="val 21600"/>
                <a:gd name="f9" fmla="val 44"/>
                <a:gd name="f10" fmla="val -2147483647"/>
                <a:gd name="f11" fmla="val 2147483647"/>
                <a:gd name="f12" fmla="val 10800"/>
                <a:gd name="f13" fmla="val 20"/>
                <a:gd name="f14" fmla="val 68"/>
                <a:gd name="f15" fmla="+- 0 0 0"/>
                <a:gd name="f16" fmla="*/ f4 1 88"/>
                <a:gd name="f17" fmla="*/ f5 1 21600"/>
                <a:gd name="f18" fmla="pin 0 f0 10800"/>
                <a:gd name="f19" fmla="*/ f15 f1 1"/>
                <a:gd name="f20" fmla="*/ f18 2 1"/>
                <a:gd name="f21" fmla="*/ f9 f16 1"/>
                <a:gd name="f22" fmla="*/ f18 f17 1"/>
                <a:gd name="f23" fmla="*/ 0 f16 1"/>
                <a:gd name="f24" fmla="*/ 88 f16 1"/>
                <a:gd name="f25" fmla="*/ 44 f16 1"/>
                <a:gd name="f26" fmla="*/ f19 1 f3"/>
                <a:gd name="f27" fmla="*/ 0 f17 1"/>
                <a:gd name="f28" fmla="*/ 10800 f17 1"/>
                <a:gd name="f29" fmla="*/ 21600 f17 1"/>
                <a:gd name="f30" fmla="*/ f20 1 4"/>
                <a:gd name="f31" fmla="*/ f20 1 2"/>
                <a:gd name="f32" fmla="+- f26 0 f2"/>
                <a:gd name="f33" fmla="*/ f30 6 1"/>
                <a:gd name="f34" fmla="+- 21600 0 f30"/>
                <a:gd name="f35" fmla="*/ f31 f17 1"/>
                <a:gd name="f36" fmla="*/ f33 1 11"/>
                <a:gd name="f37" fmla="*/ f34 f17 1"/>
                <a:gd name="f38" fmla="+- f30 0 f36"/>
                <a:gd name="f39" fmla="+- f34 f36 0"/>
                <a:gd name="f40" fmla="+- f30 f36 0"/>
              </a:gdLst>
              <a:ahLst>
                <a:ahXY gdRefY="f0" minY="f6" maxY="f12">
                  <a:pos x="f21" y="f22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25" y="f35"/>
                </a:cxn>
                <a:cxn ang="f32">
                  <a:pos x="f25" y="f27"/>
                </a:cxn>
                <a:cxn ang="f32">
                  <a:pos x="f23" y="f28"/>
                </a:cxn>
                <a:cxn ang="f32">
                  <a:pos x="f25" y="f29"/>
                </a:cxn>
                <a:cxn ang="f32">
                  <a:pos x="f24" y="f28"/>
                </a:cxn>
              </a:cxnLst>
              <a:rect l="f23" t="f35" r="f24" b="f37"/>
              <a:pathLst>
                <a:path w="88" h="21600">
                  <a:moveTo>
                    <a:pt x="f9" y="f6"/>
                  </a:moveTo>
                  <a:cubicBezTo>
                    <a:pt x="f13" y="f6"/>
                    <a:pt x="f6" y="f38"/>
                    <a:pt x="f6" y="f30"/>
                  </a:cubicBezTo>
                  <a:lnTo>
                    <a:pt x="f6" y="f34"/>
                  </a:lnTo>
                  <a:cubicBezTo>
                    <a:pt x="f6" y="f39"/>
                    <a:pt x="f13" y="f8"/>
                    <a:pt x="f9" y="f8"/>
                  </a:cubicBezTo>
                  <a:cubicBezTo>
                    <a:pt x="f14" y="f8"/>
                    <a:pt x="f7" y="f39"/>
                    <a:pt x="f7" y="f34"/>
                  </a:cubicBezTo>
                  <a:lnTo>
                    <a:pt x="f7" y="f30"/>
                  </a:lnTo>
                  <a:cubicBezTo>
                    <a:pt x="f7" y="f38"/>
                    <a:pt x="f14" y="f6"/>
                    <a:pt x="f9" y="f6"/>
                  </a:cubicBezTo>
                  <a:close/>
                </a:path>
                <a:path w="88" h="21600">
                  <a:moveTo>
                    <a:pt x="f9" y="f6"/>
                  </a:moveTo>
                  <a:cubicBezTo>
                    <a:pt x="f13" y="f6"/>
                    <a:pt x="f6" y="f38"/>
                    <a:pt x="f6" y="f30"/>
                  </a:cubicBezTo>
                  <a:cubicBezTo>
                    <a:pt x="f6" y="f40"/>
                    <a:pt x="f13" y="f31"/>
                    <a:pt x="f9" y="f31"/>
                  </a:cubicBezTo>
                  <a:cubicBezTo>
                    <a:pt x="f14" y="f31"/>
                    <a:pt x="f7" y="f40"/>
                    <a:pt x="f7" y="f30"/>
                  </a:cubicBezTo>
                  <a:cubicBezTo>
                    <a:pt x="f7" y="f38"/>
                    <a:pt x="f14" y="f6"/>
                    <a:pt x="f9" y="f6"/>
                  </a:cubicBezTo>
                  <a:close/>
                </a:path>
              </a:pathLst>
            </a:custGeom>
            <a:gradFill>
              <a:gsLst>
                <a:gs pos="0">
                  <a:srgbClr val="731C0B"/>
                </a:gs>
                <a:gs pos="50000">
                  <a:srgbClr val="F93D17"/>
                </a:gs>
                <a:gs pos="100000">
                  <a:srgbClr val="731C0B"/>
                </a:gs>
              </a:gsLst>
              <a:lin ang="0"/>
            </a:gradFill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hangingPunct="0"/>
              <a:endParaRPr lang="ru-RU" sz="1600">
                <a:latin typeface="Arial" pitchFamily="18"/>
                <a:ea typeface="Lucida Sans Unicode" pitchFamily="2"/>
                <a:cs typeface="Mangal" pitchFamily="2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4465" y="764847"/>
            <a:ext cx="3024336" cy="1800057"/>
            <a:chOff x="1259639" y="2362320"/>
            <a:chExt cx="2608921" cy="1417680"/>
          </a:xfrm>
        </p:grpSpPr>
        <p:sp>
          <p:nvSpPr>
            <p:cNvPr id="10" name="Oval 10"/>
            <p:cNvSpPr/>
            <p:nvPr/>
          </p:nvSpPr>
          <p:spPr>
            <a:xfrm>
              <a:off x="1259639" y="3436200"/>
              <a:ext cx="2604600" cy="3333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C1CF9D"/>
                </a:gs>
                <a:gs pos="50000">
                  <a:srgbClr val="E5EBD5"/>
                </a:gs>
                <a:gs pos="100000">
                  <a:srgbClr val="C1CF9D"/>
                </a:gs>
              </a:gsLst>
              <a:lin ang="0"/>
            </a:gradFill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hangingPunct="0"/>
              <a:endParaRPr lang="ru-RU" sz="1600">
                <a:latin typeface="Arial" pitchFamily="18"/>
                <a:ea typeface="Lucida Sans Unicode" pitchFamily="2"/>
                <a:cs typeface="Mangal" pitchFamily="2"/>
              </a:endParaRPr>
            </a:p>
          </p:txBody>
        </p:sp>
        <p:sp>
          <p:nvSpPr>
            <p:cNvPr id="11" name="AutoShape 11"/>
            <p:cNvSpPr/>
            <p:nvPr/>
          </p:nvSpPr>
          <p:spPr>
            <a:xfrm>
              <a:off x="1263960" y="2362320"/>
              <a:ext cx="2604600" cy="1417680"/>
            </a:xfrm>
            <a:custGeom>
              <a:avLst>
                <a:gd name="f0" fmla="val 54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88"/>
                <a:gd name="f8" fmla="val 21600"/>
                <a:gd name="f9" fmla="val 44"/>
                <a:gd name="f10" fmla="val -2147483647"/>
                <a:gd name="f11" fmla="val 2147483647"/>
                <a:gd name="f12" fmla="val 10800"/>
                <a:gd name="f13" fmla="val 20"/>
                <a:gd name="f14" fmla="val 68"/>
                <a:gd name="f15" fmla="+- 0 0 0"/>
                <a:gd name="f16" fmla="*/ f4 1 88"/>
                <a:gd name="f17" fmla="*/ f5 1 21600"/>
                <a:gd name="f18" fmla="pin 0 f0 10800"/>
                <a:gd name="f19" fmla="*/ f15 f1 1"/>
                <a:gd name="f20" fmla="*/ f18 2 1"/>
                <a:gd name="f21" fmla="*/ f9 f16 1"/>
                <a:gd name="f22" fmla="*/ f18 f17 1"/>
                <a:gd name="f23" fmla="*/ 0 f16 1"/>
                <a:gd name="f24" fmla="*/ 88 f16 1"/>
                <a:gd name="f25" fmla="*/ 44 f16 1"/>
                <a:gd name="f26" fmla="*/ f19 1 f3"/>
                <a:gd name="f27" fmla="*/ 0 f17 1"/>
                <a:gd name="f28" fmla="*/ 10800 f17 1"/>
                <a:gd name="f29" fmla="*/ 21600 f17 1"/>
                <a:gd name="f30" fmla="*/ f20 1 4"/>
                <a:gd name="f31" fmla="*/ f20 1 2"/>
                <a:gd name="f32" fmla="+- f26 0 f2"/>
                <a:gd name="f33" fmla="*/ f30 6 1"/>
                <a:gd name="f34" fmla="+- 21600 0 f30"/>
                <a:gd name="f35" fmla="*/ f31 f17 1"/>
                <a:gd name="f36" fmla="*/ f33 1 11"/>
                <a:gd name="f37" fmla="*/ f34 f17 1"/>
                <a:gd name="f38" fmla="+- f30 0 f36"/>
                <a:gd name="f39" fmla="+- f34 f36 0"/>
                <a:gd name="f40" fmla="+- f30 f36 0"/>
              </a:gdLst>
              <a:ahLst>
                <a:ahXY gdRefY="f0" minY="f6" maxY="f12">
                  <a:pos x="f21" y="f22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25" y="f35"/>
                </a:cxn>
                <a:cxn ang="f32">
                  <a:pos x="f25" y="f27"/>
                </a:cxn>
                <a:cxn ang="f32">
                  <a:pos x="f23" y="f28"/>
                </a:cxn>
                <a:cxn ang="f32">
                  <a:pos x="f25" y="f29"/>
                </a:cxn>
                <a:cxn ang="f32">
                  <a:pos x="f24" y="f28"/>
                </a:cxn>
              </a:cxnLst>
              <a:rect l="f23" t="f35" r="f24" b="f37"/>
              <a:pathLst>
                <a:path w="88" h="21600">
                  <a:moveTo>
                    <a:pt x="f9" y="f6"/>
                  </a:moveTo>
                  <a:cubicBezTo>
                    <a:pt x="f13" y="f6"/>
                    <a:pt x="f6" y="f38"/>
                    <a:pt x="f6" y="f30"/>
                  </a:cubicBezTo>
                  <a:lnTo>
                    <a:pt x="f6" y="f34"/>
                  </a:lnTo>
                  <a:cubicBezTo>
                    <a:pt x="f6" y="f39"/>
                    <a:pt x="f13" y="f8"/>
                    <a:pt x="f9" y="f8"/>
                  </a:cubicBezTo>
                  <a:cubicBezTo>
                    <a:pt x="f14" y="f8"/>
                    <a:pt x="f7" y="f39"/>
                    <a:pt x="f7" y="f34"/>
                  </a:cubicBezTo>
                  <a:lnTo>
                    <a:pt x="f7" y="f30"/>
                  </a:lnTo>
                  <a:cubicBezTo>
                    <a:pt x="f7" y="f38"/>
                    <a:pt x="f14" y="f6"/>
                    <a:pt x="f9" y="f6"/>
                  </a:cubicBezTo>
                  <a:close/>
                </a:path>
                <a:path w="88" h="21600">
                  <a:moveTo>
                    <a:pt x="f9" y="f6"/>
                  </a:moveTo>
                  <a:cubicBezTo>
                    <a:pt x="f13" y="f6"/>
                    <a:pt x="f6" y="f38"/>
                    <a:pt x="f6" y="f30"/>
                  </a:cubicBezTo>
                  <a:cubicBezTo>
                    <a:pt x="f6" y="f40"/>
                    <a:pt x="f13" y="f31"/>
                    <a:pt x="f9" y="f31"/>
                  </a:cubicBezTo>
                  <a:cubicBezTo>
                    <a:pt x="f14" y="f31"/>
                    <a:pt x="f7" y="f40"/>
                    <a:pt x="f7" y="f30"/>
                  </a:cubicBezTo>
                  <a:cubicBezTo>
                    <a:pt x="f7" y="f38"/>
                    <a:pt x="f14" y="f6"/>
                    <a:pt x="f9" y="f6"/>
                  </a:cubicBezTo>
                  <a:close/>
                </a:path>
              </a:pathLst>
            </a:custGeom>
            <a:gradFill>
              <a:gsLst>
                <a:gs pos="0">
                  <a:srgbClr val="536612"/>
                </a:gs>
                <a:gs pos="50000">
                  <a:srgbClr val="B3DC27"/>
                </a:gs>
                <a:gs pos="100000">
                  <a:srgbClr val="536612"/>
                </a:gs>
              </a:gsLst>
              <a:lin ang="0"/>
            </a:gradFill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hangingPunct="0"/>
              <a:endParaRPr lang="ru-RU" sz="1600">
                <a:latin typeface="Arial" pitchFamily="18"/>
                <a:ea typeface="Lucida Sans Unicode" pitchFamily="2"/>
                <a:cs typeface="Mangal" pitchFamily="2"/>
              </a:endParaRPr>
            </a:p>
          </p:txBody>
        </p:sp>
      </p:grpSp>
      <p:sp>
        <p:nvSpPr>
          <p:cNvPr id="12" name="AutoShape 12"/>
          <p:cNvSpPr/>
          <p:nvPr/>
        </p:nvSpPr>
        <p:spPr>
          <a:xfrm>
            <a:off x="3236606" y="764848"/>
            <a:ext cx="5907394" cy="1786800"/>
          </a:xfrm>
          <a:custGeom>
            <a:avLst>
              <a:gd name="f0" fmla="val 248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B4E3EE"/>
              </a:gs>
              <a:gs pos="100000">
                <a:srgbClr val="B3DC27"/>
              </a:gs>
            </a:gsLst>
            <a:lin ang="0"/>
          </a:gradFill>
          <a:ln>
            <a:noFill/>
            <a:prstDash val="solid"/>
          </a:ln>
        </p:spPr>
        <p:txBody>
          <a:bodyPr vert="horz" wrap="none" lIns="81639" tIns="42452" rIns="81639" bIns="42452" anchor="ctr" anchorCtr="0" compatLnSpc="0"/>
          <a:lstStyle/>
          <a:p>
            <a:pPr hangingPunct="0"/>
            <a:endParaRPr lang="ru-RU" sz="1600"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13" name="Text Box 13"/>
          <p:cNvSpPr/>
          <p:nvPr/>
        </p:nvSpPr>
        <p:spPr>
          <a:xfrm>
            <a:off x="23486" y="1403169"/>
            <a:ext cx="3009297" cy="45442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9" tIns="42452" rIns="81639" bIns="42452" anchor="t" anchorCtr="0" compatLnSpc="0">
            <a:spAutoFit/>
          </a:bodyPr>
          <a:lstStyle/>
          <a:p>
            <a:pPr algn="ctr">
              <a:spcBef>
                <a:spcPts val="1587"/>
              </a:spcBef>
              <a:defRPr sz="1990"/>
            </a:pPr>
            <a:r>
              <a:rPr lang="ru-RU" sz="2500" b="1" dirty="0" smtClean="0">
                <a:solidFill>
                  <a:srgbClr val="FF0000"/>
                </a:solidFill>
                <a:effectLst>
                  <a:outerShdw dist="17961" dir="2700000">
                    <a:scrgbClr r="0" g="0" b="0"/>
                  </a:outerShdw>
                </a:effectLst>
                <a:ea typeface="Lucida Sans Unicode" pitchFamily="2"/>
                <a:cs typeface="Mangal" pitchFamily="2"/>
              </a:rPr>
              <a:t>Организационный</a:t>
            </a:r>
          </a:p>
        </p:txBody>
      </p:sp>
      <p:sp>
        <p:nvSpPr>
          <p:cNvPr id="14" name="Text Box 14"/>
          <p:cNvSpPr/>
          <p:nvPr/>
        </p:nvSpPr>
        <p:spPr>
          <a:xfrm>
            <a:off x="3835221" y="788756"/>
            <a:ext cx="5275599" cy="163506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9" tIns="42452" rIns="81639" bIns="42452" anchor="t" anchorCtr="0" compatLnSpc="0">
            <a:spAutoFit/>
          </a:bodyPr>
          <a:lstStyle/>
          <a:p>
            <a:pPr marL="108000" indent="-342900" algn="just">
              <a:buFontTx/>
              <a:buChar char="-"/>
            </a:pPr>
            <a:r>
              <a:rPr lang="ru-RU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</a:t>
            </a:r>
            <a:r>
              <a:rPr lang="ru-RU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рабочей группы </a:t>
            </a:r>
            <a:endParaRPr lang="ru-RU" sz="21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8000" indent="-342900" algn="just">
              <a:buFontTx/>
              <a:buChar char="-"/>
            </a:pPr>
            <a:r>
              <a:rPr lang="ru-RU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разработка </a:t>
            </a:r>
            <a:r>
              <a:rPr lang="ru-RU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плана </a:t>
            </a:r>
            <a:r>
              <a:rPr lang="ru-RU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работы и    мероприятий</a:t>
            </a:r>
          </a:p>
          <a:p>
            <a:pPr marL="108000" indent="-342900" algn="just">
              <a:buFontTx/>
              <a:buChar char="-"/>
            </a:pPr>
            <a:r>
              <a:rPr lang="ru-RU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одготовка </a:t>
            </a:r>
            <a:r>
              <a:rPr lang="ru-RU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методических материалов </a:t>
            </a:r>
            <a:endParaRPr lang="ru-RU" sz="21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8000" indent="-342900" algn="just">
              <a:buFontTx/>
              <a:buChar char="-"/>
            </a:pPr>
            <a:r>
              <a:rPr lang="ru-RU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нформационная </a:t>
            </a:r>
            <a:r>
              <a:rPr lang="ru-RU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работы </a:t>
            </a:r>
            <a:endParaRPr lang="ru-RU" sz="2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15" name="Text Box 15"/>
          <p:cNvSpPr/>
          <p:nvPr/>
        </p:nvSpPr>
        <p:spPr>
          <a:xfrm>
            <a:off x="104270" y="3143416"/>
            <a:ext cx="3004295" cy="114871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9" tIns="42452" rIns="81639" bIns="42452" anchor="t" anchorCtr="0" compatLnSpc="0">
            <a:spAutoFit/>
          </a:bodyPr>
          <a:lstStyle/>
          <a:p>
            <a:pPr algn="ctr">
              <a:spcBef>
                <a:spcPts val="1587"/>
              </a:spcBef>
              <a:defRPr sz="1990"/>
            </a:pPr>
            <a:r>
              <a:rPr lang="ru-RU" sz="2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Антинаркотическое </a:t>
            </a:r>
            <a:r>
              <a:rPr lang="ru-RU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 и пропаганда ЗОЖ</a:t>
            </a:r>
            <a:endParaRPr lang="ru-RU" sz="24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16" name="Text Box 16"/>
          <p:cNvSpPr/>
          <p:nvPr/>
        </p:nvSpPr>
        <p:spPr>
          <a:xfrm>
            <a:off x="251521" y="5178591"/>
            <a:ext cx="2870309" cy="10885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9" tIns="42452" rIns="81639" bIns="42452" anchor="t" anchorCtr="0" compatLnSpc="0">
            <a:spAutoFit/>
          </a:bodyPr>
          <a:lstStyle/>
          <a:p>
            <a:pPr lvl="0"/>
            <a:r>
              <a:rPr lang="en-US" sz="3600" b="1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18"/>
                <a:ea typeface="Lucida Sans Unicode" pitchFamily="2"/>
                <a:cs typeface="Mangal" pitchFamily="2"/>
              </a:rPr>
              <a:t>  </a:t>
            </a:r>
            <a:r>
              <a:rPr lang="ru-RU" sz="32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Подведение итогов </a:t>
            </a:r>
            <a:r>
              <a:rPr lang="ru-RU" sz="32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недели</a:t>
            </a:r>
            <a:endParaRPr lang="ru-RU" sz="3200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AutoShape 17"/>
          <p:cNvSpPr/>
          <p:nvPr/>
        </p:nvSpPr>
        <p:spPr>
          <a:xfrm>
            <a:off x="3254266" y="2780929"/>
            <a:ext cx="5856554" cy="1755970"/>
          </a:xfrm>
          <a:custGeom>
            <a:avLst>
              <a:gd name="f0" fmla="val 248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B4E3EE"/>
              </a:gs>
              <a:gs pos="100000">
                <a:srgbClr val="F93D17"/>
              </a:gs>
            </a:gsLst>
            <a:lin ang="0"/>
          </a:gradFill>
          <a:ln>
            <a:noFill/>
            <a:prstDash val="solid"/>
          </a:ln>
        </p:spPr>
        <p:txBody>
          <a:bodyPr vert="horz" wrap="none" lIns="81639" tIns="42452" rIns="81639" bIns="42452" anchor="ctr" anchorCtr="0" compatLnSpc="0"/>
          <a:lstStyle/>
          <a:p>
            <a:pPr hangingPunct="0"/>
            <a:endParaRPr lang="ru-RU" sz="1600"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18" name="Text Box 18"/>
          <p:cNvSpPr/>
          <p:nvPr/>
        </p:nvSpPr>
        <p:spPr>
          <a:xfrm>
            <a:off x="3887657" y="2976167"/>
            <a:ext cx="4788799" cy="138352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9" tIns="42452" rIns="81639" bIns="42452" anchor="t" anchorCtr="0" compatLnSpc="0">
            <a:spAutoFit/>
          </a:bodyPr>
          <a:lstStyle/>
          <a:p>
            <a:pPr algn="ctr">
              <a:spcBef>
                <a:spcPts val="1019"/>
              </a:spcBef>
              <a:buClr>
                <a:srgbClr val="000000"/>
              </a:buClr>
              <a:buSzPct val="100000"/>
              <a:defRPr sz="1990"/>
            </a:pPr>
            <a:r>
              <a:rPr lang="ru-RU" sz="4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мероприятий</a:t>
            </a:r>
          </a:p>
        </p:txBody>
      </p:sp>
      <p:sp>
        <p:nvSpPr>
          <p:cNvPr id="19" name="AutoShape 19"/>
          <p:cNvSpPr/>
          <p:nvPr/>
        </p:nvSpPr>
        <p:spPr>
          <a:xfrm>
            <a:off x="3271390" y="4845714"/>
            <a:ext cx="5839430" cy="1726645"/>
          </a:xfrm>
          <a:custGeom>
            <a:avLst>
              <a:gd name="f0" fmla="val 248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B4E3EE"/>
              </a:gs>
              <a:gs pos="100000">
                <a:srgbClr val="FF7F00"/>
              </a:gs>
            </a:gsLst>
            <a:lin ang="0"/>
          </a:gradFill>
          <a:ln>
            <a:noFill/>
            <a:prstDash val="solid"/>
          </a:ln>
        </p:spPr>
        <p:txBody>
          <a:bodyPr vert="horz" wrap="none" lIns="81639" tIns="42452" rIns="81639" bIns="42452" anchor="ctr" anchorCtr="0" compatLnSpc="0"/>
          <a:lstStyle/>
          <a:p>
            <a:pPr hangingPunct="0"/>
            <a:endParaRPr lang="ru-RU" sz="1600"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20" name="Text Box 20"/>
          <p:cNvSpPr/>
          <p:nvPr/>
        </p:nvSpPr>
        <p:spPr>
          <a:xfrm>
            <a:off x="3962372" y="5013177"/>
            <a:ext cx="5002116" cy="97392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9" tIns="42452" rIns="81639" bIns="42452" anchor="t" anchorCtr="0" compatLnSpc="0">
            <a:spAutoFit/>
          </a:bodyPr>
          <a:lstStyle/>
          <a:p>
            <a:pPr algn="ctr">
              <a:buClr>
                <a:srgbClr val="000000"/>
              </a:buClr>
              <a:buSzPct val="100000"/>
              <a:defRPr sz="1990"/>
            </a:pPr>
            <a:r>
              <a:rPr lang="ru-RU" sz="1990" dirty="0" smtClean="0"/>
              <a:t> </a:t>
            </a:r>
            <a:r>
              <a:rPr lang="ru-RU" sz="60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Рефлексия</a:t>
            </a:r>
            <a:endParaRPr lang="ru-RU" sz="6000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21" name="AutoShape 21"/>
          <p:cNvSpPr/>
          <p:nvPr/>
        </p:nvSpPr>
        <p:spPr>
          <a:xfrm>
            <a:off x="3254266" y="1246331"/>
            <a:ext cx="690982" cy="823833"/>
          </a:xfrm>
          <a:custGeom>
            <a:avLst>
              <a:gd name="f0" fmla="val 126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81639" tIns="42452" rIns="81639" bIns="42452" anchor="ctr" anchorCtr="0" compatLnSpc="0"/>
          <a:lstStyle/>
          <a:p>
            <a:pPr hangingPunct="0"/>
            <a:endParaRPr lang="ru-RU" sz="1600"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22" name="AutoShape 22"/>
          <p:cNvSpPr/>
          <p:nvPr/>
        </p:nvSpPr>
        <p:spPr>
          <a:xfrm>
            <a:off x="3255111" y="3201341"/>
            <a:ext cx="690982" cy="864095"/>
          </a:xfrm>
          <a:custGeom>
            <a:avLst>
              <a:gd name="f0" fmla="val 126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81639" tIns="42452" rIns="81639" bIns="42452" anchor="ctr" anchorCtr="0" compatLnSpc="0"/>
          <a:lstStyle/>
          <a:p>
            <a:pPr hangingPunct="0"/>
            <a:endParaRPr lang="ru-RU" sz="1600"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23" name="AutoShape 23"/>
          <p:cNvSpPr/>
          <p:nvPr/>
        </p:nvSpPr>
        <p:spPr>
          <a:xfrm>
            <a:off x="3271390" y="5168774"/>
            <a:ext cx="690982" cy="914705"/>
          </a:xfrm>
          <a:custGeom>
            <a:avLst>
              <a:gd name="f0" fmla="val 126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81639" tIns="42452" rIns="81639" bIns="42452" anchor="ctr" anchorCtr="0" compatLnSpc="0"/>
          <a:lstStyle/>
          <a:p>
            <a:pPr hangingPunct="0"/>
            <a:endParaRPr lang="ru-RU" sz="1600">
              <a:latin typeface="Arial" pitchFamily="18"/>
              <a:ea typeface="Lucida Sans Unicode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080027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 decel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 decel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18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accel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accel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 decel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accel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accel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 decel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accel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accel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 decel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accel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accel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 decel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accel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accel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 decel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/>
      <p:bldP spid="14" grpId="0"/>
      <p:bldP spid="15" grpId="0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/>
          <p:nvPr/>
        </p:nvSpPr>
        <p:spPr>
          <a:xfrm>
            <a:off x="251520" y="1412777"/>
            <a:ext cx="2676991" cy="5112568"/>
          </a:xfrm>
          <a:custGeom>
            <a:avLst>
              <a:gd name="f0" fmla="val 1013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41B8D1"/>
              </a:gs>
              <a:gs pos="100000">
                <a:srgbClr val="3BB6CF"/>
              </a:gs>
            </a:gsLst>
            <a:lin ang="5400000"/>
          </a:gradFill>
          <a:ln>
            <a:noFill/>
          </a:ln>
          <a:scene3d>
            <a:camera prst="legacyObliqueBottomLeft"/>
            <a:lightRig rig="legacyNormal3" dir="b"/>
          </a:scene3d>
          <a:sp3d extrusionH="457200" prstMaterial="legacyPlastic">
            <a:bevelT w="13500" h="13500" prst="angle"/>
            <a:bevelB w="13500" h="13500" prst="angle"/>
            <a:extrusionClr>
              <a:srgbClr val="3BB6CF"/>
            </a:extrusionClr>
          </a:sp3d>
        </p:spPr>
        <p:txBody>
          <a:bodyPr vert="horz" wrap="none" lIns="81639" tIns="42452" rIns="81639" bIns="42452" anchor="ctr" anchorCtr="0" compatLnSpc="0"/>
          <a:lstStyle/>
          <a:p>
            <a:pPr hangingPunct="0"/>
            <a:endParaRPr lang="ru-RU" sz="1600"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4" name="AutoShape 5"/>
          <p:cNvSpPr/>
          <p:nvPr/>
        </p:nvSpPr>
        <p:spPr>
          <a:xfrm>
            <a:off x="3176200" y="1412778"/>
            <a:ext cx="2719192" cy="5112567"/>
          </a:xfrm>
          <a:custGeom>
            <a:avLst>
              <a:gd name="f0" fmla="val 1013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4F8BC7"/>
              </a:gs>
              <a:gs pos="100000">
                <a:srgbClr val="5DA4EB"/>
              </a:gs>
            </a:gsLst>
            <a:lin ang="5400000"/>
          </a:gradFill>
          <a:ln>
            <a:noFill/>
          </a:ln>
          <a:scene3d>
            <a:camera prst="legacyObliqueBottomLeft"/>
            <a:lightRig rig="legacyNormal3" dir="b"/>
          </a:scene3d>
          <a:sp3d extrusionH="457200" prstMaterial="legacyPlastic">
            <a:bevelT w="13500" h="13500" prst="angle"/>
            <a:bevelB w="13500" h="13500" prst="angle"/>
            <a:extrusionClr>
              <a:srgbClr val="5DA4EB"/>
            </a:extrusionClr>
          </a:sp3d>
        </p:spPr>
        <p:txBody>
          <a:bodyPr vert="horz" wrap="none" lIns="81639" tIns="42452" rIns="81639" bIns="42452" anchor="ctr" anchorCtr="0" compatLnSpc="0"/>
          <a:lstStyle/>
          <a:p>
            <a:pPr algn="ctr" hangingPunct="0"/>
            <a:r>
              <a:rPr lang="ru-RU" sz="3200" b="1" dirty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Небольшие </a:t>
            </a:r>
            <a:endParaRPr lang="ru-RU" sz="3200" b="1" dirty="0" smtClean="0">
              <a:solidFill>
                <a:srgbClr val="00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hangingPunct="0"/>
            <a:r>
              <a:rPr lang="ru-RU" sz="3200" b="1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временные</a:t>
            </a:r>
            <a:r>
              <a:rPr lang="ru-RU" sz="3200" b="1" dirty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и </a:t>
            </a:r>
            <a:endParaRPr lang="ru-RU" sz="3200" b="1" dirty="0" smtClean="0">
              <a:solidFill>
                <a:srgbClr val="00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hangingPunct="0"/>
            <a:r>
              <a:rPr lang="ru-RU" sz="3200" b="1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материальные </a:t>
            </a:r>
          </a:p>
          <a:p>
            <a:pPr algn="ctr" hangingPunct="0"/>
            <a:r>
              <a:rPr lang="ru-RU" sz="3200" b="1" dirty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3200" b="1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атраты, </a:t>
            </a:r>
          </a:p>
          <a:p>
            <a:pPr algn="ctr" hangingPunct="0"/>
            <a:r>
              <a:rPr lang="ru-RU" sz="3200" b="1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легкость и </a:t>
            </a:r>
          </a:p>
          <a:p>
            <a:pPr algn="ctr" hangingPunct="0"/>
            <a:r>
              <a:rPr lang="ru-RU" sz="3200" b="1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</a:t>
            </a:r>
          </a:p>
          <a:p>
            <a:pPr algn="ctr" hangingPunct="0"/>
            <a:r>
              <a:rPr lang="ru-RU" sz="3200" b="1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3200" b="1" dirty="0" smtClean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проведении</a:t>
            </a:r>
          </a:p>
          <a:p>
            <a:pPr algn="ctr" hangingPunct="0"/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hangingPunct="0"/>
            <a:endParaRPr lang="ru-RU" sz="3200" b="1" dirty="0">
              <a:solidFill>
                <a:srgbClr val="00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18"/>
              <a:ea typeface="Lucida Sans Unicode" pitchFamily="2"/>
              <a:cs typeface="Mangal" pitchFamily="2"/>
            </a:endParaRPr>
          </a:p>
          <a:p>
            <a:pPr algn="ctr" hangingPunct="0"/>
            <a:endParaRPr lang="ru-RU" sz="3200" b="1" dirty="0">
              <a:solidFill>
                <a:srgbClr val="00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5" name="AutoShape 6"/>
          <p:cNvSpPr/>
          <p:nvPr/>
        </p:nvSpPr>
        <p:spPr>
          <a:xfrm>
            <a:off x="6300152" y="1412778"/>
            <a:ext cx="2592328" cy="5112567"/>
          </a:xfrm>
          <a:custGeom>
            <a:avLst>
              <a:gd name="f0" fmla="val 1013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2C58B0"/>
              </a:gs>
              <a:gs pos="100000">
                <a:srgbClr val="3366CC"/>
              </a:gs>
            </a:gsLst>
            <a:lin ang="5400000"/>
          </a:gradFill>
          <a:ln>
            <a:noFill/>
          </a:ln>
          <a:scene3d>
            <a:camera prst="legacyObliqueBottomLeft"/>
            <a:lightRig rig="legacyNormal3" dir="b"/>
          </a:scene3d>
          <a:sp3d extrusionH="457200" prstMaterial="legacyPlastic">
            <a:bevelT w="13500" h="13500" prst="angle"/>
            <a:bevelB w="13500" h="13500" prst="angle"/>
            <a:extrusionClr>
              <a:srgbClr val="3366CC"/>
            </a:extrusionClr>
          </a:sp3d>
        </p:spPr>
        <p:txBody>
          <a:bodyPr vert="horz" wrap="none" lIns="81639" tIns="42452" rIns="81639" bIns="42452" anchor="ctr" anchorCtr="0" compatLnSpc="0"/>
          <a:lstStyle/>
          <a:p>
            <a:pPr algn="ctr"/>
            <a:r>
              <a:rPr lang="ru-RU" sz="2800" b="1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Обучающиеся </a:t>
            </a:r>
            <a:endParaRPr lang="ru-RU" sz="2800" b="1" dirty="0" smtClean="0">
              <a:solidFill>
                <a:srgbClr val="00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сами </a:t>
            </a:r>
            <a:r>
              <a:rPr lang="ru-RU" sz="2800" b="1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становятся </a:t>
            </a:r>
            <a:endParaRPr lang="ru-RU" sz="2800" b="1" dirty="0" smtClean="0">
              <a:solidFill>
                <a:srgbClr val="00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реализаторами </a:t>
            </a:r>
          </a:p>
          <a:p>
            <a:pPr algn="ctr"/>
            <a:r>
              <a:rPr lang="ru-RU" sz="2800" b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проекта</a:t>
            </a:r>
            <a:r>
              <a:rPr lang="ru-RU" sz="2800" b="1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ru-RU" sz="2800" b="1" dirty="0" smtClean="0">
              <a:solidFill>
                <a:srgbClr val="00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посредством </a:t>
            </a:r>
          </a:p>
          <a:p>
            <a:pPr algn="ctr"/>
            <a:r>
              <a:rPr lang="ru-RU" sz="2800" b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волонтерской </a:t>
            </a:r>
          </a:p>
          <a:p>
            <a:pPr algn="ctr"/>
            <a:r>
              <a:rPr lang="ru-RU" sz="2800" b="1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sz="2800" b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еятельности</a:t>
            </a:r>
          </a:p>
          <a:p>
            <a:pPr algn="ctr"/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reeform 7"/>
          <p:cNvSpPr/>
          <p:nvPr/>
        </p:nvSpPr>
        <p:spPr>
          <a:xfrm rot="1332000">
            <a:off x="2520251" y="520328"/>
            <a:ext cx="1466868" cy="1157745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982"/>
              <a:gd name="f8" fmla="val 774"/>
              <a:gd name="f9" fmla="val 2"/>
              <a:gd name="f10" fmla="val 770"/>
              <a:gd name="f11" fmla="val 8"/>
              <a:gd name="f12" fmla="val 754"/>
              <a:gd name="f13" fmla="val 16"/>
              <a:gd name="f14" fmla="val 730"/>
              <a:gd name="f15" fmla="val 32"/>
              <a:gd name="f16" fmla="val 698"/>
              <a:gd name="f17" fmla="val 50"/>
              <a:gd name="f18" fmla="val 660"/>
              <a:gd name="f19" fmla="val 76"/>
              <a:gd name="f20" fmla="val 618"/>
              <a:gd name="f21" fmla="val 106"/>
              <a:gd name="f22" fmla="val 574"/>
              <a:gd name="f23" fmla="val 142"/>
              <a:gd name="f24" fmla="val 528"/>
              <a:gd name="f25" fmla="val 186"/>
              <a:gd name="f26" fmla="val 482"/>
              <a:gd name="f27" fmla="val 236"/>
              <a:gd name="f28" fmla="val 438"/>
              <a:gd name="f29" fmla="val 294"/>
              <a:gd name="f30" fmla="val 398"/>
              <a:gd name="f31" fmla="val 426"/>
              <a:gd name="f32" fmla="val 332"/>
              <a:gd name="f33" fmla="val 488"/>
              <a:gd name="f34" fmla="val 314"/>
              <a:gd name="f35" fmla="val 544"/>
              <a:gd name="f36" fmla="val 304"/>
              <a:gd name="f37" fmla="val 594"/>
              <a:gd name="f38" fmla="val 300"/>
              <a:gd name="f39" fmla="val 638"/>
              <a:gd name="f40" fmla="val 678"/>
              <a:gd name="f41" fmla="val 710"/>
              <a:gd name="f42" fmla="val 312"/>
              <a:gd name="f43" fmla="val 736"/>
              <a:gd name="f44" fmla="val 320"/>
              <a:gd name="f45" fmla="val 326"/>
              <a:gd name="f46" fmla="val 766"/>
              <a:gd name="f47" fmla="val 334"/>
              <a:gd name="f48" fmla="val 680"/>
              <a:gd name="f49" fmla="val 476"/>
              <a:gd name="f50" fmla="val 370"/>
              <a:gd name="f51" fmla="val 912"/>
              <a:gd name="f52" fmla="val 854"/>
              <a:gd name="f53" fmla="val 150"/>
              <a:gd name="f54" fmla="val 850"/>
              <a:gd name="f55" fmla="val 148"/>
              <a:gd name="f56" fmla="val 838"/>
              <a:gd name="f57" fmla="val 822"/>
              <a:gd name="f58" fmla="val 134"/>
              <a:gd name="f59" fmla="val 798"/>
              <a:gd name="f60" fmla="val 126"/>
              <a:gd name="f61" fmla="val 768"/>
              <a:gd name="f62" fmla="val 120"/>
              <a:gd name="f63" fmla="val 732"/>
              <a:gd name="f64" fmla="val 114"/>
              <a:gd name="f65" fmla="val 692"/>
              <a:gd name="f66" fmla="val 110"/>
              <a:gd name="f67" fmla="val 646"/>
              <a:gd name="f68" fmla="val 596"/>
              <a:gd name="f69" fmla="val 116"/>
              <a:gd name="f70" fmla="val 540"/>
              <a:gd name="f71" fmla="val 146"/>
              <a:gd name="f72" fmla="val 422"/>
              <a:gd name="f73" fmla="val 172"/>
              <a:gd name="f74" fmla="val 356"/>
              <a:gd name="f75" fmla="val 210"/>
              <a:gd name="f76" fmla="val 290"/>
              <a:gd name="f77" fmla="val 258"/>
              <a:gd name="f78" fmla="val 230"/>
              <a:gd name="f79" fmla="val 310"/>
              <a:gd name="f80" fmla="val 178"/>
              <a:gd name="f81" fmla="val 364"/>
              <a:gd name="f82" fmla="val 136"/>
              <a:gd name="f83" fmla="val 100"/>
              <a:gd name="f84" fmla="val 480"/>
              <a:gd name="f85" fmla="val 72"/>
              <a:gd name="f86" fmla="val 536"/>
              <a:gd name="f87" fmla="val 48"/>
              <a:gd name="f88" fmla="val 590"/>
              <a:gd name="f89" fmla="val 30"/>
              <a:gd name="f90" fmla="val 640"/>
              <a:gd name="f91" fmla="val 18"/>
              <a:gd name="f92" fmla="val 684"/>
              <a:gd name="f93" fmla="val 722"/>
              <a:gd name="f94" fmla="val 4"/>
              <a:gd name="f95" fmla="val 750"/>
              <a:gd name="f96" fmla="+- 0 0 0"/>
              <a:gd name="f97" fmla="*/ f4 1 982"/>
              <a:gd name="f98" fmla="*/ f5 1 774"/>
              <a:gd name="f99" fmla="*/ f96 f0 1"/>
              <a:gd name="f100" fmla="*/ 0 f97 1"/>
              <a:gd name="f101" fmla="*/ 982 f97 1"/>
              <a:gd name="f102" fmla="*/ 774 f98 1"/>
              <a:gd name="f103" fmla="*/ 0 f98 1"/>
              <a:gd name="f104" fmla="*/ 2147483647 f98 1"/>
              <a:gd name="f105" fmla="*/ f99 1 f3"/>
              <a:gd name="f106" fmla="*/ 2147483647 f97 1"/>
              <a:gd name="f107" fmla="+- f105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7">
                <a:pos x="f100" y="f104"/>
              </a:cxn>
              <a:cxn ang="f107">
                <a:pos x="f106" y="f104"/>
              </a:cxn>
              <a:cxn ang="f107">
                <a:pos x="f106" y="f104"/>
              </a:cxn>
              <a:cxn ang="f107">
                <a:pos x="f106" y="f104"/>
              </a:cxn>
              <a:cxn ang="f107">
                <a:pos x="f106" y="f104"/>
              </a:cxn>
              <a:cxn ang="f107">
                <a:pos x="f106" y="f104"/>
              </a:cxn>
              <a:cxn ang="f107">
                <a:pos x="f106" y="f104"/>
              </a:cxn>
              <a:cxn ang="f107">
                <a:pos x="f106" y="f104"/>
              </a:cxn>
              <a:cxn ang="f107">
                <a:pos x="f106" y="f104"/>
              </a:cxn>
              <a:cxn ang="f107">
                <a:pos x="f106" y="f104"/>
              </a:cxn>
              <a:cxn ang="f107">
                <a:pos x="f106" y="f104"/>
              </a:cxn>
              <a:cxn ang="f107">
                <a:pos x="f106" y="f104"/>
              </a:cxn>
              <a:cxn ang="f107">
                <a:pos x="f106" y="f104"/>
              </a:cxn>
              <a:cxn ang="f107">
                <a:pos x="f106" y="f104"/>
              </a:cxn>
              <a:cxn ang="f107">
                <a:pos x="f106" y="f104"/>
              </a:cxn>
              <a:cxn ang="f107">
                <a:pos x="f106" y="f104"/>
              </a:cxn>
              <a:cxn ang="f107">
                <a:pos x="f106" y="f104"/>
              </a:cxn>
              <a:cxn ang="f107">
                <a:pos x="f106" y="f104"/>
              </a:cxn>
              <a:cxn ang="f107">
                <a:pos x="f106" y="f104"/>
              </a:cxn>
              <a:cxn ang="f107">
                <a:pos x="f106" y="f104"/>
              </a:cxn>
              <a:cxn ang="f107">
                <a:pos x="f106" y="f104"/>
              </a:cxn>
              <a:cxn ang="f107">
                <a:pos x="f106" y="f104"/>
              </a:cxn>
              <a:cxn ang="f107">
                <a:pos x="f106" y="f104"/>
              </a:cxn>
              <a:cxn ang="f107">
                <a:pos x="f106" y="f104"/>
              </a:cxn>
              <a:cxn ang="f107">
                <a:pos x="f106" y="f104"/>
              </a:cxn>
              <a:cxn ang="f107">
                <a:pos x="f106" y="f104"/>
              </a:cxn>
              <a:cxn ang="f107">
                <a:pos x="f106" y="f103"/>
              </a:cxn>
              <a:cxn ang="f107">
                <a:pos x="f106" y="f104"/>
              </a:cxn>
              <a:cxn ang="f107">
                <a:pos x="f106" y="f104"/>
              </a:cxn>
              <a:cxn ang="f107">
                <a:pos x="f106" y="f104"/>
              </a:cxn>
              <a:cxn ang="f107">
                <a:pos x="f106" y="f104"/>
              </a:cxn>
              <a:cxn ang="f107">
                <a:pos x="f106" y="f104"/>
              </a:cxn>
              <a:cxn ang="f107">
                <a:pos x="f106" y="f104"/>
              </a:cxn>
              <a:cxn ang="f107">
                <a:pos x="f106" y="f104"/>
              </a:cxn>
              <a:cxn ang="f107">
                <a:pos x="f106" y="f104"/>
              </a:cxn>
              <a:cxn ang="f107">
                <a:pos x="f106" y="f104"/>
              </a:cxn>
              <a:cxn ang="f107">
                <a:pos x="f106" y="f104"/>
              </a:cxn>
              <a:cxn ang="f107">
                <a:pos x="f106" y="f104"/>
              </a:cxn>
              <a:cxn ang="f107">
                <a:pos x="f106" y="f104"/>
              </a:cxn>
              <a:cxn ang="f107">
                <a:pos x="f106" y="f104"/>
              </a:cxn>
              <a:cxn ang="f107">
                <a:pos x="f106" y="f104"/>
              </a:cxn>
              <a:cxn ang="f107">
                <a:pos x="f106" y="f104"/>
              </a:cxn>
              <a:cxn ang="f107">
                <a:pos x="f106" y="f104"/>
              </a:cxn>
              <a:cxn ang="f107">
                <a:pos x="f106" y="f104"/>
              </a:cxn>
              <a:cxn ang="f107">
                <a:pos x="f106" y="f104"/>
              </a:cxn>
              <a:cxn ang="f107">
                <a:pos x="f106" y="f104"/>
              </a:cxn>
              <a:cxn ang="f107">
                <a:pos x="f106" y="f104"/>
              </a:cxn>
              <a:cxn ang="f107">
                <a:pos x="f106" y="f104"/>
              </a:cxn>
              <a:cxn ang="f107">
                <a:pos x="f106" y="f104"/>
              </a:cxn>
              <a:cxn ang="f107">
                <a:pos x="f106" y="f104"/>
              </a:cxn>
              <a:cxn ang="f107">
                <a:pos x="f106" y="f104"/>
              </a:cxn>
              <a:cxn ang="f107">
                <a:pos x="f106" y="f104"/>
              </a:cxn>
              <a:cxn ang="f107">
                <a:pos x="f100" y="f104"/>
              </a:cxn>
              <a:cxn ang="f107">
                <a:pos x="f100" y="f104"/>
              </a:cxn>
            </a:cxnLst>
            <a:rect l="f100" t="f103" r="f101" b="f102"/>
            <a:pathLst>
              <a:path w="982" h="774">
                <a:moveTo>
                  <a:pt x="f6" y="f8"/>
                </a:move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2" y="f2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37" y="f38"/>
                </a:lnTo>
                <a:lnTo>
                  <a:pt x="f39" y="f38"/>
                </a:lnTo>
                <a:lnTo>
                  <a:pt x="f40" y="f36"/>
                </a:lnTo>
                <a:lnTo>
                  <a:pt x="f41" y="f42"/>
                </a:lnTo>
                <a:lnTo>
                  <a:pt x="f43" y="f44"/>
                </a:lnTo>
                <a:lnTo>
                  <a:pt x="f12" y="f45"/>
                </a:lnTo>
                <a:lnTo>
                  <a:pt x="f46" y="f32"/>
                </a:lnTo>
                <a:lnTo>
                  <a:pt x="f10" y="f47"/>
                </a:lnTo>
                <a:lnTo>
                  <a:pt x="f48" y="f49"/>
                </a:lnTo>
                <a:lnTo>
                  <a:pt x="f7" y="f50"/>
                </a:lnTo>
                <a:lnTo>
                  <a:pt x="f51" y="f6"/>
                </a:lnTo>
                <a:lnTo>
                  <a:pt x="f52" y="f53"/>
                </a:lnTo>
                <a:lnTo>
                  <a:pt x="f54" y="f55"/>
                </a:lnTo>
                <a:lnTo>
                  <a:pt x="f56" y="f23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6"/>
                </a:lnTo>
                <a:lnTo>
                  <a:pt x="f68" y="f69"/>
                </a:lnTo>
                <a:lnTo>
                  <a:pt x="f70" y="f60"/>
                </a:lnTo>
                <a:lnTo>
                  <a:pt x="f26" y="f71"/>
                </a:lnTo>
                <a:lnTo>
                  <a:pt x="f72" y="f73"/>
                </a:lnTo>
                <a:lnTo>
                  <a:pt x="f74" y="f75"/>
                </a:lnTo>
                <a:lnTo>
                  <a:pt x="f76" y="f77"/>
                </a:lnTo>
                <a:lnTo>
                  <a:pt x="f78" y="f79"/>
                </a:lnTo>
                <a:lnTo>
                  <a:pt x="f80" y="f81"/>
                </a:lnTo>
                <a:lnTo>
                  <a:pt x="f82" y="f7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11" y="f93"/>
                </a:lnTo>
                <a:lnTo>
                  <a:pt x="f94" y="f95"/>
                </a:lnTo>
                <a:lnTo>
                  <a:pt x="f6" y="f61"/>
                </a:lnTo>
                <a:lnTo>
                  <a:pt x="f6" y="f8"/>
                </a:lnTo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9" tIns="42452" rIns="81639" bIns="42452" anchor="t" anchorCtr="0" compatLnSpc="0"/>
          <a:lstStyle/>
          <a:p>
            <a:pPr hangingPunct="0"/>
            <a:endParaRPr lang="ru-RU" sz="1600"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7" name="Freeform 8"/>
          <p:cNvSpPr/>
          <p:nvPr/>
        </p:nvSpPr>
        <p:spPr>
          <a:xfrm rot="1753800">
            <a:off x="5331905" y="489043"/>
            <a:ext cx="1466868" cy="1155786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982"/>
              <a:gd name="f8" fmla="val 774"/>
              <a:gd name="f9" fmla="val 2"/>
              <a:gd name="f10" fmla="val 770"/>
              <a:gd name="f11" fmla="val 8"/>
              <a:gd name="f12" fmla="val 754"/>
              <a:gd name="f13" fmla="val 16"/>
              <a:gd name="f14" fmla="val 730"/>
              <a:gd name="f15" fmla="val 32"/>
              <a:gd name="f16" fmla="val 698"/>
              <a:gd name="f17" fmla="val 50"/>
              <a:gd name="f18" fmla="val 660"/>
              <a:gd name="f19" fmla="val 76"/>
              <a:gd name="f20" fmla="val 618"/>
              <a:gd name="f21" fmla="val 106"/>
              <a:gd name="f22" fmla="val 574"/>
              <a:gd name="f23" fmla="val 142"/>
              <a:gd name="f24" fmla="val 528"/>
              <a:gd name="f25" fmla="val 186"/>
              <a:gd name="f26" fmla="val 482"/>
              <a:gd name="f27" fmla="val 236"/>
              <a:gd name="f28" fmla="val 438"/>
              <a:gd name="f29" fmla="val 294"/>
              <a:gd name="f30" fmla="val 398"/>
              <a:gd name="f31" fmla="val 426"/>
              <a:gd name="f32" fmla="val 332"/>
              <a:gd name="f33" fmla="val 488"/>
              <a:gd name="f34" fmla="val 314"/>
              <a:gd name="f35" fmla="val 544"/>
              <a:gd name="f36" fmla="val 304"/>
              <a:gd name="f37" fmla="val 594"/>
              <a:gd name="f38" fmla="val 300"/>
              <a:gd name="f39" fmla="val 638"/>
              <a:gd name="f40" fmla="val 678"/>
              <a:gd name="f41" fmla="val 710"/>
              <a:gd name="f42" fmla="val 312"/>
              <a:gd name="f43" fmla="val 736"/>
              <a:gd name="f44" fmla="val 320"/>
              <a:gd name="f45" fmla="val 326"/>
              <a:gd name="f46" fmla="val 766"/>
              <a:gd name="f47" fmla="val 334"/>
              <a:gd name="f48" fmla="val 680"/>
              <a:gd name="f49" fmla="val 476"/>
              <a:gd name="f50" fmla="val 370"/>
              <a:gd name="f51" fmla="val 912"/>
              <a:gd name="f52" fmla="val 854"/>
              <a:gd name="f53" fmla="val 150"/>
              <a:gd name="f54" fmla="val 850"/>
              <a:gd name="f55" fmla="val 148"/>
              <a:gd name="f56" fmla="val 838"/>
              <a:gd name="f57" fmla="val 822"/>
              <a:gd name="f58" fmla="val 134"/>
              <a:gd name="f59" fmla="val 798"/>
              <a:gd name="f60" fmla="val 126"/>
              <a:gd name="f61" fmla="val 768"/>
              <a:gd name="f62" fmla="val 120"/>
              <a:gd name="f63" fmla="val 732"/>
              <a:gd name="f64" fmla="val 114"/>
              <a:gd name="f65" fmla="val 692"/>
              <a:gd name="f66" fmla="val 110"/>
              <a:gd name="f67" fmla="val 646"/>
              <a:gd name="f68" fmla="val 596"/>
              <a:gd name="f69" fmla="val 116"/>
              <a:gd name="f70" fmla="val 540"/>
              <a:gd name="f71" fmla="val 146"/>
              <a:gd name="f72" fmla="val 422"/>
              <a:gd name="f73" fmla="val 172"/>
              <a:gd name="f74" fmla="val 356"/>
              <a:gd name="f75" fmla="val 210"/>
              <a:gd name="f76" fmla="val 290"/>
              <a:gd name="f77" fmla="val 258"/>
              <a:gd name="f78" fmla="val 230"/>
              <a:gd name="f79" fmla="val 310"/>
              <a:gd name="f80" fmla="val 178"/>
              <a:gd name="f81" fmla="val 364"/>
              <a:gd name="f82" fmla="val 136"/>
              <a:gd name="f83" fmla="val 100"/>
              <a:gd name="f84" fmla="val 480"/>
              <a:gd name="f85" fmla="val 72"/>
              <a:gd name="f86" fmla="val 536"/>
              <a:gd name="f87" fmla="val 48"/>
              <a:gd name="f88" fmla="val 590"/>
              <a:gd name="f89" fmla="val 30"/>
              <a:gd name="f90" fmla="val 640"/>
              <a:gd name="f91" fmla="val 18"/>
              <a:gd name="f92" fmla="val 684"/>
              <a:gd name="f93" fmla="val 722"/>
              <a:gd name="f94" fmla="val 4"/>
              <a:gd name="f95" fmla="val 750"/>
              <a:gd name="f96" fmla="+- 0 0 0"/>
              <a:gd name="f97" fmla="*/ f4 1 982"/>
              <a:gd name="f98" fmla="*/ f5 1 774"/>
              <a:gd name="f99" fmla="*/ f96 f0 1"/>
              <a:gd name="f100" fmla="*/ 0 f97 1"/>
              <a:gd name="f101" fmla="*/ 982 f97 1"/>
              <a:gd name="f102" fmla="*/ 774 f98 1"/>
              <a:gd name="f103" fmla="*/ 0 f98 1"/>
              <a:gd name="f104" fmla="*/ 2147483647 f98 1"/>
              <a:gd name="f105" fmla="*/ f99 1 f3"/>
              <a:gd name="f106" fmla="*/ 2147483647 f97 1"/>
              <a:gd name="f107" fmla="+- f105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7">
                <a:pos x="f100" y="f104"/>
              </a:cxn>
              <a:cxn ang="f107">
                <a:pos x="f106" y="f104"/>
              </a:cxn>
              <a:cxn ang="f107">
                <a:pos x="f106" y="f104"/>
              </a:cxn>
              <a:cxn ang="f107">
                <a:pos x="f106" y="f104"/>
              </a:cxn>
              <a:cxn ang="f107">
                <a:pos x="f106" y="f104"/>
              </a:cxn>
              <a:cxn ang="f107">
                <a:pos x="f106" y="f104"/>
              </a:cxn>
              <a:cxn ang="f107">
                <a:pos x="f106" y="f104"/>
              </a:cxn>
              <a:cxn ang="f107">
                <a:pos x="f106" y="f104"/>
              </a:cxn>
              <a:cxn ang="f107">
                <a:pos x="f106" y="f104"/>
              </a:cxn>
              <a:cxn ang="f107">
                <a:pos x="f106" y="f104"/>
              </a:cxn>
              <a:cxn ang="f107">
                <a:pos x="f106" y="f104"/>
              </a:cxn>
              <a:cxn ang="f107">
                <a:pos x="f106" y="f104"/>
              </a:cxn>
              <a:cxn ang="f107">
                <a:pos x="f106" y="f104"/>
              </a:cxn>
              <a:cxn ang="f107">
                <a:pos x="f106" y="f104"/>
              </a:cxn>
              <a:cxn ang="f107">
                <a:pos x="f106" y="f104"/>
              </a:cxn>
              <a:cxn ang="f107">
                <a:pos x="f106" y="f104"/>
              </a:cxn>
              <a:cxn ang="f107">
                <a:pos x="f106" y="f104"/>
              </a:cxn>
              <a:cxn ang="f107">
                <a:pos x="f106" y="f104"/>
              </a:cxn>
              <a:cxn ang="f107">
                <a:pos x="f106" y="f104"/>
              </a:cxn>
              <a:cxn ang="f107">
                <a:pos x="f106" y="f104"/>
              </a:cxn>
              <a:cxn ang="f107">
                <a:pos x="f106" y="f104"/>
              </a:cxn>
              <a:cxn ang="f107">
                <a:pos x="f106" y="f104"/>
              </a:cxn>
              <a:cxn ang="f107">
                <a:pos x="f106" y="f104"/>
              </a:cxn>
              <a:cxn ang="f107">
                <a:pos x="f106" y="f104"/>
              </a:cxn>
              <a:cxn ang="f107">
                <a:pos x="f106" y="f104"/>
              </a:cxn>
              <a:cxn ang="f107">
                <a:pos x="f106" y="f104"/>
              </a:cxn>
              <a:cxn ang="f107">
                <a:pos x="f106" y="f103"/>
              </a:cxn>
              <a:cxn ang="f107">
                <a:pos x="f106" y="f104"/>
              </a:cxn>
              <a:cxn ang="f107">
                <a:pos x="f106" y="f104"/>
              </a:cxn>
              <a:cxn ang="f107">
                <a:pos x="f106" y="f104"/>
              </a:cxn>
              <a:cxn ang="f107">
                <a:pos x="f106" y="f104"/>
              </a:cxn>
              <a:cxn ang="f107">
                <a:pos x="f106" y="f104"/>
              </a:cxn>
              <a:cxn ang="f107">
                <a:pos x="f106" y="f104"/>
              </a:cxn>
              <a:cxn ang="f107">
                <a:pos x="f106" y="f104"/>
              </a:cxn>
              <a:cxn ang="f107">
                <a:pos x="f106" y="f104"/>
              </a:cxn>
              <a:cxn ang="f107">
                <a:pos x="f106" y="f104"/>
              </a:cxn>
              <a:cxn ang="f107">
                <a:pos x="f106" y="f104"/>
              </a:cxn>
              <a:cxn ang="f107">
                <a:pos x="f106" y="f104"/>
              </a:cxn>
              <a:cxn ang="f107">
                <a:pos x="f106" y="f104"/>
              </a:cxn>
              <a:cxn ang="f107">
                <a:pos x="f106" y="f104"/>
              </a:cxn>
              <a:cxn ang="f107">
                <a:pos x="f106" y="f104"/>
              </a:cxn>
              <a:cxn ang="f107">
                <a:pos x="f106" y="f104"/>
              </a:cxn>
              <a:cxn ang="f107">
                <a:pos x="f106" y="f104"/>
              </a:cxn>
              <a:cxn ang="f107">
                <a:pos x="f106" y="f104"/>
              </a:cxn>
              <a:cxn ang="f107">
                <a:pos x="f106" y="f104"/>
              </a:cxn>
              <a:cxn ang="f107">
                <a:pos x="f106" y="f104"/>
              </a:cxn>
              <a:cxn ang="f107">
                <a:pos x="f106" y="f104"/>
              </a:cxn>
              <a:cxn ang="f107">
                <a:pos x="f106" y="f104"/>
              </a:cxn>
              <a:cxn ang="f107">
                <a:pos x="f106" y="f104"/>
              </a:cxn>
              <a:cxn ang="f107">
                <a:pos x="f106" y="f104"/>
              </a:cxn>
              <a:cxn ang="f107">
                <a:pos x="f106" y="f104"/>
              </a:cxn>
              <a:cxn ang="f107">
                <a:pos x="f106" y="f104"/>
              </a:cxn>
              <a:cxn ang="f107">
                <a:pos x="f100" y="f104"/>
              </a:cxn>
              <a:cxn ang="f107">
                <a:pos x="f100" y="f104"/>
              </a:cxn>
            </a:cxnLst>
            <a:rect l="f100" t="f103" r="f101" b="f102"/>
            <a:pathLst>
              <a:path w="982" h="774">
                <a:moveTo>
                  <a:pt x="f6" y="f8"/>
                </a:move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2" y="f2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37" y="f38"/>
                </a:lnTo>
                <a:lnTo>
                  <a:pt x="f39" y="f38"/>
                </a:lnTo>
                <a:lnTo>
                  <a:pt x="f40" y="f36"/>
                </a:lnTo>
                <a:lnTo>
                  <a:pt x="f41" y="f42"/>
                </a:lnTo>
                <a:lnTo>
                  <a:pt x="f43" y="f44"/>
                </a:lnTo>
                <a:lnTo>
                  <a:pt x="f12" y="f45"/>
                </a:lnTo>
                <a:lnTo>
                  <a:pt x="f46" y="f32"/>
                </a:lnTo>
                <a:lnTo>
                  <a:pt x="f10" y="f47"/>
                </a:lnTo>
                <a:lnTo>
                  <a:pt x="f48" y="f49"/>
                </a:lnTo>
                <a:lnTo>
                  <a:pt x="f7" y="f50"/>
                </a:lnTo>
                <a:lnTo>
                  <a:pt x="f51" y="f6"/>
                </a:lnTo>
                <a:lnTo>
                  <a:pt x="f52" y="f53"/>
                </a:lnTo>
                <a:lnTo>
                  <a:pt x="f54" y="f55"/>
                </a:lnTo>
                <a:lnTo>
                  <a:pt x="f56" y="f23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6"/>
                </a:lnTo>
                <a:lnTo>
                  <a:pt x="f68" y="f69"/>
                </a:lnTo>
                <a:lnTo>
                  <a:pt x="f70" y="f60"/>
                </a:lnTo>
                <a:lnTo>
                  <a:pt x="f26" y="f71"/>
                </a:lnTo>
                <a:lnTo>
                  <a:pt x="f72" y="f73"/>
                </a:lnTo>
                <a:lnTo>
                  <a:pt x="f74" y="f75"/>
                </a:lnTo>
                <a:lnTo>
                  <a:pt x="f76" y="f77"/>
                </a:lnTo>
                <a:lnTo>
                  <a:pt x="f78" y="f79"/>
                </a:lnTo>
                <a:lnTo>
                  <a:pt x="f80" y="f81"/>
                </a:lnTo>
                <a:lnTo>
                  <a:pt x="f82" y="f7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11" y="f93"/>
                </a:lnTo>
                <a:lnTo>
                  <a:pt x="f94" y="f95"/>
                </a:lnTo>
                <a:lnTo>
                  <a:pt x="f6" y="f61"/>
                </a:lnTo>
                <a:lnTo>
                  <a:pt x="f6" y="f8"/>
                </a:lnTo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9" tIns="42452" rIns="81639" bIns="42452" anchor="t" anchorCtr="0" compatLnSpc="0"/>
          <a:lstStyle/>
          <a:p>
            <a:pPr hangingPunct="0"/>
            <a:endParaRPr lang="ru-RU" sz="1600"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10" name="Text Box 11"/>
          <p:cNvSpPr/>
          <p:nvPr/>
        </p:nvSpPr>
        <p:spPr>
          <a:xfrm>
            <a:off x="3285758" y="2286098"/>
            <a:ext cx="2500076" cy="236084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9" tIns="42452" rIns="81639" bIns="42452" anchor="t" anchorCtr="0" compatLnSpc="0">
            <a:spAutoFit/>
          </a:bodyPr>
          <a:lstStyle/>
          <a:p>
            <a:pPr>
              <a:defRPr sz="1990"/>
            </a:pPr>
            <a:endParaRPr lang="ru-RU" sz="1500" dirty="0">
              <a:solidFill>
                <a:srgbClr val="FFFFFF"/>
              </a:solidFill>
              <a:latin typeface="Arial" pitchFamily="18"/>
              <a:ea typeface="Lucida Sans Unicode" pitchFamily="2"/>
              <a:cs typeface="Mangal" pitchFamily="2"/>
            </a:endParaRPr>
          </a:p>
          <a:p>
            <a:pPr>
              <a:defRPr sz="1990"/>
            </a:pPr>
            <a:endParaRPr lang="ru-RU" dirty="0">
              <a:solidFill>
                <a:srgbClr val="FFFFFF"/>
              </a:solidFill>
              <a:latin typeface="Arial" pitchFamily="18"/>
              <a:ea typeface="Lucida Sans Unicode" pitchFamily="2"/>
              <a:cs typeface="Mangal" pitchFamily="2"/>
            </a:endParaRPr>
          </a:p>
          <a:p>
            <a:pPr>
              <a:defRPr sz="1990"/>
            </a:pPr>
            <a:endParaRPr lang="ru-RU" dirty="0">
              <a:solidFill>
                <a:srgbClr val="FFFFFF"/>
              </a:solidFill>
              <a:latin typeface="Arial" pitchFamily="18"/>
              <a:ea typeface="Lucida Sans Unicode" pitchFamily="2"/>
              <a:cs typeface="Mangal" pitchFamily="2"/>
            </a:endParaRPr>
          </a:p>
          <a:p>
            <a:pPr>
              <a:defRPr sz="1990"/>
            </a:pPr>
            <a:endParaRPr lang="ru-RU" dirty="0">
              <a:solidFill>
                <a:srgbClr val="FFFFFF"/>
              </a:solidFill>
              <a:latin typeface="Arial" pitchFamily="18"/>
              <a:ea typeface="Lucida Sans Unicode" pitchFamily="2"/>
              <a:cs typeface="Mangal" pitchFamily="2"/>
            </a:endParaRPr>
          </a:p>
          <a:p>
            <a:pPr>
              <a:defRPr sz="1990"/>
            </a:pPr>
            <a:endParaRPr lang="ru-RU" dirty="0">
              <a:solidFill>
                <a:srgbClr val="FFFFFF"/>
              </a:solidFill>
              <a:latin typeface="Arial" pitchFamily="18"/>
              <a:ea typeface="Lucida Sans Unicode" pitchFamily="2"/>
              <a:cs typeface="Mangal" pitchFamily="2"/>
            </a:endParaRPr>
          </a:p>
          <a:p>
            <a:pPr>
              <a:defRPr sz="1990"/>
            </a:pPr>
            <a:endParaRPr lang="ru-RU" dirty="0">
              <a:solidFill>
                <a:srgbClr val="FFFFFF"/>
              </a:solidFill>
              <a:latin typeface="Arial" pitchFamily="18"/>
              <a:ea typeface="Lucida Sans Unicode" pitchFamily="2"/>
              <a:cs typeface="Mangal" pitchFamily="2"/>
            </a:endParaRPr>
          </a:p>
          <a:p>
            <a:pPr>
              <a:defRPr sz="1990"/>
            </a:pPr>
            <a:endParaRPr lang="ru-RU" dirty="0">
              <a:solidFill>
                <a:srgbClr val="FFFFFF"/>
              </a:solidFill>
              <a:latin typeface="Arial" pitchFamily="18"/>
              <a:ea typeface="Lucida Sans Unicode" pitchFamily="2"/>
              <a:cs typeface="Mangal" pitchFamily="2"/>
            </a:endParaRPr>
          </a:p>
          <a:p>
            <a:pPr>
              <a:defRPr sz="1990"/>
            </a:pPr>
            <a:endParaRPr lang="ru-RU" dirty="0">
              <a:solidFill>
                <a:srgbClr val="FFFFFF"/>
              </a:solidFill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11" name="Text Box 12"/>
          <p:cNvSpPr/>
          <p:nvPr/>
        </p:nvSpPr>
        <p:spPr>
          <a:xfrm>
            <a:off x="185859" y="1509411"/>
            <a:ext cx="2808312" cy="244734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9" tIns="42452" rIns="81639" bIns="42452" anchor="t" anchorCtr="0" compatLnSpc="0">
            <a:spAutoFit/>
          </a:bodyPr>
          <a:lstStyle/>
          <a:p>
            <a:pPr lvl="0" algn="ctr"/>
            <a:r>
              <a:rPr lang="ru-RU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Массовый охват </a:t>
            </a:r>
            <a:r>
              <a:rPr lang="ru-RU" sz="39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участников</a:t>
            </a:r>
            <a:r>
              <a:rPr lang="ru-RU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проекта</a:t>
            </a:r>
            <a:endParaRPr lang="ru-RU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16" name="Text Box 10"/>
          <p:cNvSpPr/>
          <p:nvPr/>
        </p:nvSpPr>
        <p:spPr>
          <a:xfrm>
            <a:off x="6300152" y="2214577"/>
            <a:ext cx="2592328" cy="337948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9" tIns="42452" rIns="81639" bIns="42452" anchor="t" anchorCtr="0" compatLnSpc="0">
            <a:spAutoFit/>
          </a:bodyPr>
          <a:lstStyle/>
          <a:p>
            <a:pPr algn="ctr">
              <a:defRPr sz="1990"/>
            </a:pPr>
            <a:endParaRPr lang="ru-RU" dirty="0">
              <a:solidFill>
                <a:srgbClr val="FFFFFF"/>
              </a:solidFill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18" name="Заголовок 17"/>
          <p:cNvSpPr txBox="1">
            <a:spLocks noGrp="1"/>
          </p:cNvSpPr>
          <p:nvPr>
            <p:ph type="title" idx="4294967295"/>
          </p:nvPr>
        </p:nvSpPr>
        <p:spPr>
          <a:xfrm>
            <a:off x="0" y="234940"/>
            <a:ext cx="9144000" cy="822420"/>
          </a:xfrm>
        </p:spPr>
        <p:txBody>
          <a:bodyPr wrap="square" lIns="82945" tIns="41473" rIns="82945" bIns="41473" anchorCtr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1">
              <a:buNone/>
            </a:pPr>
            <a:r>
              <a:rPr lang="ru-RU" sz="4800" dirty="0" smtClean="0">
                <a:solidFill>
                  <a:srgbClr val="009900"/>
                </a:solidFill>
              </a:rPr>
              <a:t>Преимущества проекта</a:t>
            </a:r>
            <a:endParaRPr lang="ru-RU" sz="48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5719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/>
          <p:nvPr/>
        </p:nvSpPr>
        <p:spPr>
          <a:xfrm>
            <a:off x="3937215" y="1340768"/>
            <a:ext cx="983006" cy="851661"/>
          </a:xfrm>
          <a:custGeom>
            <a:avLst>
              <a:gd name="f0" fmla="val 8640"/>
              <a:gd name="f1" fmla="val 444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1 10800"/>
              <a:gd name="f10" fmla="pin 0 f0 21600"/>
              <a:gd name="f11" fmla="val f9"/>
              <a:gd name="f12" fmla="val f10"/>
              <a:gd name="f13" fmla="+- 21600 0 f9"/>
              <a:gd name="f14" fmla="*/ f9 f7 1"/>
              <a:gd name="f15" fmla="*/ f10 f8 1"/>
              <a:gd name="f16" fmla="*/ 0 f8 1"/>
              <a:gd name="f17" fmla="+- 21600 0 f12"/>
              <a:gd name="f18" fmla="*/ f11 f7 1"/>
              <a:gd name="f19" fmla="*/ f13 f7 1"/>
              <a:gd name="f20" fmla="*/ f17 f11 1"/>
              <a:gd name="f21" fmla="*/ f20 1 10800"/>
              <a:gd name="f22" fmla="+- f12 f21 0"/>
              <a:gd name="f23" fmla="*/ f22 f8 1"/>
            </a:gdLst>
            <a:ahLst>
              <a:ahXY gdRefX="f1" minX="f4" maxX="f6" gdRefY="f0" minY="f4" maxY="f5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16" r="f19" b="f23"/>
            <a:pathLst>
              <a:path w="21600" h="21600">
                <a:moveTo>
                  <a:pt x="f11" y="f4"/>
                </a:moveTo>
                <a:lnTo>
                  <a:pt x="f11" y="f12"/>
                </a:lnTo>
                <a:lnTo>
                  <a:pt x="f4" y="f12"/>
                </a:lnTo>
                <a:lnTo>
                  <a:pt x="f6" y="f5"/>
                </a:lnTo>
                <a:lnTo>
                  <a:pt x="f5" y="f12"/>
                </a:lnTo>
                <a:lnTo>
                  <a:pt x="f13" y="f12"/>
                </a:lnTo>
                <a:lnTo>
                  <a:pt x="f13" y="f4"/>
                </a:lnTo>
                <a:close/>
              </a:path>
            </a:pathLst>
          </a:custGeom>
          <a:solidFill>
            <a:srgbClr val="F93D17"/>
          </a:solidFill>
          <a:ln w="19080">
            <a:solidFill>
              <a:srgbClr val="FFFFFF"/>
            </a:solidFill>
            <a:prstDash val="solid"/>
            <a:miter/>
          </a:ln>
          <a:effectLst>
            <a:outerShdw dist="17819" dir="2700000" algn="tl">
              <a:srgbClr val="808080"/>
            </a:outerShdw>
          </a:effectLst>
        </p:spPr>
        <p:txBody>
          <a:bodyPr vert="horz" wrap="none" lIns="81639" tIns="42452" rIns="81639" bIns="42452" anchor="ctr" anchorCtr="0" compatLnSpc="0"/>
          <a:lstStyle/>
          <a:p>
            <a:pPr hangingPunct="0"/>
            <a:endParaRPr lang="ru-RU" sz="1600"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5" name="AutoShape 4"/>
          <p:cNvSpPr/>
          <p:nvPr/>
        </p:nvSpPr>
        <p:spPr>
          <a:xfrm>
            <a:off x="2679679" y="4073501"/>
            <a:ext cx="455212" cy="381125"/>
          </a:xfrm>
          <a:custGeom>
            <a:avLst>
              <a:gd name="f0" fmla="val 8640"/>
              <a:gd name="f1" fmla="val 444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1 10800"/>
              <a:gd name="f10" fmla="pin 0 f0 21600"/>
              <a:gd name="f11" fmla="val f9"/>
              <a:gd name="f12" fmla="val f10"/>
              <a:gd name="f13" fmla="+- 21600 0 f9"/>
              <a:gd name="f14" fmla="*/ f9 f7 1"/>
              <a:gd name="f15" fmla="*/ f10 f8 1"/>
              <a:gd name="f16" fmla="*/ 0 f8 1"/>
              <a:gd name="f17" fmla="+- 21600 0 f12"/>
              <a:gd name="f18" fmla="*/ f11 f7 1"/>
              <a:gd name="f19" fmla="*/ f13 f7 1"/>
              <a:gd name="f20" fmla="*/ f17 f11 1"/>
              <a:gd name="f21" fmla="*/ f20 1 10800"/>
              <a:gd name="f22" fmla="+- f12 f21 0"/>
              <a:gd name="f23" fmla="*/ f22 f8 1"/>
            </a:gdLst>
            <a:ahLst>
              <a:ahXY gdRefX="f1" minX="f4" maxX="f6" gdRefY="f0" minY="f4" maxY="f5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16" r="f19" b="f23"/>
            <a:pathLst>
              <a:path w="21600" h="21600">
                <a:moveTo>
                  <a:pt x="f11" y="f4"/>
                </a:moveTo>
                <a:lnTo>
                  <a:pt x="f11" y="f12"/>
                </a:lnTo>
                <a:lnTo>
                  <a:pt x="f4" y="f12"/>
                </a:lnTo>
                <a:lnTo>
                  <a:pt x="f6" y="f5"/>
                </a:lnTo>
                <a:lnTo>
                  <a:pt x="f5" y="f12"/>
                </a:lnTo>
                <a:lnTo>
                  <a:pt x="f13" y="f12"/>
                </a:lnTo>
                <a:lnTo>
                  <a:pt x="f13" y="f4"/>
                </a:lnTo>
                <a:close/>
              </a:path>
            </a:pathLst>
          </a:custGeom>
          <a:solidFill>
            <a:srgbClr val="B3DC27"/>
          </a:solidFill>
          <a:ln w="19080">
            <a:solidFill>
              <a:srgbClr val="FFFFFF"/>
            </a:solidFill>
            <a:prstDash val="solid"/>
            <a:miter/>
          </a:ln>
          <a:effectLst>
            <a:outerShdw dist="17819" dir="2700000" algn="tl">
              <a:srgbClr val="808080"/>
            </a:outerShdw>
          </a:effectLst>
        </p:spPr>
        <p:txBody>
          <a:bodyPr vert="horz" wrap="none" lIns="81639" tIns="42452" rIns="81639" bIns="42452" anchor="ctr" anchorCtr="0" compatLnSpc="0"/>
          <a:lstStyle/>
          <a:p>
            <a:pPr hangingPunct="0"/>
            <a:endParaRPr lang="ru-RU" sz="1600"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6" name="Text Box 4"/>
          <p:cNvSpPr/>
          <p:nvPr/>
        </p:nvSpPr>
        <p:spPr>
          <a:xfrm>
            <a:off x="5181061" y="3929150"/>
            <a:ext cx="3809873" cy="30694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9" tIns="42452" rIns="81639" bIns="42452" anchor="t" anchorCtr="0" compatLnSpc="0">
            <a:spAutoFit/>
          </a:bodyPr>
          <a:lstStyle/>
          <a:p>
            <a:pPr algn="just">
              <a:defRPr sz="1990"/>
            </a:pPr>
            <a:r>
              <a:rPr lang="ru-RU" sz="1500" dirty="0" smtClean="0">
                <a:latin typeface="Arial" pitchFamily="18"/>
                <a:ea typeface="Lucida Sans Unicode" pitchFamily="2"/>
                <a:cs typeface="Mangal" pitchFamily="2"/>
              </a:rPr>
              <a:t>.</a:t>
            </a:r>
            <a:endParaRPr lang="ru-RU" sz="1500" dirty="0">
              <a:latin typeface="Arial" pitchFamily="18"/>
              <a:ea typeface="Lucida Sans Unicode" pitchFamily="2"/>
              <a:cs typeface="Mangal" pitchFamily="2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61670" y="2192429"/>
            <a:ext cx="8829264" cy="4441236"/>
            <a:chOff x="1023480" y="3481920"/>
            <a:chExt cx="4464360" cy="3052800"/>
          </a:xfrm>
        </p:grpSpPr>
        <p:sp>
          <p:nvSpPr>
            <p:cNvPr id="8" name="Rectangle 7"/>
            <p:cNvSpPr/>
            <p:nvPr/>
          </p:nvSpPr>
          <p:spPr>
            <a:xfrm>
              <a:off x="1023480" y="3481920"/>
              <a:ext cx="4464360" cy="3052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prstDash val="solid"/>
              <a:miter/>
            </a:ln>
            <a:effectLst>
              <a:outerShdw dist="107933" dir="2700000" algn="tl">
                <a:srgbClr val="808080">
                  <a:alpha val="50000"/>
                </a:srgbClr>
              </a:outerShdw>
            </a:effectLst>
          </p:spPr>
          <p:txBody>
            <a:bodyPr vert="horz" wrap="none" lIns="90000" tIns="46800" rIns="90000" bIns="46800" anchor="ctr" anchorCtr="0" compatLnSpc="0"/>
            <a:lstStyle/>
            <a:p>
              <a:pPr hangingPunct="0"/>
              <a:endParaRPr lang="ru-RU" sz="1600">
                <a:latin typeface="Arial" pitchFamily="18"/>
                <a:ea typeface="Lucida Sans Unicode" pitchFamily="2"/>
                <a:cs typeface="Mangal" pitchFamily="2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035719" y="3512879"/>
              <a:ext cx="4435920" cy="265806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B3DC27"/>
            </a:solidFill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hangingPunct="0"/>
              <a:endParaRPr lang="ru-RU" sz="1600">
                <a:latin typeface="Arial" pitchFamily="18"/>
                <a:ea typeface="Lucida Sans Unicode" pitchFamily="2"/>
                <a:cs typeface="Mangal" pitchFamily="2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37159" y="4838760"/>
              <a:ext cx="4434480" cy="166319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B3DC27"/>
                </a:gs>
                <a:gs pos="100000">
                  <a:srgbClr val="D1EA7B"/>
                </a:gs>
              </a:gsLst>
              <a:lin ang="2700000"/>
            </a:gradFill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hangingPunct="0"/>
              <a:endParaRPr lang="ru-RU" sz="1600">
                <a:latin typeface="Arial" pitchFamily="18"/>
                <a:ea typeface="Lucida Sans Unicode" pitchFamily="2"/>
                <a:cs typeface="Mangal" pitchFamily="2"/>
              </a:endParaRPr>
            </a:p>
          </p:txBody>
        </p:sp>
      </p:grpSp>
      <p:grpSp>
        <p:nvGrpSpPr>
          <p:cNvPr id="13" name="Group 26"/>
          <p:cNvGrpSpPr/>
          <p:nvPr/>
        </p:nvGrpSpPr>
        <p:grpSpPr>
          <a:xfrm>
            <a:off x="161673" y="116633"/>
            <a:ext cx="8829262" cy="1224135"/>
            <a:chOff x="1007640" y="1732319"/>
            <a:chExt cx="4582799" cy="1230120"/>
          </a:xfrm>
        </p:grpSpPr>
        <p:sp>
          <p:nvSpPr>
            <p:cNvPr id="14" name="Rectangle 27"/>
            <p:cNvSpPr/>
            <p:nvPr/>
          </p:nvSpPr>
          <p:spPr>
            <a:xfrm>
              <a:off x="1007640" y="1732319"/>
              <a:ext cx="4582799" cy="12301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FFFFFF"/>
              </a:solidFill>
              <a:prstDash val="solid"/>
              <a:miter/>
            </a:ln>
            <a:effectLst>
              <a:outerShdw dist="107933" dir="2700000" algn="tl">
                <a:srgbClr val="808080">
                  <a:alpha val="50000"/>
                </a:srgbClr>
              </a:outerShdw>
            </a:effectLst>
          </p:spPr>
          <p:txBody>
            <a:bodyPr vert="horz" wrap="none" lIns="90000" tIns="46800" rIns="90000" bIns="46800" anchor="ctr" anchorCtr="0" compatLnSpc="0"/>
            <a:lstStyle/>
            <a:p>
              <a:pPr hangingPunct="0"/>
              <a:endParaRPr lang="ru-RU" sz="1600">
                <a:latin typeface="Arial" pitchFamily="18"/>
                <a:ea typeface="Lucida Sans Unicode" pitchFamily="2"/>
                <a:cs typeface="Mangal" pitchFamily="2"/>
              </a:endParaRPr>
            </a:p>
          </p:txBody>
        </p:sp>
        <p:sp>
          <p:nvSpPr>
            <p:cNvPr id="15" name="Rectangle 28"/>
            <p:cNvSpPr/>
            <p:nvPr/>
          </p:nvSpPr>
          <p:spPr>
            <a:xfrm>
              <a:off x="1018897" y="1744918"/>
              <a:ext cx="4571542" cy="1217521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algn="ctr" hangingPunct="0"/>
              <a:r>
                <a:rPr lang="ru-RU" sz="4800" b="1" i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Lucida Sans Unicode" pitchFamily="2"/>
                  <a:cs typeface="Mangal" pitchFamily="2"/>
                </a:rPr>
                <a:t>Прогнозируемые результаты</a:t>
              </a:r>
            </a:p>
            <a:p>
              <a:pPr algn="ctr" hangingPunct="0"/>
              <a:r>
                <a:rPr lang="ru-RU" sz="4800" b="1" i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Lucida Sans Unicode" pitchFamily="2"/>
                  <a:cs typeface="Mangal" pitchFamily="2"/>
                </a:rPr>
                <a:t>проекта</a:t>
              </a:r>
              <a:endParaRPr lang="ru-RU" sz="4800" dirty="0">
                <a:solidFill>
                  <a:srgbClr val="0000FF"/>
                </a:solidFill>
                <a:ea typeface="Lucida Sans Unicode" pitchFamily="2"/>
                <a:cs typeface="Mangal" pitchFamily="2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161670" y="2237468"/>
            <a:ext cx="873478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C00000"/>
                </a:solidFill>
              </a:rPr>
              <a:t>-</a:t>
            </a:r>
            <a:r>
              <a:rPr lang="ru-RU" sz="2800" dirty="0" smtClean="0"/>
              <a:t> </a:t>
            </a:r>
            <a:r>
              <a:rPr lang="ru-RU" sz="2200" dirty="0" smtClean="0">
                <a:solidFill>
                  <a:srgbClr val="C00000"/>
                </a:solidFill>
              </a:rPr>
              <a:t>у </a:t>
            </a:r>
            <a:r>
              <a:rPr lang="ru-RU" sz="2200" dirty="0">
                <a:solidFill>
                  <a:srgbClr val="C00000"/>
                </a:solidFill>
              </a:rPr>
              <a:t>обучающихся сформируется или укоренится нетерпимость к вредным привычкам;</a:t>
            </a:r>
          </a:p>
          <a:p>
            <a:pPr algn="just"/>
            <a:r>
              <a:rPr lang="ru-RU" sz="2200" dirty="0">
                <a:solidFill>
                  <a:srgbClr val="C00000"/>
                </a:solidFill>
              </a:rPr>
              <a:t>- обучающиеся научатся вести себя в ситуации давления сверстников и смогут сказать твердое «нет»;</a:t>
            </a:r>
          </a:p>
          <a:p>
            <a:pPr algn="just"/>
            <a:r>
              <a:rPr lang="ru-RU" sz="2200" dirty="0">
                <a:solidFill>
                  <a:srgbClr val="C00000"/>
                </a:solidFill>
              </a:rPr>
              <a:t>- обучающиеся </a:t>
            </a:r>
            <a:r>
              <a:rPr lang="ru-RU" sz="2200" dirty="0" smtClean="0">
                <a:solidFill>
                  <a:srgbClr val="C00000"/>
                </a:solidFill>
              </a:rPr>
              <a:t>получили </a:t>
            </a:r>
            <a:r>
              <a:rPr lang="ru-RU" sz="2200" dirty="0">
                <a:solidFill>
                  <a:srgbClr val="C00000"/>
                </a:solidFill>
              </a:rPr>
              <a:t>информацию об альтернативных конструктивных видах деятельности и досуга;</a:t>
            </a:r>
          </a:p>
          <a:p>
            <a:pPr marL="342900" indent="-342900" algn="just">
              <a:buFontTx/>
              <a:buChar char="-"/>
            </a:pPr>
            <a:r>
              <a:rPr lang="ru-RU" sz="2200" dirty="0" smtClean="0">
                <a:solidFill>
                  <a:srgbClr val="C00000"/>
                </a:solidFill>
              </a:rPr>
              <a:t>обучающиеся получили </a:t>
            </a:r>
            <a:r>
              <a:rPr lang="ru-RU" sz="2200" dirty="0">
                <a:solidFill>
                  <a:srgbClr val="C00000"/>
                </a:solidFill>
              </a:rPr>
              <a:t>необходимые знания по профилактике вредных привычек</a:t>
            </a:r>
            <a:r>
              <a:rPr lang="ru-RU" sz="2200" dirty="0" smtClean="0">
                <a:solidFill>
                  <a:srgbClr val="C00000"/>
                </a:solidFill>
              </a:rPr>
              <a:t>;</a:t>
            </a:r>
          </a:p>
          <a:p>
            <a:pPr marL="342900" indent="-342900" algn="just">
              <a:buFontTx/>
              <a:buChar char="-"/>
            </a:pPr>
            <a:r>
              <a:rPr lang="ru-RU" sz="2200" dirty="0" smtClean="0">
                <a:solidFill>
                  <a:srgbClr val="C00000"/>
                </a:solidFill>
              </a:rPr>
              <a:t>овладевают приемами и способами своего организма;</a:t>
            </a:r>
          </a:p>
          <a:p>
            <a:pPr marL="342900" indent="-342900" algn="just">
              <a:buFontTx/>
              <a:buChar char="-"/>
            </a:pPr>
            <a:r>
              <a:rPr lang="ru-RU" sz="2200" dirty="0" smtClean="0">
                <a:solidFill>
                  <a:srgbClr val="C00000"/>
                </a:solidFill>
              </a:rPr>
              <a:t>каждый получил возможность высказать свою точку зрения по теме;</a:t>
            </a:r>
          </a:p>
          <a:p>
            <a:pPr algn="just"/>
            <a:r>
              <a:rPr lang="ru-RU" sz="2200" dirty="0" smtClean="0">
                <a:solidFill>
                  <a:srgbClr val="C00000"/>
                </a:solidFill>
              </a:rPr>
              <a:t>- обучающиеся получили возможность стать не только участниками проекта, но и его организаторами и реализаторами.</a:t>
            </a:r>
            <a:endParaRPr lang="ru-RU" sz="2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9189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Class="entr" decel="1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36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Class="entr" decel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36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Class="entr" decel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36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Class="entr" decel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36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Новая папка (4)\20171201_1316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15" y="404664"/>
            <a:ext cx="9137398" cy="588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04047"/>
      </p:ext>
    </p:extLst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Новая папка (4)\20171201_1311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04664"/>
            <a:ext cx="9144000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206710"/>
      </p:ext>
    </p:extLst>
  </p:cSld>
  <p:clrMapOvr>
    <a:masterClrMapping/>
  </p:clrMapOvr>
  <p:transition spd="slow">
    <p:pul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338</TotalTime>
  <Words>284</Words>
  <Application>Microsoft Office PowerPoint</Application>
  <PresentationFormat>Экран (4:3)</PresentationFormat>
  <Paragraphs>74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Проект НЕДЕЛЯ  «Здоровое поколение –  здоровая Россия»</vt:lpstr>
      <vt:lpstr>Актуальность</vt:lpstr>
      <vt:lpstr>Презентация PowerPoint</vt:lpstr>
      <vt:lpstr>ЗАДАЧИ:</vt:lpstr>
      <vt:lpstr>Этапы реализации проекта</vt:lpstr>
      <vt:lpstr>Преимущества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работа «Мониторинг формирования регулятивных УУД у младших школьников»</dc:title>
  <dc:creator>школа</dc:creator>
  <cp:lastModifiedBy>школа</cp:lastModifiedBy>
  <cp:revision>33</cp:revision>
  <dcterms:created xsi:type="dcterms:W3CDTF">2013-03-20T19:55:23Z</dcterms:created>
  <dcterms:modified xsi:type="dcterms:W3CDTF">2018-06-13T10:46:20Z</dcterms:modified>
</cp:coreProperties>
</file>