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E05-361C-4DF7-BCA0-31F09A47DDE1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503-2EFF-4C86-A0BD-301FA5ED7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10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E05-361C-4DF7-BCA0-31F09A47DDE1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503-2EFF-4C86-A0BD-301FA5ED7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2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E05-361C-4DF7-BCA0-31F09A47DDE1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503-2EFF-4C86-A0BD-301FA5ED7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0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E05-361C-4DF7-BCA0-31F09A47DDE1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503-2EFF-4C86-A0BD-301FA5ED7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E05-361C-4DF7-BCA0-31F09A47DDE1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503-2EFF-4C86-A0BD-301FA5ED7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91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E05-361C-4DF7-BCA0-31F09A47DDE1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503-2EFF-4C86-A0BD-301FA5ED7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7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E05-361C-4DF7-BCA0-31F09A47DDE1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503-2EFF-4C86-A0BD-301FA5ED7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E05-361C-4DF7-BCA0-31F09A47DDE1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503-2EFF-4C86-A0BD-301FA5ED7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1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E05-361C-4DF7-BCA0-31F09A47DDE1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503-2EFF-4C86-A0BD-301FA5ED7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0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E05-361C-4DF7-BCA0-31F09A47DDE1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503-2EFF-4C86-A0BD-301FA5ED7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DE05-361C-4DF7-BCA0-31F09A47DDE1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503-2EFF-4C86-A0BD-301FA5ED7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DE05-361C-4DF7-BCA0-31F09A47DDE1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5503-2EFF-4C86-A0BD-301FA5ED7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petroart.ru/art/m/makovskyV/img/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8064896" cy="5919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188640"/>
            <a:ext cx="8988425" cy="1470025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Проектная школа </a:t>
            </a:r>
            <a:r>
              <a:rPr lang="ru-RU" sz="4800" b="1" dirty="0" smtClean="0">
                <a:solidFill>
                  <a:schemeClr val="tx2"/>
                </a:solidFill>
              </a:rPr>
              <a:t>«</a:t>
            </a:r>
            <a:r>
              <a:rPr lang="ru-RU" sz="4800" b="1" dirty="0" err="1" smtClean="0">
                <a:solidFill>
                  <a:schemeClr val="tx2"/>
                </a:solidFill>
              </a:rPr>
              <a:t>ОгоРод</a:t>
            </a:r>
            <a:r>
              <a:rPr lang="ru-RU" sz="4800" b="1" dirty="0" smtClean="0">
                <a:solidFill>
                  <a:schemeClr val="tx2"/>
                </a:solidFill>
              </a:rPr>
              <a:t>»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53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76672"/>
            <a:ext cx="5083460" cy="1317351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4"/>
                </a:solidFill>
              </a:rPr>
              <a:t>Команда </a:t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b="1" dirty="0" smtClean="0">
                <a:solidFill>
                  <a:schemeClr val="accent4"/>
                </a:solidFill>
              </a:rPr>
              <a:t>проекта 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501008"/>
            <a:ext cx="8611852" cy="54726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Обслуживающий АХЧ-персонал </a:t>
            </a:r>
          </a:p>
          <a:p>
            <a:pPr marL="0" indent="0">
              <a:buNone/>
            </a:pPr>
            <a:r>
              <a:rPr lang="ru-RU" sz="2800" dirty="0" smtClean="0"/>
              <a:t>   (2 человека)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Рабочая группа на подготовительный этап</a:t>
            </a:r>
          </a:p>
          <a:p>
            <a:pPr marL="0" indent="0">
              <a:buNone/>
            </a:pPr>
            <a:r>
              <a:rPr lang="ru-RU" sz="2400" dirty="0" smtClean="0"/>
              <a:t>( Специалист по </a:t>
            </a:r>
            <a:r>
              <a:rPr lang="ru-RU" sz="2400" dirty="0" err="1" smtClean="0"/>
              <a:t>фандрайзенгу</a:t>
            </a:r>
            <a:r>
              <a:rPr lang="ru-RU" sz="2400" dirty="0" smtClean="0"/>
              <a:t>, организатор внутренних проектов, </a:t>
            </a:r>
            <a:r>
              <a:rPr lang="ru-RU" sz="2400" dirty="0" smtClean="0"/>
              <a:t>преподаватель</a:t>
            </a:r>
            <a:r>
              <a:rPr lang="en-US" sz="2400" dirty="0" smtClean="0"/>
              <a:t>/</a:t>
            </a:r>
            <a:r>
              <a:rPr lang="ru-RU" sz="2400" dirty="0" smtClean="0"/>
              <a:t>методист, дизайнер)</a:t>
            </a:r>
          </a:p>
        </p:txBody>
      </p:sp>
      <p:pic>
        <p:nvPicPr>
          <p:cNvPr id="11266" name="Picture 2" descr="http://dileo.ru/uploads/images/00/83/72/2012/02/22/7abdde6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620688"/>
            <a:ext cx="3168352" cy="2405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c.pics.livejournal.com/stopbeg/66459402/658680/658680_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33494"/>
          <a:stretch/>
        </p:blipFill>
        <p:spPr bwMode="auto">
          <a:xfrm>
            <a:off x="6257292" y="476672"/>
            <a:ext cx="2707196" cy="4201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2348880"/>
            <a:ext cx="2880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Руководитель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Бухгалтер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68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Спасибо за внимание !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10244" name="Picture 4" descr="http://www.stihi.ru/pics/2016/02/10/10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61" y="1772816"/>
            <a:ext cx="5552492" cy="45365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9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068960"/>
            <a:ext cx="843528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Задачи</a:t>
            </a:r>
            <a:r>
              <a:rPr lang="ru-RU" b="1" dirty="0" smtClean="0">
                <a:solidFill>
                  <a:schemeClr val="accent4"/>
                </a:solidFill>
              </a:rPr>
              <a:t> </a:t>
            </a:r>
          </a:p>
          <a:p>
            <a:r>
              <a:rPr lang="ru-RU" dirty="0" smtClean="0"/>
              <a:t>создание внутренних проектов и программ для практической самореализации  </a:t>
            </a:r>
            <a:endParaRPr lang="en-US" dirty="0" smtClean="0"/>
          </a:p>
          <a:p>
            <a:r>
              <a:rPr lang="ru-RU" dirty="0" smtClean="0"/>
              <a:t>Формирование навыков культуры досуга  и жизненных стратегий</a:t>
            </a:r>
          </a:p>
          <a:p>
            <a:endParaRPr lang="ru-RU" dirty="0"/>
          </a:p>
        </p:txBody>
      </p:sp>
      <p:pic>
        <p:nvPicPr>
          <p:cNvPr id="2052" name="Picture 4" descr="https://artchive.ru/res/media/img/oy800/work/208/158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36" y="660738"/>
            <a:ext cx="4027236" cy="3165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43924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Цель</a:t>
            </a:r>
            <a:r>
              <a:rPr lang="ru-RU" sz="3200" b="1" dirty="0" smtClean="0">
                <a:solidFill>
                  <a:schemeClr val="accent4"/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2000" dirty="0" smtClean="0"/>
              <a:t>Благоустройство </a:t>
            </a:r>
            <a:r>
              <a:rPr lang="ru-RU" sz="2000" dirty="0"/>
              <a:t>музейного пространства АНТ-Музея "Стружка". Создание атмосферы и условий для развития сельской территории, культурно-образовательного информирования, сохранение и популяризация потенциала народных форм​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52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467797" cy="71760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Проблемы</a:t>
            </a:r>
            <a:r>
              <a:rPr lang="ru-RU" b="1" dirty="0" smtClean="0">
                <a:solidFill>
                  <a:schemeClr val="accent4"/>
                </a:solidFill>
              </a:rPr>
              <a:t/>
            </a:r>
            <a:br>
              <a:rPr lang="ru-RU" b="1" dirty="0" smtClean="0">
                <a:solidFill>
                  <a:schemeClr val="accent4"/>
                </a:solidFill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836712"/>
            <a:ext cx="8640960" cy="32403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Потребность межкультурного живого общения и самоорганизации в естественной среде</a:t>
            </a:r>
          </a:p>
          <a:p>
            <a:r>
              <a:rPr lang="ru-RU" dirty="0" smtClean="0"/>
              <a:t>Недостаточное количество тематических пространств направленных на реализацию общих идей, приобретение знаний и навыков для самореализации в жизни.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www.playcast.ru/uploads/2015/03/26/128407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6" b="38451"/>
          <a:stretch/>
        </p:blipFill>
        <p:spPr bwMode="auto">
          <a:xfrm>
            <a:off x="467544" y="3933056"/>
            <a:ext cx="8280920" cy="2571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676456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План реализации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1740" y="980728"/>
            <a:ext cx="8229600" cy="2880319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Подготовительный этап январь-апрель </a:t>
            </a:r>
            <a:r>
              <a:rPr lang="ru-RU" dirty="0" smtClean="0"/>
              <a:t>2019</a:t>
            </a:r>
            <a:endParaRPr lang="ru-RU" dirty="0" smtClean="0"/>
          </a:p>
          <a:p>
            <a:r>
              <a:rPr lang="ru-RU" dirty="0" smtClean="0"/>
              <a:t>Период реализации проектных программ с мая по сентябрь </a:t>
            </a:r>
            <a:r>
              <a:rPr lang="ru-RU" dirty="0" smtClean="0"/>
              <a:t>2019</a:t>
            </a:r>
            <a:endParaRPr lang="ru-RU" dirty="0" smtClean="0"/>
          </a:p>
          <a:p>
            <a:r>
              <a:rPr lang="ru-RU" dirty="0" smtClean="0"/>
              <a:t>Заключительный этап -  </a:t>
            </a:r>
          </a:p>
          <a:p>
            <a:pPr marL="0" indent="0">
              <a:buNone/>
            </a:pPr>
            <a:r>
              <a:rPr lang="ru-RU" dirty="0" smtClean="0"/>
              <a:t>    сентябрь – декабрь </a:t>
            </a:r>
            <a:r>
              <a:rPr lang="ru-RU" dirty="0" smtClean="0"/>
              <a:t>2019 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8249" y="3573016"/>
            <a:ext cx="51476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i="1" dirty="0" smtClean="0">
              <a:solidFill>
                <a:schemeClr val="tx2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i="1" dirty="0" smtClean="0">
                <a:solidFill>
                  <a:schemeClr val="tx2"/>
                </a:solidFill>
              </a:rPr>
              <a:t>Возможная продолжи- </a:t>
            </a:r>
            <a:r>
              <a:rPr lang="ru-RU" sz="3200" i="1" dirty="0" err="1" smtClean="0">
                <a:solidFill>
                  <a:schemeClr val="tx2"/>
                </a:solidFill>
              </a:rPr>
              <a:t>тельность</a:t>
            </a:r>
            <a:r>
              <a:rPr lang="ru-RU" sz="3200" i="1" dirty="0" smtClean="0">
                <a:solidFill>
                  <a:schemeClr val="tx2"/>
                </a:solidFill>
              </a:rPr>
              <a:t> одной программы 5-14 дней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i="1" dirty="0" smtClean="0">
                <a:solidFill>
                  <a:schemeClr val="tx2"/>
                </a:solidFill>
              </a:rPr>
              <a:t>Межпрограммный  интервал – 3-7 дней</a:t>
            </a:r>
          </a:p>
          <a:p>
            <a:endParaRPr lang="ru-RU" sz="2400" i="1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100" name="Picture 4" descr="http://img1.liveinternet.ru/images/attach/c/0/47/823/47823199_bogdanov_belskiyPosle_dnevnoy_rabotu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3212" r="15439" b="14908"/>
          <a:stretch/>
        </p:blipFill>
        <p:spPr bwMode="auto">
          <a:xfrm>
            <a:off x="5076056" y="2420888"/>
            <a:ext cx="3725838" cy="4135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95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07524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/>
                </a:solidFill>
              </a:rPr>
              <a:t>Бюджет проекта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604000" cy="56886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Оплата труда </a:t>
            </a:r>
            <a:r>
              <a:rPr lang="ru-RU" sz="2800" dirty="0" err="1" smtClean="0"/>
              <a:t>специалис</a:t>
            </a:r>
            <a:r>
              <a:rPr lang="ru-RU" sz="2800" dirty="0" smtClean="0"/>
              <a:t>-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</a:t>
            </a:r>
            <a:r>
              <a:rPr lang="ru-RU" sz="2800" dirty="0" err="1" smtClean="0"/>
              <a:t>тов</a:t>
            </a:r>
            <a:r>
              <a:rPr lang="ru-RU" sz="2800" dirty="0" smtClean="0"/>
              <a:t>, участвующих в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проекте ( на всех этапах )</a:t>
            </a:r>
          </a:p>
          <a:p>
            <a:r>
              <a:rPr lang="ru-RU" sz="2800" dirty="0" smtClean="0"/>
              <a:t>Налоги на ФОТ</a:t>
            </a:r>
          </a:p>
          <a:p>
            <a:r>
              <a:rPr lang="ru-RU" sz="2800" dirty="0" smtClean="0"/>
              <a:t>Административно-хозяйственные расходы </a:t>
            </a:r>
          </a:p>
          <a:p>
            <a:r>
              <a:rPr lang="ru-RU" sz="2800" dirty="0" smtClean="0"/>
              <a:t>Приобретение расходных </a:t>
            </a:r>
            <a:r>
              <a:rPr lang="ru-RU" sz="2800" dirty="0" smtClean="0"/>
              <a:t>материалов, строительных материалов и </a:t>
            </a:r>
            <a:r>
              <a:rPr lang="ru-RU" sz="2800" dirty="0" smtClean="0"/>
              <a:t>оборудования для </a:t>
            </a:r>
            <a:r>
              <a:rPr lang="ru-RU" sz="2800" dirty="0" smtClean="0"/>
              <a:t>благоустройства и реализации </a:t>
            </a:r>
            <a:r>
              <a:rPr lang="ru-RU" sz="2800" dirty="0" smtClean="0"/>
              <a:t>проектов и программ</a:t>
            </a:r>
          </a:p>
          <a:p>
            <a:r>
              <a:rPr lang="ru-RU" sz="2800" dirty="0" smtClean="0"/>
              <a:t>Обслуживание здания и территории, ремонт</a:t>
            </a:r>
          </a:p>
          <a:p>
            <a:r>
              <a:rPr lang="ru-RU" sz="2800" dirty="0" smtClean="0"/>
              <a:t>Аренда, коммунальные платежи</a:t>
            </a:r>
          </a:p>
          <a:p>
            <a:r>
              <a:rPr lang="ru-RU" sz="2800" dirty="0" smtClean="0"/>
              <a:t>Транспорт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6220"/>
            <a:ext cx="3977374" cy="2690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05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5616624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Особенности проекта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931224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Атмосфера целостного восприятия </a:t>
            </a:r>
          </a:p>
          <a:p>
            <a:r>
              <a:rPr lang="ru-RU" dirty="0" smtClean="0"/>
              <a:t>Проживание на музейной территории</a:t>
            </a:r>
          </a:p>
          <a:p>
            <a:r>
              <a:rPr lang="ru-RU" dirty="0" smtClean="0"/>
              <a:t>Самоорганизация жизненного процесса</a:t>
            </a:r>
          </a:p>
          <a:p>
            <a:r>
              <a:rPr lang="ru-RU" dirty="0" smtClean="0"/>
              <a:t>Знакомство с </a:t>
            </a:r>
            <a:r>
              <a:rPr lang="ru-RU" dirty="0" smtClean="0"/>
              <a:t>культурой и бытом </a:t>
            </a:r>
            <a:r>
              <a:rPr lang="ru-RU" dirty="0" err="1" smtClean="0"/>
              <a:t>Приневья</a:t>
            </a:r>
            <a:r>
              <a:rPr lang="ru-RU" dirty="0" smtClean="0"/>
              <a:t> </a:t>
            </a:r>
            <a:r>
              <a:rPr lang="ru-RU" dirty="0" smtClean="0"/>
              <a:t>путем погружения </a:t>
            </a:r>
            <a:endParaRPr lang="ru-RU" dirty="0" smtClean="0"/>
          </a:p>
          <a:p>
            <a:r>
              <a:rPr lang="ru-RU" dirty="0" smtClean="0"/>
              <a:t>Наличие </a:t>
            </a:r>
            <a:r>
              <a:rPr lang="ru-RU" dirty="0" smtClean="0"/>
              <a:t>поля для дальнейшего развития проекта</a:t>
            </a:r>
            <a:endParaRPr lang="ru-RU" dirty="0"/>
          </a:p>
        </p:txBody>
      </p:sp>
      <p:pic>
        <p:nvPicPr>
          <p:cNvPr id="7174" name="Picture 6" descr="http://artplease.ru/upload/iblock/cd0/cd09ff90f6cb40c3ad1b644e412a258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0"/>
          <a:stretch/>
        </p:blipFill>
        <p:spPr bwMode="auto">
          <a:xfrm>
            <a:off x="539552" y="4790364"/>
            <a:ext cx="8352928" cy="1842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0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Оценка ресурсов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35285"/>
            <a:ext cx="885698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Наличие пространства АНТ-Музей «Стружка» </a:t>
            </a:r>
          </a:p>
          <a:p>
            <a:r>
              <a:rPr lang="ru-RU" dirty="0" smtClean="0"/>
              <a:t>Близость площадки к СПб – 35 км</a:t>
            </a:r>
          </a:p>
          <a:p>
            <a:r>
              <a:rPr lang="ru-RU" dirty="0" smtClean="0"/>
              <a:t>Удобная транспортная доступность</a:t>
            </a:r>
          </a:p>
          <a:p>
            <a:r>
              <a:rPr lang="ru-RU" dirty="0"/>
              <a:t>О</a:t>
            </a:r>
            <a:r>
              <a:rPr lang="ru-RU" dirty="0" smtClean="0"/>
              <a:t>пыт реализации пробного проекта в 2016</a:t>
            </a:r>
            <a:endParaRPr lang="ru-RU" dirty="0"/>
          </a:p>
          <a:p>
            <a:r>
              <a:rPr lang="ru-RU" dirty="0" smtClean="0"/>
              <a:t>2018 год для ЛО – год туризма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3" b="15377"/>
          <a:stretch/>
        </p:blipFill>
        <p:spPr bwMode="auto">
          <a:xfrm>
            <a:off x="611560" y="4221089"/>
            <a:ext cx="8144224" cy="2290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32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2976"/>
            <a:ext cx="6696744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2"/>
                </a:solidFill>
              </a:rPr>
              <a:t>Ожидаемый результат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856984" cy="3384376"/>
          </a:xfrm>
        </p:spPr>
        <p:txBody>
          <a:bodyPr>
            <a:noAutofit/>
          </a:bodyPr>
          <a:lstStyle/>
          <a:p>
            <a:r>
              <a:rPr lang="ru-RU" sz="2600" dirty="0" smtClean="0"/>
              <a:t>Адаптирует и развивает человека к трудовой и общественной деятельности</a:t>
            </a:r>
          </a:p>
          <a:p>
            <a:r>
              <a:rPr lang="ru-RU" sz="2600" dirty="0" smtClean="0"/>
              <a:t>Формирует и развивает коммуникативные способности</a:t>
            </a:r>
          </a:p>
          <a:p>
            <a:r>
              <a:rPr lang="ru-RU" sz="2600" dirty="0" smtClean="0"/>
              <a:t>Расширяет кругозор и содействует определению ориентиров для взаимодействия в обществе</a:t>
            </a:r>
          </a:p>
          <a:p>
            <a:r>
              <a:rPr lang="ru-RU" sz="2600" dirty="0" smtClean="0"/>
              <a:t>Проект также развивает сельскую территорию как туристический объект</a:t>
            </a:r>
          </a:p>
          <a:p>
            <a:r>
              <a:rPr lang="ru-RU" sz="2600" dirty="0" smtClean="0"/>
              <a:t>Новые партнерские отношения могут привести к новым формам развития района</a:t>
            </a:r>
          </a:p>
          <a:p>
            <a:endParaRPr lang="ru-RU" sz="2600" dirty="0"/>
          </a:p>
        </p:txBody>
      </p:sp>
      <p:pic>
        <p:nvPicPr>
          <p:cNvPr id="9220" name="Picture 4" descr="https://filed6-10.my.mail.ru/pic?url=http%3A%2F%2Fimg-fotki.yandex.ru%2Fget%2F9515%2F86441892.5b4%2F0_ca384_568d01f5_XL.jpg&amp;mw=&amp;mh=&amp;sig=10518ed3519f94b45a7543a0233cae9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3" b="49664"/>
          <a:stretch/>
        </p:blipFill>
        <p:spPr bwMode="auto">
          <a:xfrm>
            <a:off x="179512" y="5085184"/>
            <a:ext cx="8783533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2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102" y="312738"/>
            <a:ext cx="5100164" cy="65810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Риски</a:t>
            </a:r>
          </a:p>
          <a:p>
            <a:pPr marL="0" indent="0">
              <a:buNone/>
            </a:pPr>
            <a:endParaRPr lang="ru-RU" sz="3600" b="1" dirty="0" smtClean="0">
              <a:solidFill>
                <a:schemeClr val="accent4"/>
              </a:solidFill>
            </a:endParaRPr>
          </a:p>
          <a:p>
            <a:r>
              <a:rPr lang="ru-RU" dirty="0" smtClean="0"/>
              <a:t>Неверно выбранный объем финансирования</a:t>
            </a:r>
          </a:p>
          <a:p>
            <a:endParaRPr lang="ru-RU" dirty="0" smtClean="0"/>
          </a:p>
          <a:p>
            <a:r>
              <a:rPr lang="ru-RU" dirty="0" smtClean="0"/>
              <a:t>Невыполнение подрядными организациями</a:t>
            </a:r>
            <a:r>
              <a:rPr lang="en-US" dirty="0" smtClean="0"/>
              <a:t>/</a:t>
            </a:r>
            <a:r>
              <a:rPr lang="ru-RU" dirty="0" smtClean="0"/>
              <a:t>специалистами условий сотрудничества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Наличие альтернатив досуга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Информационный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Особенности</a:t>
            </a:r>
          </a:p>
          <a:p>
            <a:pPr>
              <a:buFont typeface="Wingdings" pitchFamily="2" charset="2"/>
              <a:buChar char="ü"/>
            </a:pPr>
            <a:r>
              <a:rPr lang="ru-RU" sz="3100" i="1" dirty="0" smtClean="0"/>
              <a:t>Возраст 18+</a:t>
            </a:r>
          </a:p>
          <a:p>
            <a:pPr>
              <a:buFont typeface="Wingdings" pitchFamily="2" charset="2"/>
              <a:buChar char="ü"/>
            </a:pPr>
            <a:r>
              <a:rPr lang="ru-RU" sz="3100" i="1" dirty="0" smtClean="0"/>
              <a:t>Малые группы</a:t>
            </a:r>
          </a:p>
          <a:p>
            <a:pPr>
              <a:buFont typeface="Wingdings" pitchFamily="2" charset="2"/>
              <a:buChar char="ü"/>
            </a:pPr>
            <a:r>
              <a:rPr lang="ru-RU" sz="3100" i="1" dirty="0" smtClean="0"/>
              <a:t>Условия проживания</a:t>
            </a:r>
            <a:endParaRPr lang="ru-RU" sz="3100" i="1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AutoShape 4" descr="http://dengi.bm.img.com.ua/dengi/orig/9/54/a51f59e6ae7e9393bc83e35bddbf35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dengi.bm.img.com.ua/dengi/orig/9/54/a51f59e6ae7e9393bc83e35bddbf354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://img1.liveinternet.ru/images/attach/c/7/95/262/95262427_Prokopenko_A_Gribnoy_dozh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02117" y="980728"/>
            <a:ext cx="3679672" cy="5361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77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320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Проектная школа «ОгоРод»</vt:lpstr>
      <vt:lpstr>Презентация PowerPoint</vt:lpstr>
      <vt:lpstr>Проблемы </vt:lpstr>
      <vt:lpstr>План реализации </vt:lpstr>
      <vt:lpstr> Бюджет проекта </vt:lpstr>
      <vt:lpstr>Особенности проекта</vt:lpstr>
      <vt:lpstr>Оценка ресурсов</vt:lpstr>
      <vt:lpstr>Ожидаемый результат</vt:lpstr>
      <vt:lpstr>Презентация PowerPoint</vt:lpstr>
      <vt:lpstr>Команда  проекта 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школа проектного мышления «ОгоРод»</dc:title>
  <dc:creator>Елена</dc:creator>
  <cp:lastModifiedBy>Елена</cp:lastModifiedBy>
  <cp:revision>31</cp:revision>
  <dcterms:created xsi:type="dcterms:W3CDTF">2017-10-28T12:33:14Z</dcterms:created>
  <dcterms:modified xsi:type="dcterms:W3CDTF">2018-06-28T11:45:21Z</dcterms:modified>
</cp:coreProperties>
</file>