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1"/>
  </p:notesMasterIdLst>
  <p:sldIdLst>
    <p:sldId id="256" r:id="rId2"/>
    <p:sldId id="303" r:id="rId3"/>
    <p:sldId id="306" r:id="rId4"/>
    <p:sldId id="313" r:id="rId5"/>
    <p:sldId id="332" r:id="rId6"/>
    <p:sldId id="342" r:id="rId7"/>
    <p:sldId id="343" r:id="rId8"/>
    <p:sldId id="344" r:id="rId9"/>
    <p:sldId id="280" r:id="rId10"/>
  </p:sldIdLst>
  <p:sldSz cx="12192000" cy="6858000"/>
  <p:notesSz cx="9144000" cy="6858000"/>
  <p:embeddedFontLst>
    <p:embeddedFont>
      <p:font typeface="Calibri Light" panose="020F0302020204030204" pitchFamily="34" charset="0"/>
      <p:regular r:id="rId12"/>
      <p:italic r:id="rId13"/>
    </p:embeddedFont>
    <p:embeddedFont>
      <p:font typeface="Akrobat Black" panose="00000A00000000000000" charset="-52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Verdana" panose="020B0604030504040204" pitchFamily="34" charset="0"/>
      <p:regular r:id="rId19"/>
      <p:bold r:id="rId20"/>
      <p:italic r:id="rId21"/>
      <p:boldItalic r:id="rId22"/>
    </p:embeddedFont>
    <p:embeddedFont>
      <p:font typeface="Akrobat Bold" panose="00000800000000000000" charset="-52"/>
      <p:bold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9F9F9F"/>
    <a:srgbClr val="536FA2"/>
    <a:srgbClr val="8F2968"/>
    <a:srgbClr val="C996BB"/>
    <a:srgbClr val="EF7C00"/>
    <a:srgbClr val="52BAAB"/>
    <a:srgbClr val="1CB5EA"/>
    <a:srgbClr val="05A535"/>
    <a:srgbClr val="B32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696" y="60"/>
      </p:cViewPr>
      <p:guideLst>
        <p:guide orient="horz" pos="2183"/>
        <p:guide pos="3863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3CF5E-0AC3-4358-9AC2-9011312518C4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953E0-034B-4232-8246-91501620AE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60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50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455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953E0-034B-4232-8246-91501620AE1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90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7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6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0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2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2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14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88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3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00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43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7C87-6AE8-4984-BEFA-5A10C6558522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4F02C-5942-42BB-A9EE-C1F68788A1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9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?gl=RU&amp;hl=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group/55863829004512" TargetMode="External"/><Relationship Id="rId2" Type="http://schemas.openxmlformats.org/officeDocument/2006/relationships/hyperlink" Target="https://vk.com/argentumplus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channel/UCRfTQBIbJtEAXARE821hC_Q?view_as=subscriber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10B55F9-FDEC-4036-9E1D-08ADA87C6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2104029" y="1581967"/>
            <a:ext cx="6858001" cy="3694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25C327-4193-4832-95EC-81287116D161}"/>
              </a:ext>
            </a:extLst>
          </p:cNvPr>
          <p:cNvSpPr txBox="1"/>
          <p:nvPr/>
        </p:nvSpPr>
        <p:spPr>
          <a:xfrm>
            <a:off x="4284948" y="2440232"/>
            <a:ext cx="68243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Презентация проекта по </a:t>
            </a:r>
            <a:r>
              <a:rPr lang="ru-RU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участию в конкурсе «Доброволец – 2019» </a:t>
            </a:r>
          </a:p>
          <a:p>
            <a:pPr algn="ctr"/>
            <a:r>
              <a:rPr lang="ru-RU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Номинация</a:t>
            </a:r>
          </a:p>
          <a:p>
            <a:pPr algn="ctr"/>
            <a:r>
              <a:rPr lang="ru-RU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 «Волонтер говорит»</a:t>
            </a:r>
            <a:endParaRPr lang="ru-RU" sz="4000" dirty="0">
              <a:solidFill>
                <a:srgbClr val="565655"/>
              </a:solidFill>
              <a:latin typeface="Akrobat Black" panose="00000A00000000000000" pitchFamily="50" charset="-52"/>
            </a:endParaRPr>
          </a:p>
        </p:txBody>
      </p:sp>
      <p:pic>
        <p:nvPicPr>
          <p:cNvPr id="1026" name="Picture 2" descr="https://triumf62.ru/upload/iblock/34f/34fb274945e9adfbf3a0465c874371f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24" y="510170"/>
            <a:ext cx="2167874" cy="15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991" y="287218"/>
            <a:ext cx="1822414" cy="1525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97" y="510170"/>
            <a:ext cx="1051651" cy="1210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42" y="510170"/>
            <a:ext cx="1260721" cy="12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500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0B55F9-FDEC-4036-9E1D-08ADA87C6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1878182" y="1581967"/>
            <a:ext cx="6858001" cy="36940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44313" y="2317473"/>
            <a:ext cx="48255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Специалист по социальной работе</a:t>
            </a:r>
          </a:p>
          <a:p>
            <a:pPr algn="ctr"/>
            <a:r>
              <a:rPr lang="ru-RU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Дылёва Альбина Микуловна</a:t>
            </a:r>
            <a:endParaRPr lang="ru-RU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куратор отряда волонтеров «серебряного возраста» «Аргентум+»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97587" y="3333136"/>
            <a:ext cx="4249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Фотография человека, который проводят мероприятие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92" y="2274838"/>
            <a:ext cx="4504660" cy="4490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52" y="138953"/>
            <a:ext cx="6726482" cy="16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0B55F9-FDEC-4036-9E1D-08ADA87C6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-1820419" y="1581966"/>
            <a:ext cx="6858001" cy="36940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09049" y="214090"/>
            <a:ext cx="75280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Краткая информация о деятельности членов отряда </a:t>
            </a:r>
          </a:p>
          <a:p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волонтеров 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pitchFamily="50" charset="-52"/>
              </a:rPr>
              <a:t>«серебряного возраста» «Аргентум+»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8514" y="1168197"/>
            <a:ext cx="914390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БЫЛ СОЗДАН 01 ОКТЯБРЯ 2018 ГОДА НА БАЗЕ ГБУ РО «КОМПЛЕКСНЫЙ ЦЕНТР СОЦИАЛЬНОГО ОБСЛУЖИВАНИЯ НАСЕЛЕНИЯ ГОРОДА РЯЗАНЬ»</a:t>
            </a:r>
            <a:endParaRPr lang="ru-RU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ЗА ПЕРИОД С 01.10.2018 ПО 16.06.2019 ОТРЯДОМ БЫЛО ПРОВЕДЕНО БОЛЕЕ 40 ПРОГРАММ, АКЦИЙ И МЕРОПРИЯТИЙ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33 ЗАСЕДАНИЯ ОТРЯДА, ГДЕ ОБСУЖДАЛИСЬ ВАЖНЫЕ ВОПРОСЫ ПО РЕАЛИЗАЦИИ ПРОГРАММ, А ТАК ЖЕ БЫЛИ ПРОВЕДЕНЫ ОБРАЗОВАТЕЛЬНЫЕ СЕМИНАРЫ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ПОМОЩЬ БЫЛА ОКАЗАНА 117 БЛАГОПОЛУЧАТЕЛЯМ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НА СЕГОДНЯШНИЙ ДЕНЬ В ОТРЯДЕ ЧИСЛЯТСЯ 30 ЧЕЛОВЕК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ЦЕЛЬ ДЕЯТЕЛЬНОСТИ ОТРЯДА - СОХРАНЕНИЕ АКТИВНОГО ДОЛГОЛЕТИЯ СРЕДИ ГРАЖДАН ПОЖИЛОГО ВОЗРАСТА И ИНВАЛИДОВ;</a:t>
            </a:r>
          </a:p>
          <a:p>
            <a:pPr lvl="0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krobat Black" panose="00000A00000000000000" charset="-52"/>
              </a:rPr>
              <a:t>      ОКАЗАНИЕ ПОМОЩИ ЛЮДЯМ В ТРУДНОЙ ЖИЗНЕННОЙ СИТУАЦИИ, В        	ТОМ ЧИСЛЕ ПОЛУЧАТЕЛЯМ СОЦИАЛЬНЫХ УСЛУГ.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086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0B55F9-FDEC-4036-9E1D-08ADA87C62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7321827" y="1581968"/>
            <a:ext cx="6858001" cy="36940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4037" y="0"/>
            <a:ext cx="8920071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ru-RU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pitchFamily="50" charset="-52"/>
            </a:endParaRPr>
          </a:p>
          <a:p>
            <a:pPr lvl="2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Akrobat Black" panose="00000A00000000000000" pitchFamily="50" charset="-52"/>
              </a:rPr>
              <a:t>Задачи отряда:</a:t>
            </a:r>
          </a:p>
          <a:p>
            <a:pPr lvl="2"/>
            <a:endParaRPr lang="ru-RU" sz="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krobat Black" panose="00000A00000000000000" charset="-52"/>
            </a:endParaRPr>
          </a:p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         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ОРГАНИЗАЦИЯ ОКАЗАНИЯ ВОЛОНТЕРАМИ КАЧЕСТВЕННОЙ ПОМОЩИ НУЖДАЮЩИМСЯ, В ТОМ ЧИСЛЕ ПОЛУЧАТЕЛЯМ СОЦИАЛЬНЫХ УСЛУГ;</a:t>
            </a:r>
          </a:p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          НАКОПЛЕНИЕ И РАСПРОСТРАНЕНИЕ ОПЫТА ВОЛОНТЕРСКОЙ ДЕЯТЕЛЬНОСТИ;</a:t>
            </a:r>
          </a:p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          КООРДИНАЦИЯ ДЕЯТЕЛЬНОСТИ ПО СОЗДАНИЮ УСЛОВИЙ ДЛЯ ПОВЫШЕНИЯ ЭФФЕКТИВНОСТИ ТРУДА ВОЛОНТЕРОВ;</a:t>
            </a:r>
          </a:p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          ВКЛЮЧЕНИЕ ГРАЖДАН СТАРШЕГО ПОКОЛЕНИЯ В СОЦИАЛЬНО-ЗНАЧИМУЮ ДЕЯТЕЛЬНОСТЬ;</a:t>
            </a:r>
          </a:p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          АКТИВИЗАЦИЯ ЖИЗНЕННОГО ПОТЕНЦИАЛА И ГРАЖДАНСКОЙ ОТВЕТСТВЕННОСТИ ГРАЖДАН СТАРШЕГО ПОКОЛЕНИЯ;</a:t>
            </a:r>
          </a:p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          РАСШИРЕНИЕ СФЕРЫ СОЦИАЛЬНЫХ КОНТАКТОВ ЛИЦ СТАРШЕГО ВОЗРАСТА;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           ПОЗИЦИАНИРОВАНИЕ АКТИВНОГО ДОЛГОЛЕТИЯ В ОБЩЕСТВЕ;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ПРОПАГАНДА ВОЛОНТЕРСТВА СРЕДИ ГРАЖДАН СТАРШЕГО ПОКОЛЕНИЯ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;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Akrobat Black" panose="00000A00000000000000" charset="-52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      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	   РАЗВИТИЕ ТЕМАТИЧЕСКИХ СТРАНИЦ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В СОЦИАЛЬНЫХ СЕТЯХ, А ТАК ЖЕ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НА КАНАЛЕ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«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ARGENTUM PLUSS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» 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  <a:hlinkClick r:id="rId4"/>
              </a:rPr>
              <a:t>YOUTUBE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	   ПОДДЕРЖКА И РЕАЛИЗАЦИЯ СОЦИАЛЬНЫХ ИНИЦИАТИВ;</a:t>
            </a:r>
          </a:p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cs typeface="Times New Roman" panose="02020603050405020304" pitchFamily="18" charset="0"/>
              </a:rPr>
              <a:t>           НАЛАЖИВАНИЕ СОТРУДНИЧЕСТВА С СОЦИАЛЬНЫМИ ПАРТНЕРАМИ ДЛЯ СОВМЕСТНОЙ СОЦИАЛЬНО-ЗНАЧИМОЙ ДЕЯТЕЛЬНОСТИ.</a:t>
            </a:r>
          </a:p>
          <a:p>
            <a:pPr marL="1200150" lvl="2" indent="-285750">
              <a:buFontTx/>
              <a:buChar char="-"/>
            </a:pP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krobat Black" panose="00000A00000000000000" charset="-52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852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6" y="2721859"/>
            <a:ext cx="2939612" cy="3919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E132C2BC-4C08-4E2D-A19F-D0B3B9FDBE00}"/>
              </a:ext>
            </a:extLst>
          </p:cNvPr>
          <p:cNvSpPr/>
          <p:nvPr/>
        </p:nvSpPr>
        <p:spPr>
          <a:xfrm>
            <a:off x="-22157" y="356508"/>
            <a:ext cx="586154" cy="586154"/>
          </a:xfrm>
          <a:prstGeom prst="ellipse">
            <a:avLst/>
          </a:prstGeom>
          <a:solidFill>
            <a:srgbClr val="58B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A6864A0-700C-4337-8DDD-B67D29C3ABCE}"/>
              </a:ext>
            </a:extLst>
          </p:cNvPr>
          <p:cNvSpPr/>
          <p:nvPr/>
        </p:nvSpPr>
        <p:spPr>
          <a:xfrm>
            <a:off x="422383" y="356508"/>
            <a:ext cx="586154" cy="586154"/>
          </a:xfrm>
          <a:prstGeom prst="ellipse">
            <a:avLst/>
          </a:prstGeom>
          <a:solidFill>
            <a:srgbClr val="1CA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21" y="1305072"/>
            <a:ext cx="4213333" cy="25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162CCC0D-E4E4-45DE-8050-A109D10025A4}"/>
              </a:ext>
            </a:extLst>
          </p:cNvPr>
          <p:cNvSpPr/>
          <p:nvPr/>
        </p:nvSpPr>
        <p:spPr>
          <a:xfrm>
            <a:off x="8552873" y="728782"/>
            <a:ext cx="586154" cy="586154"/>
          </a:xfrm>
          <a:prstGeom prst="ellipse">
            <a:avLst/>
          </a:prstGeom>
          <a:solidFill>
            <a:srgbClr val="93C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B460F5C-BAA3-4652-9511-061AE5AB3864}"/>
              </a:ext>
            </a:extLst>
          </p:cNvPr>
          <p:cNvSpPr/>
          <p:nvPr/>
        </p:nvSpPr>
        <p:spPr>
          <a:xfrm>
            <a:off x="9033519" y="728782"/>
            <a:ext cx="586154" cy="586154"/>
          </a:xfrm>
          <a:prstGeom prst="ellipse">
            <a:avLst/>
          </a:prstGeom>
          <a:solidFill>
            <a:srgbClr val="7B6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39A14A-F85F-4E3C-8106-26ADD1F8F760}"/>
              </a:ext>
            </a:extLst>
          </p:cNvPr>
          <p:cNvSpPr/>
          <p:nvPr/>
        </p:nvSpPr>
        <p:spPr>
          <a:xfrm>
            <a:off x="9518094" y="728782"/>
            <a:ext cx="586154" cy="586154"/>
          </a:xfrm>
          <a:prstGeom prst="ellipse">
            <a:avLst/>
          </a:prstGeom>
          <a:solidFill>
            <a:srgbClr val="40B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9">
            <a:extLst>
              <a:ext uri="{FF2B5EF4-FFF2-40B4-BE49-F238E27FC236}">
                <a16:creationId xmlns:a16="http://schemas.microsoft.com/office/drawing/2014/main" id="{8C2482B5-3304-464E-94E7-5F4BB618903D}"/>
              </a:ext>
            </a:extLst>
          </p:cNvPr>
          <p:cNvSpPr/>
          <p:nvPr/>
        </p:nvSpPr>
        <p:spPr>
          <a:xfrm>
            <a:off x="9998741" y="657856"/>
            <a:ext cx="1747190" cy="744549"/>
          </a:xfrm>
          <a:prstGeom prst="roundRect">
            <a:avLst>
              <a:gd name="adj" fmla="val 50000"/>
            </a:avLst>
          </a:prstGeom>
          <a:solidFill>
            <a:srgbClr val="536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">
            <a:extLst>
              <a:ext uri="{FF2B5EF4-FFF2-40B4-BE49-F238E27FC236}">
                <a16:creationId xmlns:a16="http://schemas.microsoft.com/office/drawing/2014/main" id="{ECCBBBC0-1165-4FD9-BEC6-7FD18107FFA9}"/>
              </a:ext>
            </a:extLst>
          </p:cNvPr>
          <p:cNvSpPr/>
          <p:nvPr/>
        </p:nvSpPr>
        <p:spPr>
          <a:xfrm>
            <a:off x="908174" y="474075"/>
            <a:ext cx="7917830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27D5BD8-1D13-4F6F-8317-011264540D9F}"/>
              </a:ext>
            </a:extLst>
          </p:cNvPr>
          <p:cNvSpPr/>
          <p:nvPr/>
        </p:nvSpPr>
        <p:spPr>
          <a:xfrm>
            <a:off x="11605846" y="728782"/>
            <a:ext cx="586154" cy="586154"/>
          </a:xfrm>
          <a:prstGeom prst="ellipse">
            <a:avLst/>
          </a:prstGeom>
          <a:solidFill>
            <a:srgbClr val="58B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21647-2646-493D-BE00-A6E473796CE9}"/>
              </a:ext>
            </a:extLst>
          </p:cNvPr>
          <p:cNvSpPr txBox="1"/>
          <p:nvPr/>
        </p:nvSpPr>
        <p:spPr>
          <a:xfrm>
            <a:off x="1074153" y="380857"/>
            <a:ext cx="7544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Участие отряда волонтеров «серебряного возраста» «Аргентум+» в социальных акциях</a:t>
            </a:r>
            <a:endParaRPr lang="ru-RU" sz="24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510790-19BA-4901-9799-C7AEDF4ED3DF}"/>
              </a:ext>
            </a:extLst>
          </p:cNvPr>
          <p:cNvSpPr txBox="1"/>
          <p:nvPr/>
        </p:nvSpPr>
        <p:spPr>
          <a:xfrm>
            <a:off x="4668338" y="3840988"/>
            <a:ext cx="4273865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endParaRPr lang="en-US" sz="2200" b="1" spc="50" dirty="0">
              <a:ln w="11430"/>
              <a:latin typeface="Akrobat Bold" panose="000008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596" y="3243580"/>
            <a:ext cx="2548133" cy="3397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22" y="1336191"/>
            <a:ext cx="2972855" cy="246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133" y="3722385"/>
            <a:ext cx="4102041" cy="31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23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E132C2BC-4C08-4E2D-A19F-D0B3B9FDBE00}"/>
              </a:ext>
            </a:extLst>
          </p:cNvPr>
          <p:cNvSpPr/>
          <p:nvPr/>
        </p:nvSpPr>
        <p:spPr>
          <a:xfrm>
            <a:off x="-22157" y="356508"/>
            <a:ext cx="586154" cy="586154"/>
          </a:xfrm>
          <a:prstGeom prst="ellipse">
            <a:avLst/>
          </a:prstGeom>
          <a:solidFill>
            <a:srgbClr val="58B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A6864A0-700C-4337-8DDD-B67D29C3ABCE}"/>
              </a:ext>
            </a:extLst>
          </p:cNvPr>
          <p:cNvSpPr/>
          <p:nvPr/>
        </p:nvSpPr>
        <p:spPr>
          <a:xfrm>
            <a:off x="422383" y="356508"/>
            <a:ext cx="586154" cy="586154"/>
          </a:xfrm>
          <a:prstGeom prst="ellipse">
            <a:avLst/>
          </a:prstGeom>
          <a:solidFill>
            <a:srgbClr val="1CA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62CCC0D-E4E4-45DE-8050-A109D10025A4}"/>
              </a:ext>
            </a:extLst>
          </p:cNvPr>
          <p:cNvSpPr/>
          <p:nvPr/>
        </p:nvSpPr>
        <p:spPr>
          <a:xfrm>
            <a:off x="8552873" y="728782"/>
            <a:ext cx="586154" cy="586154"/>
          </a:xfrm>
          <a:prstGeom prst="ellipse">
            <a:avLst/>
          </a:prstGeom>
          <a:solidFill>
            <a:srgbClr val="93C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B460F5C-BAA3-4652-9511-061AE5AB3864}"/>
              </a:ext>
            </a:extLst>
          </p:cNvPr>
          <p:cNvSpPr/>
          <p:nvPr/>
        </p:nvSpPr>
        <p:spPr>
          <a:xfrm>
            <a:off x="9033519" y="728782"/>
            <a:ext cx="586154" cy="586154"/>
          </a:xfrm>
          <a:prstGeom prst="ellipse">
            <a:avLst/>
          </a:prstGeom>
          <a:solidFill>
            <a:srgbClr val="7B6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39A14A-F85F-4E3C-8106-26ADD1F8F760}"/>
              </a:ext>
            </a:extLst>
          </p:cNvPr>
          <p:cNvSpPr/>
          <p:nvPr/>
        </p:nvSpPr>
        <p:spPr>
          <a:xfrm>
            <a:off x="9518094" y="728782"/>
            <a:ext cx="586154" cy="586154"/>
          </a:xfrm>
          <a:prstGeom prst="ellipse">
            <a:avLst/>
          </a:prstGeom>
          <a:solidFill>
            <a:srgbClr val="40B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9">
            <a:extLst>
              <a:ext uri="{FF2B5EF4-FFF2-40B4-BE49-F238E27FC236}">
                <a16:creationId xmlns:a16="http://schemas.microsoft.com/office/drawing/2014/main" id="{8C2482B5-3304-464E-94E7-5F4BB618903D}"/>
              </a:ext>
            </a:extLst>
          </p:cNvPr>
          <p:cNvSpPr/>
          <p:nvPr/>
        </p:nvSpPr>
        <p:spPr>
          <a:xfrm>
            <a:off x="9998741" y="657856"/>
            <a:ext cx="1747190" cy="744549"/>
          </a:xfrm>
          <a:prstGeom prst="roundRect">
            <a:avLst>
              <a:gd name="adj" fmla="val 50000"/>
            </a:avLst>
          </a:prstGeom>
          <a:solidFill>
            <a:srgbClr val="536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">
            <a:extLst>
              <a:ext uri="{FF2B5EF4-FFF2-40B4-BE49-F238E27FC236}">
                <a16:creationId xmlns:a16="http://schemas.microsoft.com/office/drawing/2014/main" id="{ECCBBBC0-1165-4FD9-BEC6-7FD18107FFA9}"/>
              </a:ext>
            </a:extLst>
          </p:cNvPr>
          <p:cNvSpPr/>
          <p:nvPr/>
        </p:nvSpPr>
        <p:spPr>
          <a:xfrm>
            <a:off x="908174" y="474075"/>
            <a:ext cx="7917830" cy="744549"/>
          </a:xfrm>
          <a:prstGeom prst="roundRect">
            <a:avLst>
              <a:gd name="adj" fmla="val 50000"/>
            </a:avLst>
          </a:prstGeom>
          <a:solidFill>
            <a:srgbClr val="534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27D5BD8-1D13-4F6F-8317-011264540D9F}"/>
              </a:ext>
            </a:extLst>
          </p:cNvPr>
          <p:cNvSpPr/>
          <p:nvPr/>
        </p:nvSpPr>
        <p:spPr>
          <a:xfrm>
            <a:off x="11605846" y="728782"/>
            <a:ext cx="586154" cy="586154"/>
          </a:xfrm>
          <a:prstGeom prst="ellipse">
            <a:avLst/>
          </a:prstGeom>
          <a:solidFill>
            <a:srgbClr val="58B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21647-2646-493D-BE00-A6E473796CE9}"/>
              </a:ext>
            </a:extLst>
          </p:cNvPr>
          <p:cNvSpPr txBox="1"/>
          <p:nvPr/>
        </p:nvSpPr>
        <p:spPr>
          <a:xfrm>
            <a:off x="1074153" y="380857"/>
            <a:ext cx="7544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krobat Black" panose="00000A00000000000000" pitchFamily="50" charset="-52"/>
              </a:rPr>
              <a:t>Участие членов отряда волонтеров «серебряного возраста» «Аргентум+» в программах и социальных акциях</a:t>
            </a:r>
            <a:endParaRPr lang="ru-RU" sz="2400" dirty="0">
              <a:solidFill>
                <a:schemeClr val="bg1"/>
              </a:solidFill>
              <a:latin typeface="Akrobat Black" panose="00000A00000000000000" pitchFamily="50" charset="-5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510790-19BA-4901-9799-C7AEDF4ED3DF}"/>
              </a:ext>
            </a:extLst>
          </p:cNvPr>
          <p:cNvSpPr txBox="1"/>
          <p:nvPr/>
        </p:nvSpPr>
        <p:spPr>
          <a:xfrm>
            <a:off x="4668338" y="3840988"/>
            <a:ext cx="4273865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endParaRPr lang="en-US" sz="2200" b="1" spc="50" dirty="0">
              <a:ln w="11430"/>
              <a:latin typeface="Akrobat Bold" panose="00000800000000000000" pitchFamily="50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65" y="1430318"/>
            <a:ext cx="3271579" cy="245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7" y="1402405"/>
            <a:ext cx="3230424" cy="215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"/>
          <a:stretch/>
        </p:blipFill>
        <p:spPr>
          <a:xfrm>
            <a:off x="342497" y="3250115"/>
            <a:ext cx="4204492" cy="3168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0" t="17433" r="1110" b="-833"/>
          <a:stretch/>
        </p:blipFill>
        <p:spPr>
          <a:xfrm>
            <a:off x="8621494" y="1473331"/>
            <a:ext cx="3041238" cy="338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21" y="4346840"/>
            <a:ext cx="3691640" cy="207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226" t="-288" r="-226" b="25505"/>
          <a:stretch/>
        </p:blipFill>
        <p:spPr>
          <a:xfrm>
            <a:off x="4419167" y="4223571"/>
            <a:ext cx="3728309" cy="21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432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1886"/>
            <a:ext cx="114430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Цель проекта: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Целевая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аудитория – члены отряда волонтеров «серебряного возраста» «Аргентум+», лица старше трудоспособного возраста и граждане с ограниченными возможностями здоровья.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Проект направлен на вовлечение волонтеров «серебряного возраста» в работу по распространению информации о социальной значимости граждан пенсионного возраста.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Развитие в них способностей: создания качественных фотографий, выпуска видео и аудио роликов.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Описание проекта: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Проект предусматривает организацию и проведение занятий по фото мастерству, обработке фотографий в графических редакторах. Совместное создание видео и аудио роликов для размещения их на различных сайтах, а также в социальных сетях.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Учитывая творческие способности и желание изучать возможности Интернета среди граждан старшего пенсионного возраста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волонтеры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«серебряного возраста» отряда «Аргентум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+» будут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вести в социальных сетях (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Вконтакте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 </a:t>
            </a:r>
            <a:r>
              <a:rPr lang="ru-RU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hlinkClick r:id="rId2"/>
              </a:rPr>
              <a:t>https://vk.com/argentumpluss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 и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Одноклассники.ру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 </a:t>
            </a:r>
            <a:r>
              <a:rPr lang="ru-RU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hlinkClick r:id="rId3"/>
              </a:rPr>
              <a:t>https://ok.ru/group/55863829004512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) группы в том числе - канал </a:t>
            </a:r>
            <a:r>
              <a:rPr lang="ru-RU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  <a:hlinkClick r:id="rId4"/>
              </a:rPr>
              <a:t>https://www.youtube.com/channel/UCRfTQBIbJtEAXARE821hC_Q?view_as=subscriber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 на платформе youtube.com 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В период с 1 июля по 30 ноября 2019 будут вовлечены 20 активных членов отряда волонтеров «серебряного возраста» «Аргентум+»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в проект «»Аргентум в плюсе» по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созданию видео и аудио роликов популяризирующих волонтерскую деятельность среди граждан старшего пенсионного возраста.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5208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" y="444137"/>
            <a:ext cx="111687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В газете 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СоцИнформ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(КЦСОН г. Рязань) будет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выпущено 50 печатных материалов, популяризирующих деятельность волонтерского отряда. На страницах вышеуказанных социальных сетей будут опубликованы 50 новостных заметок в печатном и электронном формате.  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Волонтеры "серебряного возраста" приобретут профессиональные навыки  работы в сфере СМИ. В дальнейшем смогут устроиться внештатными сотрудниками в городские газеты и журналы. 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Создание сплоченной команды и отлаженной работы привлечет в проект "Аргентум в плюсе" 10 - 15 новых волонтеров "серебряного возраста". </a:t>
            </a: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 Выпуск медиа продукта будет способствовать распространению активной жизненной позиции среди друзей, родственников, одноклассников граждан пожилого возраста и инвалидов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.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krobat Black" panose="00000A00000000000000" charset="-52"/>
              </a:rPr>
              <a:t>Жизненный опыт, устоявшиеся нравственные ценности «серебряных волонтеров» могут и должны оказывать влияние на подрастающее поколение. Дети и внуки должны получить достойный пример для подражания!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251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>
            <a:extLst>
              <a:ext uri="{FF2B5EF4-FFF2-40B4-BE49-F238E27FC236}">
                <a16:creationId xmlns:a16="http://schemas.microsoft.com/office/drawing/2014/main" id="{A27D5BD8-1D13-4F6F-8317-011264540D9F}"/>
              </a:ext>
            </a:extLst>
          </p:cNvPr>
          <p:cNvSpPr/>
          <p:nvPr/>
        </p:nvSpPr>
        <p:spPr>
          <a:xfrm>
            <a:off x="11605846" y="728782"/>
            <a:ext cx="586154" cy="586154"/>
          </a:xfrm>
          <a:prstGeom prst="ellipse">
            <a:avLst/>
          </a:prstGeom>
          <a:solidFill>
            <a:srgbClr val="58B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132C2BC-4C08-4E2D-A19F-D0B3B9FDBE00}"/>
              </a:ext>
            </a:extLst>
          </p:cNvPr>
          <p:cNvSpPr/>
          <p:nvPr/>
        </p:nvSpPr>
        <p:spPr>
          <a:xfrm>
            <a:off x="-22157" y="356508"/>
            <a:ext cx="586154" cy="586154"/>
          </a:xfrm>
          <a:prstGeom prst="ellipse">
            <a:avLst/>
          </a:prstGeom>
          <a:solidFill>
            <a:srgbClr val="58B8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A6864A0-700C-4337-8DDD-B67D29C3ABCE}"/>
              </a:ext>
            </a:extLst>
          </p:cNvPr>
          <p:cNvSpPr/>
          <p:nvPr/>
        </p:nvSpPr>
        <p:spPr>
          <a:xfrm>
            <a:off x="422383" y="356508"/>
            <a:ext cx="586154" cy="586154"/>
          </a:xfrm>
          <a:prstGeom prst="ellipse">
            <a:avLst/>
          </a:prstGeom>
          <a:solidFill>
            <a:srgbClr val="1CA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162CCC0D-E4E4-45DE-8050-A109D10025A4}"/>
              </a:ext>
            </a:extLst>
          </p:cNvPr>
          <p:cNvSpPr/>
          <p:nvPr/>
        </p:nvSpPr>
        <p:spPr>
          <a:xfrm>
            <a:off x="8552873" y="728782"/>
            <a:ext cx="586154" cy="586154"/>
          </a:xfrm>
          <a:prstGeom prst="ellipse">
            <a:avLst/>
          </a:prstGeom>
          <a:solidFill>
            <a:srgbClr val="93C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4B460F5C-BAA3-4652-9511-061AE5AB3864}"/>
              </a:ext>
            </a:extLst>
          </p:cNvPr>
          <p:cNvSpPr/>
          <p:nvPr/>
        </p:nvSpPr>
        <p:spPr>
          <a:xfrm>
            <a:off x="9033519" y="728782"/>
            <a:ext cx="586154" cy="586154"/>
          </a:xfrm>
          <a:prstGeom prst="ellipse">
            <a:avLst/>
          </a:prstGeom>
          <a:solidFill>
            <a:srgbClr val="7B6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2D39A14A-F85F-4E3C-8106-26ADD1F8F760}"/>
              </a:ext>
            </a:extLst>
          </p:cNvPr>
          <p:cNvSpPr/>
          <p:nvPr/>
        </p:nvSpPr>
        <p:spPr>
          <a:xfrm>
            <a:off x="9518094" y="728782"/>
            <a:ext cx="586154" cy="586154"/>
          </a:xfrm>
          <a:prstGeom prst="ellipse">
            <a:avLst/>
          </a:prstGeom>
          <a:solidFill>
            <a:srgbClr val="40B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9">
            <a:extLst>
              <a:ext uri="{FF2B5EF4-FFF2-40B4-BE49-F238E27FC236}">
                <a16:creationId xmlns:a16="http://schemas.microsoft.com/office/drawing/2014/main" id="{8C2482B5-3304-464E-94E7-5F4BB618903D}"/>
              </a:ext>
            </a:extLst>
          </p:cNvPr>
          <p:cNvSpPr/>
          <p:nvPr/>
        </p:nvSpPr>
        <p:spPr>
          <a:xfrm>
            <a:off x="9998741" y="657856"/>
            <a:ext cx="1747190" cy="744549"/>
          </a:xfrm>
          <a:prstGeom prst="roundRect">
            <a:avLst>
              <a:gd name="adj" fmla="val 50000"/>
            </a:avLst>
          </a:prstGeom>
          <a:solidFill>
            <a:srgbClr val="536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id="{ECCBBBC0-1165-4FD9-BEC6-7FD18107FFA9}"/>
              </a:ext>
            </a:extLst>
          </p:cNvPr>
          <p:cNvSpPr/>
          <p:nvPr/>
        </p:nvSpPr>
        <p:spPr>
          <a:xfrm>
            <a:off x="853440" y="285582"/>
            <a:ext cx="7985760" cy="744549"/>
          </a:xfrm>
          <a:prstGeom prst="roundRect">
            <a:avLst>
              <a:gd name="adj" fmla="val 50000"/>
            </a:avLst>
          </a:prstGeom>
          <a:solidFill>
            <a:srgbClr val="8F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21647-2646-493D-BE00-A6E473796CE9}"/>
              </a:ext>
            </a:extLst>
          </p:cNvPr>
          <p:cNvSpPr txBox="1"/>
          <p:nvPr/>
        </p:nvSpPr>
        <p:spPr>
          <a:xfrm>
            <a:off x="1044644" y="380857"/>
            <a:ext cx="7508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Akrobat Black" panose="00000A00000000000000" pitchFamily="50" charset="-52"/>
              </a:rPr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76" y="1758136"/>
            <a:ext cx="7170420" cy="47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8652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1970</TotalTime>
  <Words>594</Words>
  <Application>Microsoft Office PowerPoint</Application>
  <PresentationFormat>Широкоэкранный</PresentationFormat>
  <Paragraphs>49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Calibri Light</vt:lpstr>
      <vt:lpstr>Akrobat Black</vt:lpstr>
      <vt:lpstr>Calibri</vt:lpstr>
      <vt:lpstr>Verdana</vt:lpstr>
      <vt:lpstr>Akrobat Bold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Событий Партнер</dc:creator>
  <cp:lastModifiedBy>Эдвард</cp:lastModifiedBy>
  <cp:revision>166</cp:revision>
  <dcterms:created xsi:type="dcterms:W3CDTF">2018-03-27T10:40:04Z</dcterms:created>
  <dcterms:modified xsi:type="dcterms:W3CDTF">2019-06-16T19:05:18Z</dcterms:modified>
</cp:coreProperties>
</file>