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4"/>
  </p:notesMasterIdLst>
  <p:sldIdLst>
    <p:sldId id="281" r:id="rId3"/>
    <p:sldId id="282" r:id="rId4"/>
    <p:sldId id="291" r:id="rId5"/>
    <p:sldId id="284" r:id="rId6"/>
    <p:sldId id="286" r:id="rId7"/>
    <p:sldId id="293" r:id="rId8"/>
    <p:sldId id="290" r:id="rId9"/>
    <p:sldId id="274" r:id="rId10"/>
    <p:sldId id="276" r:id="rId11"/>
    <p:sldId id="288" r:id="rId12"/>
    <p:sldId id="296" r:id="rId13"/>
  </p:sldIdLst>
  <p:sldSz cx="9144000" cy="6858000" type="screen4x3"/>
  <p:notesSz cx="6797675" cy="987425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F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26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2.xlsx"/><Relationship Id="rId1" Type="http://schemas.openxmlformats.org/officeDocument/2006/relationships/image" Target="../media/image26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1314316330458"/>
          <c:y val="7.3790150705263582E-2"/>
          <c:w val="0.62702016084234358"/>
          <c:h val="0.58375225177995316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Контрольная группа</c:v>
                </c:pt>
              </c:strCache>
            </c:strRef>
          </c:tx>
          <c:spPr>
            <a:solidFill>
              <a:srgbClr val="17375E"/>
            </a:solidFill>
          </c:spPr>
          <c:invertIfNegative val="1"/>
          <c:cat>
            <c:strRef>
              <c:f>Лист1!$A$2:$A$6</c:f>
              <c:strCache>
                <c:ptCount val="5"/>
                <c:pt idx="0">
                  <c:v>начало 2014/15</c:v>
                </c:pt>
                <c:pt idx="1">
                  <c:v>окончание 2014/15</c:v>
                </c:pt>
                <c:pt idx="2">
                  <c:v>начало 2015/16</c:v>
                </c:pt>
                <c:pt idx="3">
                  <c:v>окончание 2015/16</c:v>
                </c:pt>
                <c:pt idx="4">
                  <c:v>окончание III чет. 2016/17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</c:v>
                </c:pt>
                <c:pt idx="1">
                  <c:v>24</c:v>
                </c:pt>
                <c:pt idx="2">
                  <c:v>25</c:v>
                </c:pt>
                <c:pt idx="3">
                  <c:v>26</c:v>
                </c:pt>
                <c:pt idx="4">
                  <c:v>27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invertIfNegative val="1"/>
          <c:cat>
            <c:strRef>
              <c:f>Лист1!$A$2:$A$6</c:f>
              <c:strCache>
                <c:ptCount val="5"/>
                <c:pt idx="0">
                  <c:v>начало 2014/15</c:v>
                </c:pt>
                <c:pt idx="1">
                  <c:v>окончание 2014/15</c:v>
                </c:pt>
                <c:pt idx="2">
                  <c:v>начало 2015/16</c:v>
                </c:pt>
                <c:pt idx="3">
                  <c:v>окончание 2015/16</c:v>
                </c:pt>
                <c:pt idx="4">
                  <c:v>окончание III чет. 2016/17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</c:v>
                </c:pt>
                <c:pt idx="1">
                  <c:v>63</c:v>
                </c:pt>
                <c:pt idx="2">
                  <c:v>65</c:v>
                </c:pt>
                <c:pt idx="3">
                  <c:v>67</c:v>
                </c:pt>
                <c:pt idx="4">
                  <c:v>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172096"/>
        <c:axId val="31173632"/>
      </c:barChart>
      <c:catAx>
        <c:axId val="31172096"/>
        <c:scaling>
          <c:orientation val="minMax"/>
        </c:scaling>
        <c:delete val="1"/>
        <c:axPos val="b"/>
        <c:majorTickMark val="cross"/>
        <c:minorTickMark val="cross"/>
        <c:tickLblPos val="none"/>
        <c:crossAx val="31173632"/>
        <c:crosses val="autoZero"/>
        <c:auto val="1"/>
        <c:lblAlgn val="ctr"/>
        <c:lblOffset val="100"/>
        <c:noMultiLvlLbl val="1"/>
      </c:catAx>
      <c:valAx>
        <c:axId val="31173632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one"/>
        <c:crossAx val="31172096"/>
        <c:crosses val="autoZero"/>
        <c:crossBetween val="between"/>
      </c:valAx>
      <c:spPr>
        <a:solidFill>
          <a:srgbClr val="9FE6FF"/>
        </a:solidFill>
      </c:spPr>
    </c:plotArea>
    <c:legend>
      <c:legendPos val="r"/>
      <c:layout>
        <c:manualLayout>
          <c:xMode val="edge"/>
          <c:yMode val="edge"/>
          <c:x val="0.7384134737717315"/>
          <c:y val="0.25637150325378588"/>
          <c:w val="0.25854900530765551"/>
          <c:h val="0.48056553858572149"/>
        </c:manualLayout>
      </c:layout>
      <c:overlay val="1"/>
    </c:legend>
    <c:plotVisOnly val="1"/>
    <c:dispBlanksAs val="gap"/>
    <c:showDLblsOverMax val="1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244836652435682"/>
          <c:y val="1.8215223097112865E-2"/>
          <c:w val="0.61761573685865823"/>
          <c:h val="0.56563648560408974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Контрольная группа</c:v>
                </c:pt>
              </c:strCache>
            </c:strRef>
          </c:tx>
          <c:spPr>
            <a:solidFill>
              <a:srgbClr val="17375E"/>
            </a:solidFill>
          </c:spPr>
          <c:invertIfNegative val="1"/>
          <c:cat>
            <c:strRef>
              <c:f>Лист1!$A$2:$A$7</c:f>
              <c:strCache>
                <c:ptCount val="6"/>
                <c:pt idx="0">
                  <c:v>начало  2014/15</c:v>
                </c:pt>
                <c:pt idx="1">
                  <c:v>окончание 2014/15</c:v>
                </c:pt>
                <c:pt idx="2">
                  <c:v>начало 2015/16</c:v>
                </c:pt>
                <c:pt idx="3">
                  <c:v>окончание 2014/15</c:v>
                </c:pt>
                <c:pt idx="4">
                  <c:v>начало 2016/17</c:v>
                </c:pt>
                <c:pt idx="5">
                  <c:v>окончание III чет. 2016/17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89</c:v>
                </c:pt>
                <c:pt idx="1">
                  <c:v>64</c:v>
                </c:pt>
                <c:pt idx="2">
                  <c:v>62</c:v>
                </c:pt>
                <c:pt idx="3">
                  <c:v>64</c:v>
                </c:pt>
                <c:pt idx="4">
                  <c:v>62</c:v>
                </c:pt>
                <c:pt idx="5">
                  <c:v>63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начало  2014/15</c:v>
                </c:pt>
                <c:pt idx="1">
                  <c:v>окончание 2014/15</c:v>
                </c:pt>
                <c:pt idx="2">
                  <c:v>начало 2015/16</c:v>
                </c:pt>
                <c:pt idx="3">
                  <c:v>окончание 2014/15</c:v>
                </c:pt>
                <c:pt idx="4">
                  <c:v>начало 2016/17</c:v>
                </c:pt>
                <c:pt idx="5">
                  <c:v>окончание III чет. 2016/17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87</c:v>
                </c:pt>
                <c:pt idx="1">
                  <c:v>18</c:v>
                </c:pt>
                <c:pt idx="2">
                  <c:v>15</c:v>
                </c:pt>
                <c:pt idx="3">
                  <c:v>12</c:v>
                </c:pt>
                <c:pt idx="4">
                  <c:v>9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350784"/>
        <c:axId val="31352320"/>
      </c:barChart>
      <c:catAx>
        <c:axId val="31350784"/>
        <c:scaling>
          <c:orientation val="minMax"/>
        </c:scaling>
        <c:delete val="1"/>
        <c:axPos val="b"/>
        <c:majorTickMark val="cross"/>
        <c:minorTickMark val="cross"/>
        <c:tickLblPos val="none"/>
        <c:crossAx val="31352320"/>
        <c:crosses val="autoZero"/>
        <c:auto val="1"/>
        <c:lblAlgn val="ctr"/>
        <c:lblOffset val="100"/>
        <c:noMultiLvlLbl val="1"/>
      </c:catAx>
      <c:valAx>
        <c:axId val="31352320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one"/>
        <c:crossAx val="31350784"/>
        <c:crosses val="autoZero"/>
        <c:crossBetween val="between"/>
      </c:valAx>
      <c:spPr>
        <a:solidFill>
          <a:srgbClr val="9FE6FF"/>
        </a:solidFill>
      </c:spPr>
    </c:plotArea>
    <c:legend>
      <c:legendPos val="r"/>
      <c:legendEntry>
        <c:idx val="0"/>
        <c:txPr>
          <a:bodyPr/>
          <a:lstStyle/>
          <a:p>
            <a:pPr>
              <a:defRPr sz="1200" b="1" i="0" baseline="0">
                <a:solidFill>
                  <a:srgbClr val="00206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i="0" baseline="0">
                <a:solidFill>
                  <a:srgbClr val="00206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26946331708536431"/>
          <c:y val="5.3964987867082724E-2"/>
          <c:w val="0.59842797473710696"/>
          <c:h val="0.12146710109512171"/>
        </c:manualLayout>
      </c:layout>
      <c:overlay val="1"/>
      <c:txPr>
        <a:bodyPr/>
        <a:lstStyle/>
        <a:p>
          <a:pPr>
            <a:defRPr sz="1200" b="1" i="0" baseline="0"/>
          </a:pPr>
          <a:endParaRPr lang="ru-RU"/>
        </a:p>
      </c:txPr>
    </c:legend>
    <c:plotVisOnly val="1"/>
    <c:dispBlanksAs val="gap"/>
    <c:showDLblsOverMax val="1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e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0.25594</cdr:x>
      <cdr:y>0.67751</cdr:y>
    </cdr:from>
    <cdr:to>
      <cdr:x>0.75945</cdr:x>
      <cdr:y>0.79795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285290" y="2571768"/>
          <a:ext cx="4495837" cy="45717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>
              <a:latin typeface="Arial Black" panose="020B0A04020102020204" pitchFamily="34" charset="0"/>
            </a:rPr>
            <a:t>Результаты за 4 года исследований  - 20014-2017</a:t>
          </a:r>
          <a:endParaRPr lang="ru-RU" sz="1000" dirty="0">
            <a:latin typeface="Arial Black" panose="020B0A040201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0.6699</cdr:x>
      <cdr:y>0.14168</cdr:y>
    </cdr:from>
    <cdr:to>
      <cdr:x>0.73681</cdr:x>
      <cdr:y>0.221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929222" y="571504"/>
          <a:ext cx="492331" cy="319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400" dirty="0" smtClean="0">
              <a:latin typeface="Arial Black" pitchFamily="34" charset="0"/>
            </a:rPr>
            <a:t>62%</a:t>
          </a:r>
          <a:endParaRPr lang="ru-RU" sz="1400" dirty="0"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0.62136</cdr:x>
      <cdr:y>0.44274</cdr:y>
    </cdr:from>
    <cdr:to>
      <cdr:x>0.69287</cdr:x>
      <cdr:y>0.51658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572032" y="1785950"/>
          <a:ext cx="526179" cy="29786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0.19318</cdr:x>
      <cdr:y>0.73333</cdr:y>
    </cdr:from>
    <cdr:to>
      <cdr:x>0.4027</cdr:x>
      <cdr:y>0.86541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214446" y="2357454"/>
          <a:ext cx="1317156" cy="42459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dirty="0" smtClean="0">
              <a:latin typeface="Arial Black" panose="020B0A04020102020204" pitchFamily="34" charset="0"/>
            </a:rPr>
            <a:t>Результат эксперимента в начале исследований</a:t>
          </a:r>
          <a:endParaRPr lang="ru-RU" sz="900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0.43182</cdr:x>
      <cdr:y>0.71111</cdr:y>
    </cdr:from>
    <cdr:to>
      <cdr:x>0.99373</cdr:x>
      <cdr:y>0.82432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714644" y="2286016"/>
          <a:ext cx="3532472" cy="36393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>
              <a:latin typeface="Arial Black" panose="020B0A04020102020204" pitchFamily="34" charset="0"/>
            </a:rPr>
            <a:t>Результаты за 4 года исследований  - 20014-2017</a:t>
          </a:r>
          <a:endParaRPr lang="ru-RU" sz="1000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0.85714</cdr:x>
      <cdr:y>0.42857</cdr:y>
    </cdr:from>
    <cdr:to>
      <cdr:x>0.93787</cdr:x>
      <cdr:y>0.55167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143536" y="1071570"/>
          <a:ext cx="484428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400" dirty="0" smtClean="0">
              <a:latin typeface="Arial Black" pitchFamily="34" charset="0"/>
            </a:rPr>
            <a:t>8%</a:t>
          </a:r>
          <a:endParaRPr lang="ru-RU" sz="1400" dirty="0"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0.83333</cdr:x>
      <cdr:y>0.17143</cdr:y>
    </cdr:from>
    <cdr:to>
      <cdr:x>0.9341</cdr:x>
      <cdr:y>0.29452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000660" y="428628"/>
          <a:ext cx="604653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400" dirty="0" smtClean="0">
              <a:latin typeface="Arial Black" pitchFamily="34" charset="0"/>
            </a:rPr>
            <a:t>63%</a:t>
          </a:r>
          <a:endParaRPr lang="ru-RU" sz="1400" dirty="0"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0.45238</cdr:x>
      <cdr:y>0.14286</cdr:y>
    </cdr:from>
    <cdr:to>
      <cdr:x>0.55314</cdr:x>
      <cdr:y>0.26595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2714644" y="357190"/>
          <a:ext cx="604653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400" b="1" dirty="0" smtClean="0">
              <a:latin typeface="Arial Black" pitchFamily="34" charset="0"/>
            </a:rPr>
            <a:t>62%</a:t>
          </a:r>
          <a:endParaRPr lang="ru-RU" sz="1400" b="1" dirty="0"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0.38095</cdr:x>
      <cdr:y>0.34286</cdr:y>
    </cdr:from>
    <cdr:to>
      <cdr:x>0.48171</cdr:x>
      <cdr:y>0.46595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2286016" y="857256"/>
          <a:ext cx="604653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400" b="1" dirty="0" smtClean="0">
              <a:latin typeface="Arial Black" pitchFamily="34" charset="0"/>
            </a:rPr>
            <a:t>18%</a:t>
          </a:r>
          <a:endParaRPr lang="ru-RU" sz="1400" b="1" dirty="0"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0.35714</cdr:x>
      <cdr:y>0.14286</cdr:y>
    </cdr:from>
    <cdr:to>
      <cdr:x>0.45791</cdr:x>
      <cdr:y>0.26595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2143140" y="357190"/>
          <a:ext cx="604653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400" dirty="0" smtClean="0">
              <a:latin typeface="Arial Black" pitchFamily="34" charset="0"/>
            </a:rPr>
            <a:t>64%</a:t>
          </a:r>
          <a:endParaRPr lang="ru-RU" sz="1400" dirty="0"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0.32143</cdr:x>
      <cdr:y>0.51429</cdr:y>
    </cdr:from>
    <cdr:to>
      <cdr:x>0.41204</cdr:x>
      <cdr:y>0.62507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1928826" y="1285884"/>
          <a:ext cx="543739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200" b="1" dirty="0" smtClean="0">
              <a:latin typeface="Arial Black" pitchFamily="34" charset="0"/>
            </a:rPr>
            <a:t>87%</a:t>
          </a:r>
          <a:endParaRPr lang="ru-RU" sz="1200" b="1" dirty="0"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0.19048</cdr:x>
      <cdr:y>0.37143</cdr:y>
    </cdr:from>
    <cdr:to>
      <cdr:x>0.28109</cdr:x>
      <cdr:y>0.48221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1143008" y="928694"/>
          <a:ext cx="543739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200" b="1" dirty="0" smtClean="0">
              <a:latin typeface="Arial Black" pitchFamily="34" charset="0"/>
            </a:rPr>
            <a:t>89%</a:t>
          </a:r>
          <a:endParaRPr lang="ru-RU" sz="1200" b="1" dirty="0">
            <a:latin typeface="Arial Black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C6834-40E9-4C11-A56B-0498D2816EFA}" type="datetimeFigureOut">
              <a:rPr lang="ru-RU" smtClean="0"/>
              <a:pPr/>
              <a:t>06.04.2018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6248A-A468-426F-A643-273C570E0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384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796A0-4F94-4C13-A035-4BE8C7F1BEB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18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7DC11-4EED-4D44-A829-07444DB83B6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48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99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56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11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6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6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05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47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94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7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7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alphaModFix amt="3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0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35.png"/><Relationship Id="rId7" Type="http://schemas.openxmlformats.org/officeDocument/2006/relationships/image" Target="../media/image33.emf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1.jpeg"/><Relationship Id="rId5" Type="http://schemas.openxmlformats.org/officeDocument/2006/relationships/image" Target="../media/image37.png"/><Relationship Id="rId15" Type="http://schemas.openxmlformats.org/officeDocument/2006/relationships/image" Target="../media/image34.emf"/><Relationship Id="rId10" Type="http://schemas.openxmlformats.org/officeDocument/2006/relationships/image" Target="../media/image40.jpeg"/><Relationship Id="rId4" Type="http://schemas.openxmlformats.org/officeDocument/2006/relationships/image" Target="../media/image36.jpeg"/><Relationship Id="rId9" Type="http://schemas.openxmlformats.org/officeDocument/2006/relationships/image" Target="../media/image39.jpeg"/><Relationship Id="rId1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sVDIcXeJk&amp;feature=youtu.be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SWoLiEm57r4" TargetMode="External"/><Relationship Id="rId5" Type="http://schemas.openxmlformats.org/officeDocument/2006/relationships/hyperlink" Target="https://www.youtube.com/watch?v=CDryMwN_0Ik" TargetMode="External"/><Relationship Id="rId4" Type="http://schemas.openxmlformats.org/officeDocument/2006/relationships/hyperlink" Target="https://www.youtube.com/watch?v=hd9Ss5MmAt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package" Target="../embeddings/_________Microsoft_Word3.docx"/><Relationship Id="rId4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Региональный </a:t>
            </a:r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этап Всероссийского конкурса «Доброволец России-2018»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9600" y="1848321"/>
            <a:ext cx="8229600" cy="857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0000FF"/>
                </a:solidFill>
                <a:latin typeface="Arial Black" pitchFamily="34" charset="0"/>
              </a:rPr>
              <a:t>Номинация</a:t>
            </a:r>
          </a:p>
          <a:p>
            <a:r>
              <a:rPr lang="ru-RU" sz="1800" dirty="0" smtClean="0">
                <a:solidFill>
                  <a:srgbClr val="0000FF"/>
                </a:solidFill>
                <a:latin typeface="Arial Black" pitchFamily="34" charset="0"/>
              </a:rPr>
              <a:t> «Экологическое </a:t>
            </a:r>
            <a:r>
              <a:rPr lang="ru-RU" sz="1800" dirty="0" err="1" smtClean="0">
                <a:solidFill>
                  <a:srgbClr val="0000FF"/>
                </a:solidFill>
                <a:latin typeface="Arial Black" pitchFamily="34" charset="0"/>
              </a:rPr>
              <a:t>волонтерство</a:t>
            </a:r>
            <a:r>
              <a:rPr lang="ru-RU" sz="1800" dirty="0" smtClean="0">
                <a:solidFill>
                  <a:srgbClr val="0000FF"/>
                </a:solidFill>
                <a:latin typeface="Arial Black" pitchFamily="34" charset="0"/>
              </a:rPr>
              <a:t>»</a:t>
            </a:r>
          </a:p>
          <a:p>
            <a:r>
              <a:rPr lang="ru-RU" sz="1800" dirty="0" smtClean="0">
                <a:solidFill>
                  <a:srgbClr val="FF0000"/>
                </a:solidFill>
                <a:latin typeface="Arial Black" pitchFamily="34" charset="0"/>
              </a:rPr>
              <a:t>Направление «Юный доброволец»</a:t>
            </a:r>
            <a:endParaRPr lang="ru-RU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Picture 2" descr="E:\IG0A82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>
            <a:off x="5381625" y="2642913"/>
            <a:ext cx="3457575" cy="230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5214942" y="5072074"/>
            <a:ext cx="328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Муниципальное общеобразовательное бюджетное учреждение</a:t>
            </a: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«Средняя общеобразовательная школа №4»</a:t>
            </a:r>
          </a:p>
          <a:p>
            <a:pPr algn="ctr"/>
            <a:r>
              <a:rPr lang="ru-RU" sz="1200" dirty="0" err="1" smtClean="0">
                <a:solidFill>
                  <a:srgbClr val="0000FF"/>
                </a:solidFill>
                <a:latin typeface="Arial Black" panose="020B0A04020102020204" pitchFamily="34" charset="0"/>
              </a:rPr>
              <a:t>пгт</a:t>
            </a:r>
            <a:r>
              <a:rPr lang="ru-RU" sz="1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.</a:t>
            </a:r>
            <a:r>
              <a:rPr lang="en-US" sz="1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Пойковский</a:t>
            </a: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ХМАО-Югра</a:t>
            </a: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Россия</a:t>
            </a:r>
            <a:endParaRPr lang="ru-RU" sz="12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" descr="G:\МОСКВА ДЕКАБРЬ 17\ДЕТИ\P1140543.JPG"/>
          <p:cNvPicPr>
            <a:picLocks noChangeAspect="1" noChangeArrowheads="1"/>
          </p:cNvPicPr>
          <p:nvPr/>
        </p:nvPicPr>
        <p:blipFill>
          <a:blip r:embed="rId3" cstate="print"/>
          <a:srcRect r="26465" b="43536"/>
          <a:stretch>
            <a:fillRect/>
          </a:stretch>
        </p:blipFill>
        <p:spPr bwMode="auto">
          <a:xfrm rot="16200000">
            <a:off x="-653581" y="3015214"/>
            <a:ext cx="3613196" cy="15604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56193" y="2689834"/>
            <a:ext cx="2857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Борисовская</a:t>
            </a:r>
            <a:endParaRPr lang="ru-RU" sz="16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Анастасия Александровна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Дата рождения: 20.03.2003г.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Ученица 8 класса «К»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МОБУ «СОШ № 4»</a:t>
            </a:r>
            <a:endParaRPr lang="ru-RU" sz="16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cuments\ГРАМОТЫ\грамоты  Москва\грамота - 0003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"/>
          <a:stretch>
            <a:fillRect/>
          </a:stretch>
        </p:blipFill>
        <p:spPr bwMode="auto">
          <a:xfrm>
            <a:off x="357158" y="142852"/>
            <a:ext cx="1714512" cy="1277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142844" y="1500174"/>
            <a:ext cx="20002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Победитель Всероссийской научной конференции «Мой вклад в величие России»  04-06.12.17  г. Москва. </a:t>
            </a:r>
            <a:endParaRPr lang="ru-RU" sz="1100" dirty="0"/>
          </a:p>
        </p:txBody>
      </p:sp>
      <p:pic>
        <p:nvPicPr>
          <p:cNvPr id="47106" name="Рисунок 1" descr="C:\Users\user\Desktop\scaned_diplo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5257" y="214290"/>
            <a:ext cx="960381" cy="1304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184970" y="1571613"/>
            <a:ext cx="1713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1 место  в окружном  </a:t>
            </a:r>
            <a:endParaRPr lang="ru-RU" sz="1000" dirty="0" smtClean="0">
              <a:solidFill>
                <a:srgbClr val="0000FF"/>
              </a:solidFill>
              <a:latin typeface="Arial Black" pitchFamily="34" charset="0"/>
              <a:cs typeface="Arial" charset="0"/>
            </a:endParaRPr>
          </a:p>
          <a:p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конкурсе</a:t>
            </a:r>
            <a:endParaRPr lang="ru-RU" sz="1000" dirty="0" smtClean="0">
              <a:solidFill>
                <a:srgbClr val="0000FF"/>
              </a:solidFill>
              <a:latin typeface="Arial Black" pitchFamily="34" charset="0"/>
              <a:cs typeface="Arial" charset="0"/>
            </a:endParaRPr>
          </a:p>
          <a:p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 «Подрост»   </a:t>
            </a:r>
            <a:endParaRPr lang="ru-RU" sz="1000" dirty="0" smtClean="0">
              <a:solidFill>
                <a:srgbClr val="0000FF"/>
              </a:solidFill>
              <a:latin typeface="Arial Black" pitchFamily="34" charset="0"/>
              <a:cs typeface="Arial" charset="0"/>
            </a:endParaRPr>
          </a:p>
          <a:p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14 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.12.18 Когалым</a:t>
            </a:r>
            <a:endParaRPr lang="ru-RU" sz="1000" dirty="0"/>
          </a:p>
        </p:txBody>
      </p:sp>
      <p:pic>
        <p:nvPicPr>
          <p:cNvPr id="47107" name="Рисунок 1" descr="C:\Users\user\Downloads\грамота Савчук и Борисовской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5555" y="2060552"/>
            <a:ext cx="1214413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6795447" y="3501106"/>
            <a:ext cx="24531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Победитель в номинации «Основательный подход к исследованию» в рамках 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конференции 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«Северного </a:t>
            </a:r>
            <a:r>
              <a:rPr lang="ru-RU" sz="1000" dirty="0" err="1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Форумва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 «Школа жизни на Севере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»  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2017 г. Якутск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71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676051"/>
              </p:ext>
            </p:extLst>
          </p:nvPr>
        </p:nvGraphicFramePr>
        <p:xfrm>
          <a:off x="7902819" y="142852"/>
          <a:ext cx="859538" cy="1214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6" name="Acrobat Document" r:id="rId6" imgW="5676810" imgH="8019958" progId="AcroExch.Document.11">
                  <p:embed/>
                </p:oleObj>
              </mc:Choice>
              <mc:Fallback>
                <p:oleObj name="Acrobat Document" r:id="rId6" imgW="5676810" imgH="8019958" progId="AcroExch.Document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2819" y="142852"/>
                        <a:ext cx="859538" cy="12144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7596336" y="1315508"/>
            <a:ext cx="16928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Победитель </a:t>
            </a:r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конференции </a:t>
            </a:r>
            <a:endParaRPr lang="ru-RU" sz="1100" dirty="0" smtClean="0">
              <a:solidFill>
                <a:srgbClr val="0000FF"/>
              </a:solidFill>
              <a:latin typeface="Arial Black" pitchFamily="34" charset="0"/>
              <a:cs typeface="Arial" charset="0"/>
            </a:endParaRPr>
          </a:p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«Шаг в будущее», </a:t>
            </a:r>
            <a:endParaRPr lang="ru-RU" sz="1100" dirty="0" smtClean="0">
              <a:solidFill>
                <a:srgbClr val="0000FF"/>
              </a:solidFill>
              <a:latin typeface="Arial Black" pitchFamily="34" charset="0"/>
              <a:cs typeface="Arial" charset="0"/>
            </a:endParaRPr>
          </a:p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2017</a:t>
            </a:r>
            <a:endParaRPr lang="ru-RU" sz="1100" dirty="0"/>
          </a:p>
        </p:txBody>
      </p:sp>
      <p:pic>
        <p:nvPicPr>
          <p:cNvPr id="47110" name="Рисунок 1"/>
          <p:cNvPicPr>
            <a:picLocks noChangeArrowheads="1"/>
          </p:cNvPicPr>
          <p:nvPr/>
        </p:nvPicPr>
        <p:blipFill>
          <a:blip r:embed="rId8" cstate="print"/>
          <a:srcRect l="-204" t="-288" r="-185" b="-470"/>
          <a:stretch>
            <a:fillRect/>
          </a:stretch>
        </p:blipFill>
        <p:spPr bwMode="auto">
          <a:xfrm>
            <a:off x="2378300" y="2860416"/>
            <a:ext cx="750083" cy="1003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2173909" y="3945443"/>
            <a:ext cx="2857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2 место в окружном Форуме экологических объединений</a:t>
            </a:r>
          </a:p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«Чудо природы вокруг нас», </a:t>
            </a:r>
          </a:p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04.04 2017</a:t>
            </a:r>
            <a:endParaRPr lang="ru-RU" sz="1100" dirty="0"/>
          </a:p>
        </p:txBody>
      </p:sp>
      <p:pic>
        <p:nvPicPr>
          <p:cNvPr id="47111" name="Рисунок 1" descr="image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31429" y="2438928"/>
            <a:ext cx="894220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4839583" y="3911560"/>
            <a:ext cx="20184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1 место в 7 окружной 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конференции «Новое 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поколение», 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11.11 2017</a:t>
            </a:r>
            <a:endParaRPr lang="ru-RU" sz="1000" dirty="0"/>
          </a:p>
        </p:txBody>
      </p:sp>
      <p:pic>
        <p:nvPicPr>
          <p:cNvPr id="47112" name="Рисунок 3" descr="C:\Users\pc08\Desktop\372582_borisovskaya-anastasiya-aleksandrovn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2647725"/>
            <a:ext cx="819448" cy="1158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Прямоугольник 23"/>
          <p:cNvSpPr/>
          <p:nvPr/>
        </p:nvSpPr>
        <p:spPr>
          <a:xfrm>
            <a:off x="142844" y="3945443"/>
            <a:ext cx="20717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Диплом Победителя Всероссийской олимпиады </a:t>
            </a:r>
          </a:p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по биологии, </a:t>
            </a:r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2017</a:t>
            </a:r>
            <a:endParaRPr lang="ru-RU" sz="1100" dirty="0"/>
          </a:p>
        </p:txBody>
      </p:sp>
      <p:pic>
        <p:nvPicPr>
          <p:cNvPr id="19" name="Рисунок 18" descr="C:\Users\марина\Documents\СЕМЕЙНЫЕ ФОТО\МОСКВА\P1140570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 t="2911" r="19681" b="11625"/>
          <a:stretch/>
        </p:blipFill>
        <p:spPr bwMode="auto">
          <a:xfrm>
            <a:off x="2214546" y="142852"/>
            <a:ext cx="1857388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87849" y="6295710"/>
            <a:ext cx="34290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Победитель Международного конкурса</a:t>
            </a:r>
          </a:p>
          <a:p>
            <a:r>
              <a:rPr lang="ru-RU" sz="11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 «Тайны живой природы», март 2018 </a:t>
            </a:r>
            <a:endParaRPr lang="ru-RU" sz="1100" dirty="0"/>
          </a:p>
        </p:txBody>
      </p:sp>
      <p:pic>
        <p:nvPicPr>
          <p:cNvPr id="23" name="Объект 5" descr="C:\Users\марина\Desktop\Диплом первой степени.png"/>
          <p:cNvPicPr>
            <a:picLocks noGrp="1"/>
          </p:cNvPicPr>
          <p:nvPr>
            <p:ph sz="half" idx="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714884"/>
            <a:ext cx="2500330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C:\Users\user\Downloads\Борисовская Анастасия Александровна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6314" y="142852"/>
            <a:ext cx="1071538" cy="151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Прямоугольник 24"/>
          <p:cNvSpPr/>
          <p:nvPr/>
        </p:nvSpPr>
        <p:spPr>
          <a:xfrm>
            <a:off x="3870345" y="1700229"/>
            <a:ext cx="2500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3 место  в 3 Поволжской научно- практической конференции  им. академика К.Валиева, 2018г. </a:t>
            </a:r>
            <a:r>
              <a:rPr lang="ru-RU" sz="1000" dirty="0" err="1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Мамадыш</a:t>
            </a:r>
            <a:endParaRPr lang="ru-RU" sz="1000" dirty="0" smtClean="0">
              <a:solidFill>
                <a:srgbClr val="0000FF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43108" y="1571613"/>
            <a:ext cx="2143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Медаль за победу во Всероссийской конференции</a:t>
            </a:r>
          </a:p>
          <a:p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«Мой вклад в величие России» 04-06.12.17  г. Москва. </a:t>
            </a:r>
          </a:p>
          <a:p>
            <a:endParaRPr lang="ru-RU" sz="1000" dirty="0" smtClean="0">
              <a:solidFill>
                <a:srgbClr val="0000FF"/>
              </a:solidFill>
              <a:latin typeface="Arial Black" pitchFamily="34" charset="0"/>
              <a:cs typeface="Arial" charset="0"/>
            </a:endParaRPr>
          </a:p>
          <a:p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85985"/>
              </p:ext>
            </p:extLst>
          </p:nvPr>
        </p:nvGraphicFramePr>
        <p:xfrm>
          <a:off x="4066463" y="4575975"/>
          <a:ext cx="935906" cy="1322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7" name="Acrobat Document" r:id="rId14" imgW="5699160" imgH="8139240" progId="AcroExch.Document.11">
                  <p:embed/>
                </p:oleObj>
              </mc:Choice>
              <mc:Fallback>
                <p:oleObj name="Acrobat Document" r:id="rId14" imgW="5699160" imgH="813924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6463" y="4575975"/>
                        <a:ext cx="935906" cy="1322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Содержимое 2"/>
          <p:cNvSpPr txBox="1">
            <a:spLocks/>
          </p:cNvSpPr>
          <p:nvPr/>
        </p:nvSpPr>
        <p:spPr>
          <a:xfrm>
            <a:off x="3428634" y="5914486"/>
            <a:ext cx="3205590" cy="943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latinLnBrk="0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dirty="0" smtClean="0"/>
              <a:t> </a:t>
            </a:r>
            <a:r>
              <a:rPr lang="ru-RU" sz="1800" dirty="0" smtClean="0">
                <a:solidFill>
                  <a:srgbClr val="0000FF"/>
                </a:solidFill>
                <a:latin typeface="Arial Black" pitchFamily="34" charset="0"/>
              </a:rPr>
              <a:t>Диплом победителя в номинации </a:t>
            </a:r>
            <a:r>
              <a:rPr lang="ru-RU" sz="1800" dirty="0" smtClean="0">
                <a:solidFill>
                  <a:srgbClr val="FF0000"/>
                </a:solidFill>
                <a:latin typeface="Arial Black" pitchFamily="34" charset="0"/>
              </a:rPr>
              <a:t>«Экологическое </a:t>
            </a:r>
            <a:r>
              <a:rPr lang="ru-RU" sz="1800" dirty="0" err="1" smtClean="0">
                <a:solidFill>
                  <a:srgbClr val="FF0000"/>
                </a:solidFill>
                <a:latin typeface="Arial Black" pitchFamily="34" charset="0"/>
              </a:rPr>
              <a:t>волонтерство</a:t>
            </a:r>
            <a:r>
              <a:rPr lang="ru-RU" sz="1800" dirty="0" smtClean="0">
                <a:solidFill>
                  <a:srgbClr val="FF0000"/>
                </a:solidFill>
                <a:latin typeface="Arial Black" pitchFamily="34" charset="0"/>
              </a:rPr>
              <a:t>»</a:t>
            </a:r>
          </a:p>
          <a:p>
            <a:pPr>
              <a:buFont typeface="Arial" pitchFamily="34" charset="0"/>
              <a:buNone/>
            </a:pPr>
            <a:r>
              <a:rPr lang="ru-RU" sz="1800" dirty="0" smtClean="0">
                <a:solidFill>
                  <a:srgbClr val="0000FF"/>
                </a:solidFill>
                <a:latin typeface="Arial Black" pitchFamily="34" charset="0"/>
              </a:rPr>
              <a:t> по итогам участия в муниципальном этапе Всероссийского конкурсе «Доброволец России»</a:t>
            </a:r>
            <a:endParaRPr lang="ru-RU" sz="1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15533" y="4426828"/>
            <a:ext cx="1055409" cy="14876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9" name="Содержимое 3"/>
          <p:cNvSpPr txBox="1">
            <a:spLocks/>
          </p:cNvSpPr>
          <p:nvPr/>
        </p:nvSpPr>
        <p:spPr>
          <a:xfrm>
            <a:off x="6350130" y="5842501"/>
            <a:ext cx="2793870" cy="884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latinLnBrk="0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1000" dirty="0" smtClean="0">
                <a:solidFill>
                  <a:srgbClr val="0000FF"/>
                </a:solidFill>
              </a:rPr>
              <a:t>       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</a:rPr>
              <a:t>Диплом </a:t>
            </a:r>
          </a:p>
          <a:p>
            <a:pPr algn="ctr">
              <a:buFont typeface="Arial" pitchFamily="34" charset="0"/>
              <a:buNone/>
            </a:pP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</a:rPr>
              <a:t>за значительный вклад </a:t>
            </a:r>
          </a:p>
          <a:p>
            <a:pPr algn="ctr">
              <a:buFont typeface="Arial" pitchFamily="34" charset="0"/>
              <a:buNone/>
            </a:pP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в развитие добровольческого движения</a:t>
            </a:r>
          </a:p>
          <a:p>
            <a:pPr algn="ctr">
              <a:buFont typeface="Arial" pitchFamily="34" charset="0"/>
              <a:buNone/>
            </a:pPr>
            <a:r>
              <a:rPr lang="ru-RU" sz="1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</a:rPr>
              <a:t>на территории </a:t>
            </a:r>
            <a:r>
              <a:rPr lang="ru-RU" sz="1000" dirty="0" err="1" smtClean="0">
                <a:solidFill>
                  <a:srgbClr val="0000FF"/>
                </a:solidFill>
                <a:latin typeface="Arial Black" pitchFamily="34" charset="0"/>
              </a:rPr>
              <a:t>Нефтеюганского</a:t>
            </a:r>
            <a:r>
              <a:rPr lang="ru-RU" sz="1000" dirty="0" smtClean="0">
                <a:solidFill>
                  <a:srgbClr val="0000FF"/>
                </a:solidFill>
                <a:latin typeface="Arial Black" pitchFamily="34" charset="0"/>
              </a:rPr>
              <a:t> района</a:t>
            </a:r>
            <a:endParaRPr lang="ru-RU" sz="1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214290"/>
            <a:ext cx="4500594" cy="6500858"/>
          </a:xfrm>
        </p:spPr>
        <p:txBody>
          <a:bodyPr>
            <a:noAutofit/>
          </a:bodyPr>
          <a:lstStyle/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Автор  благодарит :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за педагогическое сопровождение проекта: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учителя биологии –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Мамонову Татьяну Петровну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за помощь и сотрудничество :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Начальника  отдела –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лесничего  территориального отдела 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1600" dirty="0" err="1" smtClean="0">
                <a:solidFill>
                  <a:srgbClr val="0000FF"/>
                </a:solidFill>
                <a:latin typeface="Arial Black" pitchFamily="34" charset="0"/>
              </a:rPr>
              <a:t>Нефтеюганское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 лесничество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Николаева Андрея Ивановича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Старшего отдела - участкового лесничего  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ТО - </a:t>
            </a:r>
            <a:r>
              <a:rPr lang="ru-RU" sz="1600" dirty="0" err="1" smtClean="0">
                <a:solidFill>
                  <a:srgbClr val="0000FF"/>
                </a:solidFill>
                <a:latin typeface="Arial Black" pitchFamily="34" charset="0"/>
              </a:rPr>
              <a:t>Нефтеюганское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 лесничество </a:t>
            </a:r>
          </a:p>
          <a:p>
            <a:pPr algn="ctr" eaLnBrk="0" fontAlgn="base" hangingPunct="0">
              <a:buNone/>
            </a:pPr>
            <a:r>
              <a:rPr lang="ru-RU" sz="1600" dirty="0" err="1" smtClean="0">
                <a:solidFill>
                  <a:srgbClr val="FF0000"/>
                </a:solidFill>
                <a:latin typeface="Arial Black" pitchFamily="34" charset="0"/>
              </a:rPr>
              <a:t>Барко</a:t>
            </a: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 Федора Юрьевича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Главу администрации   </a:t>
            </a:r>
          </a:p>
          <a:p>
            <a:pPr algn="ctr" eaLnBrk="0" fontAlgn="base" hangingPunct="0">
              <a:buNone/>
            </a:pPr>
            <a:r>
              <a:rPr lang="ru-RU" sz="1600" dirty="0" err="1" smtClean="0">
                <a:solidFill>
                  <a:srgbClr val="0000FF"/>
                </a:solidFill>
                <a:latin typeface="Arial Black" pitchFamily="34" charset="0"/>
              </a:rPr>
              <a:t>гп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ru-RU" sz="1600" dirty="0" err="1" smtClean="0">
                <a:solidFill>
                  <a:srgbClr val="0000FF"/>
                </a:solidFill>
                <a:latin typeface="Arial Black" pitchFamily="34" charset="0"/>
              </a:rPr>
              <a:t>Пойковский</a:t>
            </a:r>
            <a:endParaRPr lang="ru-RU" sz="16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 eaLnBrk="0" fontAlgn="base" hangingPunct="0">
              <a:buNone/>
            </a:pPr>
            <a:r>
              <a:rPr lang="ru-RU" sz="1600" dirty="0" err="1" smtClean="0">
                <a:solidFill>
                  <a:srgbClr val="FF0000"/>
                </a:solidFill>
                <a:latin typeface="Arial Black" pitchFamily="34" charset="0"/>
              </a:rPr>
              <a:t>Бочко</a:t>
            </a: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 Аллу Анатольевну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Начальника сектора по градостроению и использованию земель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 администрации </a:t>
            </a:r>
            <a:r>
              <a:rPr lang="ru-RU" sz="1600" dirty="0" err="1" smtClean="0">
                <a:solidFill>
                  <a:srgbClr val="0000FF"/>
                </a:solidFill>
                <a:latin typeface="Arial Black" pitchFamily="34" charset="0"/>
              </a:rPr>
              <a:t>гп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ru-RU" sz="1600" dirty="0" err="1" smtClean="0">
                <a:solidFill>
                  <a:srgbClr val="0000FF"/>
                </a:solidFill>
                <a:latin typeface="Arial Black" pitchFamily="34" charset="0"/>
              </a:rPr>
              <a:t>Пойковский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Хмельницкую Татьяну Александровну</a:t>
            </a:r>
          </a:p>
          <a:p>
            <a:pPr algn="ctr"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 </a:t>
            </a:r>
          </a:p>
          <a:p>
            <a:pPr algn="ctr">
              <a:buNone/>
            </a:pP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1\Desktop\znakcom-26710-560x4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7689" t="2867" r="10495"/>
          <a:stretch>
            <a:fillRect/>
          </a:stretch>
        </p:blipFill>
        <p:spPr bwMode="auto">
          <a:xfrm>
            <a:off x="2479886" y="3786190"/>
            <a:ext cx="2020675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1\Desktop\nikolae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85728"/>
            <a:ext cx="1867718" cy="2338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1\Desktop\009.jpg"/>
          <p:cNvPicPr>
            <a:picLocks noChangeAspect="1" noChangeArrowheads="1"/>
          </p:cNvPicPr>
          <p:nvPr/>
        </p:nvPicPr>
        <p:blipFill>
          <a:blip r:embed="rId4" cstate="print"/>
          <a:srcRect l="80469" t="3125" r="1562" b="66667"/>
          <a:stretch>
            <a:fillRect/>
          </a:stretch>
        </p:blipFill>
        <p:spPr bwMode="auto">
          <a:xfrm>
            <a:off x="214282" y="3786190"/>
            <a:ext cx="1869705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00298" y="2928934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Николаев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Андрей Иванович</a:t>
            </a:r>
            <a:endParaRPr lang="ru-RU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6286520"/>
            <a:ext cx="162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0000"/>
                </a:solidFill>
                <a:latin typeface="Arial Black" pitchFamily="34" charset="0"/>
              </a:rPr>
              <a:t>Барко</a:t>
            </a:r>
            <a:endParaRPr lang="ru-RU" sz="12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 Фёдор Юрьевич</a:t>
            </a:r>
            <a:endParaRPr lang="ru-RU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1736" y="6286520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0000"/>
                </a:solidFill>
                <a:latin typeface="Arial Black" pitchFamily="34" charset="0"/>
              </a:rPr>
              <a:t>Бочко</a:t>
            </a: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Алла Анатольевна</a:t>
            </a:r>
            <a:endParaRPr lang="ru-RU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3071810"/>
            <a:ext cx="1752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Мамонова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Татьяна Петровна</a:t>
            </a:r>
            <a:endParaRPr lang="ru-RU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Рисунок 9" descr="C:\Users\user\Downloads\мамонова Татьяна Петровна фото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85728"/>
            <a:ext cx="160020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562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142984"/>
            <a:ext cx="2500330" cy="64294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География</a:t>
            </a:r>
            <a:b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 проекта</a:t>
            </a:r>
            <a:endParaRPr 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643702" y="1142984"/>
            <a:ext cx="223509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Краткая аннотация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42844" y="285728"/>
            <a:ext cx="8786874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Times New Roman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Times New Roman"/>
                <a:cs typeface="+mj-cs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Times New Roman"/>
                <a:cs typeface="+mj-cs"/>
              </a:rPr>
              <a:t> 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82F"/>
                </a:solidFill>
                <a:effectLst/>
                <a:uLnTx/>
                <a:uFillTx/>
                <a:latin typeface="Arial Black" panose="020B0A04020102020204" pitchFamily="34" charset="0"/>
                <a:ea typeface="Times New Roman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82F"/>
                </a:solidFill>
                <a:effectLst/>
                <a:uLnTx/>
                <a:uFillTx/>
                <a:latin typeface="Arial Black" panose="020B0A04020102020204" pitchFamily="34" charset="0"/>
                <a:ea typeface="Times New Roman"/>
                <a:cs typeface="+mj-cs"/>
              </a:rPr>
            </a:br>
            <a:r>
              <a:rPr kumimoji="0" lang="ru-RU" sz="1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Проект</a:t>
            </a:r>
            <a:r>
              <a:rPr kumimoji="0" lang="ru-RU" sz="9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«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Экологический мультфильм </a:t>
            </a:r>
            <a:r>
              <a:rPr kumimoji="0" lang="ru-RU" sz="9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как средство формирования экологически ориентированного поведения  у школьников»</a:t>
            </a:r>
            <a:b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1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               </a:t>
            </a:r>
            <a:r>
              <a:rPr kumimoji="0" lang="ru-RU" sz="1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ru-RU" sz="1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                                                                  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14612" y="1142984"/>
            <a:ext cx="3357586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  <a:ea typeface="+mj-ea"/>
                <a:cs typeface="+mj-cs"/>
              </a:rPr>
              <a:t>Основные целевые группы, на которые направлен проект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2844" y="1714488"/>
            <a:ext cx="264320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МОБУ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«СОШ № 4» 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пгт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Пойковский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714612" y="1571612"/>
            <a:ext cx="378621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Несовершеннолетние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обучающиеся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школы 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№ 4  с 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  <a:ea typeface="+mj-ea"/>
                <a:cs typeface="+mj-cs"/>
              </a:rPr>
              <a:t>1 по </a:t>
            </a:r>
            <a:r>
              <a:rPr lang="ru-RU" sz="1200" baseline="0" dirty="0" smtClean="0">
                <a:solidFill>
                  <a:srgbClr val="0000FF"/>
                </a:solidFill>
                <a:latin typeface="Arial Black" pitchFamily="34" charset="0"/>
                <a:ea typeface="+mj-ea"/>
                <a:cs typeface="+mj-cs"/>
              </a:rPr>
              <a:t>11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  <a:ea typeface="+mj-ea"/>
                <a:cs typeface="+mj-cs"/>
              </a:rPr>
              <a:t> класс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285992"/>
            <a:ext cx="87154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Отходы человеческой деятельности  не исчезают   бесследно, а возвращаются назад к человеку, оказывая разрушительное воздействие на его организм. Переработка вторсырья</a:t>
            </a:r>
            <a:r>
              <a:rPr lang="ru-RU" sz="1200" b="1" dirty="0" smtClean="0">
                <a:solidFill>
                  <a:srgbClr val="0000FF"/>
                </a:solidFill>
                <a:latin typeface="Arial Black" pitchFamily="34" charset="0"/>
              </a:rPr>
              <a:t> 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дарит отходам вторую жизнь.   Выигрываем дважды: не только оберегаем окружающий нас мир и вносим свой вклад в бережное обращение с природными ресурсами, но и экономим средства. </a:t>
            </a:r>
            <a:r>
              <a:rPr lang="ru-RU" sz="1200" u="sng" dirty="0" smtClean="0">
                <a:solidFill>
                  <a:srgbClr val="FF0000"/>
                </a:solidFill>
                <a:latin typeface="Arial Black" pitchFamily="34" charset="0"/>
              </a:rPr>
              <a:t>Проблема</a:t>
            </a:r>
            <a:r>
              <a:rPr lang="ru-RU" sz="1200" u="sng" dirty="0" smtClean="0">
                <a:solidFill>
                  <a:srgbClr val="0000FF"/>
                </a:solidFill>
                <a:latin typeface="Arial Black" pitchFamily="34" charset="0"/>
              </a:rPr>
              <a:t>: 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 Из-за недостатка экологической культуры человек наносит значительный ущерб окружающей среде. Проблема утилизации и вторичного использования ТБО поднята на государственном уровне! Какой новый интересный способ заставит учащихся изучать экологию, заботиться об окружающей среде, беречь природу?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Суть проектного предложения в том, чтобы объединить интерес к мультфильмам  с необходимостью получать экологические знания, создать уникальные объекты детского творчества, направленные на формирование экологической культуры, из различных видов ТБО, которые будут использоваться для экологического образования и просвещения и сохраняться долгие годы.</a:t>
            </a: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В результате проведенных исследований </a:t>
            </a: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доказано, 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что  при участии школьников в создании экологических мультфильмов экологические знания становятся прочнее. Проведенный </a:t>
            </a: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статистический анализ по методике Е.В. Сидоренко 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позволил проанализировать корреляции между параметрами «Экологические знания» и «Поведение в окружающей среде». </a:t>
            </a: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Теоретическая новизна 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работы в том, что был   исследован и обоснован оригинальный способ формирования экологически ориентированного поведения как части экологической культуры у школьников через создание экологических мультфильмов из ТБО. </a:t>
            </a: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Практическое значение 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работы в том, что данный способ может быть использован любым другим  образовательным учреждением . </a:t>
            </a: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Вывод: 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При создании экологических мультфильмов,  экологические знания становятся прочнее и формируется экологически ориентированное поведение как элемент экологической культуры. </a:t>
            </a:r>
          </a:p>
          <a:p>
            <a:endParaRPr lang="ru-RU" sz="1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 rot="11028267" flipH="1" flipV="1">
            <a:off x="7593493" y="1650801"/>
            <a:ext cx="386470" cy="648728"/>
          </a:xfrm>
          <a:prstGeom prst="curvedLeftArrow">
            <a:avLst>
              <a:gd name="adj1" fmla="val 46667"/>
              <a:gd name="adj2" fmla="val 93333"/>
              <a:gd name="adj3" fmla="val 33333"/>
            </a:avLst>
          </a:prstGeom>
          <a:solidFill>
            <a:srgbClr val="00B0F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14441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14282" y="142852"/>
            <a:ext cx="8763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9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</a:rPr>
              <a:t>Результаты вводных исследований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</a:rPr>
              <a:t>(Метод : анкетирование)</a:t>
            </a: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214282" y="1071546"/>
            <a:ext cx="2928958" cy="976306"/>
          </a:xfrm>
          <a:prstGeom prst="ellipse">
            <a:avLst/>
          </a:prstGeom>
          <a:solidFill>
            <a:srgbClr val="FFB163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Arial Black" pitchFamily="34" charset="0"/>
              </a:rPr>
              <a:t>Читают </a:t>
            </a:r>
            <a:r>
              <a:rPr lang="ru-RU" altLang="ru-RU" sz="1400" b="1" dirty="0" smtClean="0">
                <a:solidFill>
                  <a:srgbClr val="0000FF"/>
                </a:solidFill>
                <a:latin typeface="Arial Black" pitchFamily="34" charset="0"/>
              </a:rPr>
              <a:t>текст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altLang="ru-RU" sz="1400" b="1" dirty="0">
                <a:solidFill>
                  <a:srgbClr val="0000FF"/>
                </a:solidFill>
                <a:latin typeface="Arial Black" pitchFamily="34" charset="0"/>
              </a:rPr>
              <a:t>учебника по экологии, </a:t>
            </a:r>
            <a:endParaRPr lang="ru-RU" altLang="ru-RU" sz="14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00FF"/>
                </a:solidFill>
                <a:latin typeface="Arial Black" pitchFamily="34" charset="0"/>
              </a:rPr>
              <a:t>готовятся </a:t>
            </a:r>
            <a:r>
              <a:rPr lang="ru-RU" altLang="ru-RU" sz="1400" b="1" dirty="0">
                <a:solidFill>
                  <a:srgbClr val="0000FF"/>
                </a:solidFill>
                <a:latin typeface="Arial Black" pitchFamily="34" charset="0"/>
              </a:rPr>
              <a:t>к урокам</a:t>
            </a:r>
            <a:endParaRPr lang="ru-RU" altLang="ru-RU" sz="1400" b="1" dirty="0" smtClean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3214678" y="1500174"/>
            <a:ext cx="3062294" cy="109538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altLang="ru-RU" sz="1200" dirty="0" smtClean="0">
                <a:solidFill>
                  <a:srgbClr val="0000FF"/>
                </a:solidFill>
                <a:latin typeface="Arial Black" pitchFamily="34" charset="0"/>
              </a:rPr>
              <a:t>Делают </a:t>
            </a:r>
            <a:r>
              <a:rPr lang="ru-RU" altLang="ru-RU" sz="1200" dirty="0">
                <a:solidFill>
                  <a:srgbClr val="0000FF"/>
                </a:solidFill>
                <a:latin typeface="Arial Black" pitchFamily="34" charset="0"/>
              </a:rPr>
              <a:t>записи в </a:t>
            </a:r>
            <a:r>
              <a:rPr lang="ru-RU" altLang="ru-RU" sz="1200" dirty="0" smtClean="0">
                <a:solidFill>
                  <a:srgbClr val="0000FF"/>
                </a:solidFill>
                <a:latin typeface="Arial Black" pitchFamily="34" charset="0"/>
              </a:rPr>
              <a:t>тетради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altLang="ru-RU" sz="1200" dirty="0">
                <a:solidFill>
                  <a:srgbClr val="0000FF"/>
                </a:solidFill>
                <a:latin typeface="Arial Black" pitchFamily="34" charset="0"/>
              </a:rPr>
              <a:t>на уроке по собственному </a:t>
            </a:r>
            <a:endParaRPr lang="ru-RU" altLang="ru-RU" sz="12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0000FF"/>
                </a:solidFill>
                <a:latin typeface="Arial Black" pitchFamily="34" charset="0"/>
              </a:rPr>
              <a:t>желанию</a:t>
            </a:r>
            <a:r>
              <a:rPr lang="ru-RU" altLang="ru-RU" sz="1200" dirty="0">
                <a:solidFill>
                  <a:srgbClr val="0000FF"/>
                </a:solidFill>
                <a:latin typeface="Arial Black" pitchFamily="34" charset="0"/>
              </a:rPr>
              <a:t>, так как </a:t>
            </a:r>
            <a:endParaRPr lang="ru-RU" altLang="ru-RU" sz="12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  <a:latin typeface="Arial Black" pitchFamily="34" charset="0"/>
              </a:rPr>
              <a:t>интересна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  <a:latin typeface="Arial Black" pitchFamily="34" charset="0"/>
              </a:rPr>
              <a:t>проблема</a:t>
            </a: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6143636" y="2285992"/>
            <a:ext cx="2749414" cy="1214446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Предпочитают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мультфильм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документальному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фильму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 ЛЕСЕ </a:t>
            </a:r>
            <a:endParaRPr lang="ru-RU" altLang="ru-RU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1500166" y="1928802"/>
            <a:ext cx="1143000" cy="533400"/>
          </a:xfrm>
          <a:prstGeom prst="ellipse">
            <a:avLst/>
          </a:prstGeom>
          <a:solidFill>
            <a:srgbClr val="FF99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dirty="0" smtClean="0">
                <a:solidFill>
                  <a:srgbClr val="CC3300"/>
                </a:solidFill>
              </a:rPr>
              <a:t>17 %</a:t>
            </a: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5286380" y="2143116"/>
            <a:ext cx="1004878" cy="40481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dirty="0" smtClean="0">
                <a:solidFill>
                  <a:srgbClr val="CC3300"/>
                </a:solidFill>
              </a:rPr>
              <a:t>23%</a:t>
            </a: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8001000" y="3143248"/>
            <a:ext cx="1143000" cy="533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dirty="0" smtClean="0">
                <a:solidFill>
                  <a:srgbClr val="FFFFFF"/>
                </a:solidFill>
              </a:rPr>
              <a:t>76 %</a:t>
            </a: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214282" y="2500306"/>
            <a:ext cx="3100410" cy="1285884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Предпочли </a:t>
            </a:r>
            <a:r>
              <a:rPr lang="ru-RU" altLang="ru-RU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бы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МУЛЬТФИЛЬМ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 ЛЕСЕ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тексту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400" dirty="0">
                <a:solidFill>
                  <a:srgbClr val="0000FF"/>
                </a:solidFill>
                <a:latin typeface="Arial Black" panose="020B0A04020102020204" pitchFamily="34" charset="0"/>
              </a:rPr>
              <a:t>учебника</a:t>
            </a:r>
            <a:endParaRPr lang="ru-RU" altLang="ru-RU" sz="1400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6157" name="Oval 13"/>
          <p:cNvSpPr>
            <a:spLocks noChangeArrowheads="1"/>
          </p:cNvSpPr>
          <p:nvPr/>
        </p:nvSpPr>
        <p:spPr bwMode="auto">
          <a:xfrm>
            <a:off x="2357422" y="3143248"/>
            <a:ext cx="1001086" cy="3048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dirty="0" smtClean="0">
                <a:solidFill>
                  <a:srgbClr val="CC3300"/>
                </a:solidFill>
              </a:rPr>
              <a:t>83 %</a:t>
            </a:r>
          </a:p>
        </p:txBody>
      </p:sp>
      <p:sp>
        <p:nvSpPr>
          <p:cNvPr id="6158" name="Oval 14"/>
          <p:cNvSpPr>
            <a:spLocks noChangeArrowheads="1"/>
          </p:cNvSpPr>
          <p:nvPr/>
        </p:nvSpPr>
        <p:spPr bwMode="auto">
          <a:xfrm>
            <a:off x="6143636" y="1071546"/>
            <a:ext cx="3000364" cy="1214446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00FF"/>
                </a:solidFill>
                <a:latin typeface="Arial Black" pitchFamily="34" charset="0"/>
              </a:rPr>
              <a:t>Делают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altLang="ru-RU" sz="1400" b="1" dirty="0">
                <a:solidFill>
                  <a:srgbClr val="0000FF"/>
                </a:solidFill>
                <a:latin typeface="Arial Black" pitchFamily="34" charset="0"/>
              </a:rPr>
              <a:t>записи в тетради, </a:t>
            </a:r>
            <a:endParaRPr lang="ru-RU" altLang="ru-RU" sz="14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00FF"/>
                </a:solidFill>
                <a:latin typeface="Arial Black" pitchFamily="34" charset="0"/>
              </a:rPr>
              <a:t>слушают учителя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altLang="ru-RU" sz="1400" b="1" dirty="0">
                <a:solidFill>
                  <a:srgbClr val="0000FF"/>
                </a:solidFill>
                <a:latin typeface="Arial Black" pitchFamily="34" charset="0"/>
              </a:rPr>
              <a:t>из-за опасения получить </a:t>
            </a:r>
            <a:endParaRPr lang="ru-RU" altLang="ru-RU" sz="14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00FF"/>
                </a:solidFill>
                <a:latin typeface="Arial Black" pitchFamily="34" charset="0"/>
              </a:rPr>
              <a:t>неудовлетворительную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altLang="ru-RU" sz="1400" b="1" dirty="0">
                <a:solidFill>
                  <a:srgbClr val="0000FF"/>
                </a:solidFill>
                <a:latin typeface="Arial Black" pitchFamily="34" charset="0"/>
              </a:rPr>
              <a:t>оценку</a:t>
            </a:r>
            <a:endParaRPr lang="ru-RU" altLang="ru-RU" sz="1400" b="1" dirty="0" smtClean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5643570" y="1285860"/>
            <a:ext cx="914376" cy="32384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dirty="0" smtClean="0">
                <a:solidFill>
                  <a:srgbClr val="CC3300"/>
                </a:solidFill>
              </a:rPr>
              <a:t>62 %</a:t>
            </a:r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142844" y="3929066"/>
            <a:ext cx="2786082" cy="1285884"/>
          </a:xfrm>
          <a:prstGeom prst="ellipse">
            <a:avLst/>
          </a:prstGeom>
          <a:solidFill>
            <a:srgbClr val="9FE6FF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Хотели бы</a:t>
            </a:r>
            <a:r>
              <a:rPr lang="ru-RU" sz="1200" dirty="0" smtClean="0"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00FF"/>
                </a:solidFill>
                <a:latin typeface="Arial Black" pitchFamily="34" charset="0"/>
              </a:rPr>
              <a:t>принять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200" b="1" dirty="0" smtClean="0">
                <a:solidFill>
                  <a:srgbClr val="0000FF"/>
                </a:solidFill>
                <a:latin typeface="Arial Black" pitchFamily="34" charset="0"/>
              </a:rPr>
              <a:t> участие в создании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200" b="1" dirty="0" err="1" smtClean="0">
                <a:solidFill>
                  <a:srgbClr val="0000FF"/>
                </a:solidFill>
                <a:latin typeface="Arial Black" pitchFamily="34" charset="0"/>
              </a:rPr>
              <a:t>экомультфильма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О ЛЕСЕ,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200" dirty="0" smtClean="0">
                <a:latin typeface="Arial Black" pitchFamily="34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но 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не знают,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как это сделать</a:t>
            </a:r>
            <a:endParaRPr lang="ru-RU" altLang="ru-RU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7185835" flipH="1" flipV="1">
            <a:off x="2776776" y="3573151"/>
            <a:ext cx="457200" cy="1066800"/>
          </a:xfrm>
          <a:prstGeom prst="curvedLeftArrow">
            <a:avLst>
              <a:gd name="adj1" fmla="val 46667"/>
              <a:gd name="adj2" fmla="val 93333"/>
              <a:gd name="adj3" fmla="val 33333"/>
            </a:avLst>
          </a:prstGeom>
          <a:solidFill>
            <a:srgbClr val="00B0F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pic>
        <p:nvPicPr>
          <p:cNvPr id="17" name="Picture 8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4357694"/>
            <a:ext cx="1354888" cy="74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3"/>
          <p:cNvSpPr>
            <a:spLocks noChangeArrowheads="1"/>
          </p:cNvSpPr>
          <p:nvPr/>
        </p:nvSpPr>
        <p:spPr bwMode="auto">
          <a:xfrm>
            <a:off x="3714744" y="2857496"/>
            <a:ext cx="2466972" cy="1071570"/>
          </a:xfrm>
          <a:prstGeom prst="ellipse">
            <a:avLst/>
          </a:prstGeom>
          <a:solidFill>
            <a:srgbClr val="9FE6FF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400" b="1" dirty="0" smtClean="0">
                <a:solidFill>
                  <a:srgbClr val="0000FF"/>
                </a:solidFill>
                <a:latin typeface="Arial Black" pitchFamily="34" charset="0"/>
              </a:rPr>
              <a:t>Ничего не знают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 об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экологических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мультфильмах</a:t>
            </a:r>
            <a:endParaRPr lang="ru-RU" alt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 rot="4679130" flipV="1">
            <a:off x="5526160" y="3679471"/>
            <a:ext cx="357187" cy="1071621"/>
          </a:xfrm>
          <a:prstGeom prst="curvedLeftArrow">
            <a:avLst>
              <a:gd name="adj1" fmla="val 77422"/>
              <a:gd name="adj2" fmla="val 154845"/>
              <a:gd name="adj3" fmla="val 33333"/>
            </a:avLst>
          </a:prstGeom>
          <a:solidFill>
            <a:srgbClr val="00B0F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pic>
        <p:nvPicPr>
          <p:cNvPr id="21" name="Picture 78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3500438"/>
            <a:ext cx="1260720" cy="7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928926" y="4357694"/>
            <a:ext cx="61182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                  Мультфильм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в наши дни – важное средство </a:t>
            </a:r>
            <a:endParaRPr lang="ru-RU" sz="1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ru-RU" sz="1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           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воздействия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на молодое поколение, ведь </a:t>
            </a:r>
            <a:endParaRPr lang="ru-RU" sz="1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ru-RU" sz="1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       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мультфильмы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смотрят все. Нужны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такие мультики которые </a:t>
            </a:r>
            <a:r>
              <a:rPr lang="ru-RU" sz="1400" b="1" dirty="0" smtClean="0">
                <a:solidFill>
                  <a:srgbClr val="0000FF"/>
                </a:solidFill>
                <a:latin typeface="Arial Black" pitchFamily="34" charset="0"/>
              </a:rPr>
              <a:t>не только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 развлекают, она ненавязчиво </a:t>
            </a:r>
            <a:endParaRPr lang="ru-RU" sz="1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ru-RU" sz="1400" b="1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Arial Black" pitchFamily="34" charset="0"/>
              </a:rPr>
              <a:t>     </a:t>
            </a:r>
            <a:r>
              <a:rPr lang="ru-RU" sz="1400" b="1" dirty="0" smtClean="0">
                <a:solidFill>
                  <a:srgbClr val="0000FF"/>
                </a:solidFill>
                <a:latin typeface="Arial Black" pitchFamily="34" charset="0"/>
              </a:rPr>
              <a:t>воспитывают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, знакомят вас с </a:t>
            </a:r>
            <a:r>
              <a:rPr lang="ru-RU" sz="1400" b="1" dirty="0" smtClean="0">
                <a:solidFill>
                  <a:srgbClr val="0000FF"/>
                </a:solidFill>
                <a:latin typeface="Arial Black" pitchFamily="34" charset="0"/>
              </a:rPr>
              <a:t>окружающим миром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endParaRPr lang="ru-RU" sz="1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ru-RU" sz="14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   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с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природой,  добром и злом. Это в современном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мире  </a:t>
            </a:r>
            <a:r>
              <a:rPr lang="ru-RU" sz="1400" dirty="0" smtClean="0">
                <a:solidFill>
                  <a:srgbClr val="0000FF"/>
                </a:solidFill>
                <a:latin typeface="Arial Black" pitchFamily="34" charset="0"/>
              </a:rPr>
              <a:t>– </a:t>
            </a:r>
            <a:r>
              <a:rPr lang="ru-RU" sz="1400" b="1" dirty="0" smtClean="0">
                <a:solidFill>
                  <a:srgbClr val="0000FF"/>
                </a:solidFill>
                <a:latin typeface="Arial Black" pitchFamily="34" charset="0"/>
              </a:rPr>
              <a:t>универсальный учитель, так  как дети мало читают книг. </a:t>
            </a:r>
            <a:endParaRPr lang="ru-RU" sz="1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22" name="Рисунок 21" descr="C:\Users\марина\Documents\СЕМЕЙНЫЕ ФОТО\МОСКВА ДЕКАБРЬ 17\НАСТЯ\P114047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5" t="15953" r="29709"/>
          <a:stretch/>
        </p:blipFill>
        <p:spPr bwMode="auto">
          <a:xfrm>
            <a:off x="2199235" y="5013176"/>
            <a:ext cx="984682" cy="1825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5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214554"/>
            <a:ext cx="8991600" cy="56356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Проблема: </a:t>
            </a: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Arial Black" pitchFamily="34" charset="0"/>
              </a:rPr>
              <a:t>И</a:t>
            </a:r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</a:rPr>
              <a:t>з-за</a:t>
            </a:r>
            <a:r>
              <a:rPr lang="ru-RU" sz="20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</a:rPr>
              <a:t>недостатка экологической культуры</a:t>
            </a:r>
            <a:r>
              <a:rPr lang="ru-RU" sz="2000" dirty="0" smtClean="0">
                <a:solidFill>
                  <a:srgbClr val="0000FF"/>
                </a:solidFill>
                <a:latin typeface="Arial Black" pitchFamily="34" charset="0"/>
              </a:rPr>
              <a:t> человек наносит </a:t>
            </a:r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</a:rPr>
              <a:t>значительный ущерб</a:t>
            </a:r>
            <a:r>
              <a:rPr lang="ru-RU" sz="2000" dirty="0" smtClean="0">
                <a:solidFill>
                  <a:srgbClr val="0000FF"/>
                </a:solidFill>
                <a:latin typeface="Arial Black" pitchFamily="34" charset="0"/>
              </a:rPr>
              <a:t> окружающей среде. </a:t>
            </a:r>
            <a:endParaRPr lang="ru-RU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85720" y="2780928"/>
            <a:ext cx="8572560" cy="201622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Проблема утилизации и вторичного использования ТБО           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поднята на  государственном уровне!  </a:t>
            </a:r>
          </a:p>
          <a:p>
            <a:pPr>
              <a:buNone/>
            </a:pP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 Но в век технического </a:t>
            </a:r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прогресса</a:t>
            </a: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  подрастающее поколение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мало интересуется изучением вопросов охраны окружающей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среды. 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Как поднять интерес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 к проблемам сохранения лесов?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Какой 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новый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способ </a:t>
            </a:r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з</a:t>
            </a: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аставит учащихся </a:t>
            </a:r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изучать</a:t>
            </a: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 экологию, 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заботиться</a:t>
            </a: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 о лесе, </a:t>
            </a:r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беречь</a:t>
            </a: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 природу?</a:t>
            </a:r>
            <a:endParaRPr lang="ru-RU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71414"/>
            <a:ext cx="8786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Одна из </a:t>
            </a:r>
            <a:r>
              <a:rPr lang="ru-RU" sz="1200" b="1" dirty="0" smtClean="0">
                <a:solidFill>
                  <a:srgbClr val="0000FF"/>
                </a:solidFill>
                <a:latin typeface="Arial Black" pitchFamily="34" charset="0"/>
              </a:rPr>
              <a:t>важнейших задач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   - экологический </a:t>
            </a:r>
            <a:r>
              <a:rPr lang="ru-RU" sz="1200" b="1" dirty="0" smtClean="0">
                <a:solidFill>
                  <a:srgbClr val="0000FF"/>
                </a:solidFill>
                <a:latin typeface="Arial Black" pitchFamily="34" charset="0"/>
              </a:rPr>
              <a:t>всеобуч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, потому что </a:t>
            </a:r>
            <a:r>
              <a:rPr lang="ru-RU" sz="1200" b="1" dirty="0" smtClean="0">
                <a:solidFill>
                  <a:srgbClr val="0000FF"/>
                </a:solidFill>
                <a:latin typeface="Arial Black" pitchFamily="34" charset="0"/>
              </a:rPr>
              <a:t>многие нарушения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, наносящие </a:t>
            </a:r>
            <a:r>
              <a:rPr lang="ru-RU" sz="1200" b="1" dirty="0" smtClean="0">
                <a:solidFill>
                  <a:srgbClr val="0000FF"/>
                </a:solidFill>
                <a:latin typeface="Arial Black" pitchFamily="34" charset="0"/>
              </a:rPr>
              <a:t>значительный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 урон окружающей среде, люди делают </a:t>
            </a:r>
            <a:r>
              <a:rPr lang="ru-RU" sz="1200" b="1" dirty="0" smtClean="0">
                <a:solidFill>
                  <a:srgbClr val="0000FF"/>
                </a:solidFill>
                <a:latin typeface="Arial Black" pitchFamily="34" charset="0"/>
              </a:rPr>
              <a:t>не по злобе</a:t>
            </a:r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</a:rPr>
              <a:t>, а от полного </a:t>
            </a:r>
            <a:r>
              <a:rPr lang="ru-RU" sz="1200" b="1" dirty="0" smtClean="0">
                <a:solidFill>
                  <a:srgbClr val="0000FF"/>
                </a:solidFill>
                <a:latin typeface="Arial Black" pitchFamily="34" charset="0"/>
              </a:rPr>
              <a:t>невежества.</a:t>
            </a:r>
            <a:endParaRPr lang="ru-RU" sz="1200" dirty="0" smtClean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9"/>
          <a:stretch/>
        </p:blipFill>
        <p:spPr bwMode="auto">
          <a:xfrm>
            <a:off x="1857356" y="785794"/>
            <a:ext cx="1398599" cy="136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714356"/>
            <a:ext cx="1203730" cy="145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00034" y="500042"/>
            <a:ext cx="2506133" cy="3999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Задумайтесь!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571480"/>
            <a:ext cx="1284690" cy="17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L:\Посадка Кедров\Новая папка (2)\SDC160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33695" r="19170" b="5503"/>
          <a:stretch/>
        </p:blipFill>
        <p:spPr bwMode="auto">
          <a:xfrm>
            <a:off x="6572264" y="857232"/>
            <a:ext cx="2294451" cy="14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857884" y="500043"/>
            <a:ext cx="2500330" cy="4286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Присоединяйтесь!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21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4869160"/>
            <a:ext cx="8893652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Методы: 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Анализ 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научной литературы, </a:t>
            </a:r>
            <a:r>
              <a:rPr lang="ru-RU" sz="1600" dirty="0">
                <a:solidFill>
                  <a:srgbClr val="0000FF"/>
                </a:solidFill>
                <a:latin typeface="Arial Black" pitchFamily="34" charset="0"/>
              </a:rPr>
              <a:t>и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зучение 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технологии создания экологических мультфильмов из ТБО, </a:t>
            </a:r>
            <a:r>
              <a:rPr lang="ru-RU" sz="1600" dirty="0">
                <a:solidFill>
                  <a:srgbClr val="0000FF"/>
                </a:solidFill>
                <a:latin typeface="Arial Black" pitchFamily="34" charset="0"/>
              </a:rPr>
              <a:t>г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руппа 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социометрических методов и  тестирование,     </a:t>
            </a:r>
            <a:r>
              <a:rPr lang="ru-RU" sz="1600" dirty="0">
                <a:solidFill>
                  <a:srgbClr val="0000FF"/>
                </a:solidFill>
                <a:latin typeface="Arial Black" pitchFamily="34" charset="0"/>
              </a:rPr>
              <a:t>а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нализ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, синтез,  сравнение, </a:t>
            </a:r>
            <a:r>
              <a:rPr lang="ru-RU" sz="1600" dirty="0">
                <a:solidFill>
                  <a:srgbClr val="0000FF"/>
                </a:solidFill>
                <a:latin typeface="Arial Black" pitchFamily="34" charset="0"/>
              </a:rPr>
              <a:t>э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ксперимент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ru-RU" sz="1600" dirty="0">
                <a:solidFill>
                  <a:srgbClr val="0000FF"/>
                </a:solidFill>
                <a:latin typeface="Arial Black" pitchFamily="34" charset="0"/>
              </a:rPr>
              <a:t>с</a:t>
            </a:r>
            <a:r>
              <a:rPr lang="ru-RU" sz="1600" dirty="0" smtClean="0">
                <a:solidFill>
                  <a:srgbClr val="0000FF"/>
                </a:solidFill>
                <a:latin typeface="Arial Black" pitchFamily="34" charset="0"/>
              </a:rPr>
              <a:t>татистический анализ, системный анализ.</a:t>
            </a:r>
            <a:endParaRPr lang="ru-RU" sz="1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22" name="Рисунок 21" descr="C:\Users\марина\Documents\СЕМЕЙНЫЕ ФОТО\МОСКВА\P114047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8" b="28701"/>
          <a:stretch/>
        </p:blipFill>
        <p:spPr bwMode="auto">
          <a:xfrm>
            <a:off x="7580908" y="5373216"/>
            <a:ext cx="1535917" cy="1342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" descr="C:\Users\1\Desktop\фото Насти\IMG_8313.JPG"/>
          <p:cNvPicPr>
            <a:picLocks noChangeAspect="1" noChangeArrowheads="1"/>
          </p:cNvPicPr>
          <p:nvPr/>
        </p:nvPicPr>
        <p:blipFill>
          <a:blip r:embed="rId7" cstate="print"/>
          <a:srcRect l="5661" t="5572" b="15183"/>
          <a:stretch>
            <a:fillRect/>
          </a:stretch>
        </p:blipFill>
        <p:spPr bwMode="auto">
          <a:xfrm>
            <a:off x="2840881" y="5908576"/>
            <a:ext cx="1695400" cy="949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693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3"/>
          <p:cNvSpPr txBox="1">
            <a:spLocks/>
          </p:cNvSpPr>
          <p:nvPr/>
        </p:nvSpPr>
        <p:spPr>
          <a:xfrm>
            <a:off x="0" y="6927"/>
            <a:ext cx="9067800" cy="2341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 Black" pitchFamily="34" charset="0"/>
              </a:rPr>
              <a:t>   </a:t>
            </a:r>
            <a:r>
              <a:rPr lang="ru-RU" sz="2000" dirty="0" smtClean="0">
                <a:solidFill>
                  <a:srgbClr val="0000FF"/>
                </a:solidFill>
                <a:latin typeface="Arial Black" pitchFamily="34" charset="0"/>
              </a:rPr>
              <a:t>ЦЕЛЬ: 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Анализ  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влияния 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авторских экологических мультфильмов,  созданных из ТБО в студии «</a:t>
            </a:r>
            <a:r>
              <a:rPr lang="ru-RU" sz="2000" dirty="0" err="1" smtClean="0">
                <a:solidFill>
                  <a:srgbClr val="FF0000"/>
                </a:solidFill>
                <a:latin typeface="Arial Black" pitchFamily="34" charset="0"/>
              </a:rPr>
              <a:t>Экомультфильм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» школы  на 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формирование 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экологической 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культуры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подростков.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C:\Users\admin\Desktop\фото\джинсовые куклы фото\DSCN078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8082" y="5429264"/>
            <a:ext cx="1524000" cy="1228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:\Users\1\Desktop\джинсовая история\джинсовые куклы фото\DSCN0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428604"/>
            <a:ext cx="1428218" cy="1071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1357298"/>
            <a:ext cx="8858312" cy="4993159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ru-RU" sz="2900" b="1" dirty="0" smtClean="0">
                <a:solidFill>
                  <a:srgbClr val="0000FF"/>
                </a:solidFill>
                <a:latin typeface="Arial Black" pitchFamily="34" charset="0"/>
              </a:rPr>
              <a:t>Задачи:</a:t>
            </a:r>
          </a:p>
          <a:p>
            <a:pPr lvl="0"/>
            <a:r>
              <a:rPr lang="ru-RU" sz="2900" b="1" dirty="0" smtClean="0">
                <a:solidFill>
                  <a:srgbClr val="FF0000"/>
                </a:solidFill>
                <a:latin typeface="Arial Black" pitchFamily="34" charset="0"/>
              </a:rPr>
              <a:t>Проанализировать</a:t>
            </a:r>
            <a:r>
              <a:rPr lang="ru-RU" sz="2900" dirty="0" smtClean="0">
                <a:solidFill>
                  <a:srgbClr val="0000FF"/>
                </a:solidFill>
                <a:latin typeface="Arial Black" pitchFamily="34" charset="0"/>
              </a:rPr>
              <a:t> литературные источники по проблеме исследования</a:t>
            </a:r>
          </a:p>
          <a:p>
            <a:pPr lvl="0"/>
            <a:r>
              <a:rPr lang="ru-RU" sz="2900" b="1" dirty="0" smtClean="0">
                <a:solidFill>
                  <a:srgbClr val="FF0000"/>
                </a:solidFill>
                <a:latin typeface="Arial Black" pitchFamily="34" charset="0"/>
              </a:rPr>
              <a:t>Изучить  алгоритм</a:t>
            </a:r>
            <a:r>
              <a:rPr lang="ru-RU" sz="29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900" dirty="0" smtClean="0">
                <a:solidFill>
                  <a:srgbClr val="0000FF"/>
                </a:solidFill>
                <a:latin typeface="Arial Black" pitchFamily="34" charset="0"/>
              </a:rPr>
              <a:t>создания  экологических мультфильмов в студии «</a:t>
            </a:r>
            <a:r>
              <a:rPr lang="ru-RU" sz="2900" dirty="0" err="1" smtClean="0">
                <a:solidFill>
                  <a:srgbClr val="0000FF"/>
                </a:solidFill>
                <a:latin typeface="Arial Black" pitchFamily="34" charset="0"/>
              </a:rPr>
              <a:t>Экомультфильтм</a:t>
            </a:r>
            <a:r>
              <a:rPr lang="ru-RU" sz="2900" dirty="0" smtClean="0">
                <a:solidFill>
                  <a:srgbClr val="0000FF"/>
                </a:solidFill>
                <a:latin typeface="Arial Black" pitchFamily="34" charset="0"/>
              </a:rPr>
              <a:t>»</a:t>
            </a:r>
          </a:p>
          <a:p>
            <a:pPr lvl="0"/>
            <a:r>
              <a:rPr lang="ru-RU" sz="2900" dirty="0" smtClean="0">
                <a:solidFill>
                  <a:srgbClr val="FF0000"/>
                </a:solidFill>
                <a:latin typeface="Arial Black" pitchFamily="34" charset="0"/>
              </a:rPr>
              <a:t>Подобрать</a:t>
            </a:r>
            <a:r>
              <a:rPr lang="ru-RU" sz="2900" b="1" dirty="0" smtClean="0">
                <a:solidFill>
                  <a:srgbClr val="FF0000"/>
                </a:solidFill>
                <a:latin typeface="Arial Black" pitchFamily="34" charset="0"/>
              </a:rPr>
              <a:t> контрольную и экспериментальную группы</a:t>
            </a:r>
            <a:r>
              <a:rPr lang="ru-RU" sz="29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900" dirty="0" smtClean="0">
                <a:solidFill>
                  <a:srgbClr val="0000FF"/>
                </a:solidFill>
                <a:latin typeface="Arial Black" pitchFamily="34" charset="0"/>
              </a:rPr>
              <a:t>учащихся одинакового половозрастного состава,</a:t>
            </a:r>
            <a:r>
              <a:rPr lang="ru-RU" sz="29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</a:p>
          <a:p>
            <a:pPr lvl="0"/>
            <a:r>
              <a:rPr lang="ru-RU" sz="2900" b="1" dirty="0" smtClean="0">
                <a:solidFill>
                  <a:srgbClr val="FF0000"/>
                </a:solidFill>
                <a:latin typeface="Arial Black" pitchFamily="34" charset="0"/>
              </a:rPr>
              <a:t>Провести</a:t>
            </a:r>
            <a:r>
              <a:rPr lang="ru-RU" sz="2900" dirty="0" smtClean="0">
                <a:solidFill>
                  <a:srgbClr val="FF0000"/>
                </a:solidFill>
                <a:latin typeface="Arial Black" pitchFamily="34" charset="0"/>
              </a:rPr>
              <a:t> входную, промежуточную и итоговую</a:t>
            </a:r>
            <a:r>
              <a:rPr lang="ru-RU" sz="2900" b="1" dirty="0" smtClean="0">
                <a:solidFill>
                  <a:srgbClr val="FF0000"/>
                </a:solidFill>
                <a:latin typeface="Arial Black" pitchFamily="34" charset="0"/>
              </a:rPr>
              <a:t> диагностику</a:t>
            </a:r>
            <a:r>
              <a:rPr lang="ru-RU" sz="29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900" dirty="0" smtClean="0">
                <a:solidFill>
                  <a:srgbClr val="0000FF"/>
                </a:solidFill>
                <a:latin typeface="Arial Black" pitchFamily="34" charset="0"/>
              </a:rPr>
              <a:t>экологических знаний и культуры поведения в окружающей среде,</a:t>
            </a:r>
            <a:r>
              <a:rPr lang="ru-RU" sz="2900" b="1" dirty="0" smtClean="0">
                <a:solidFill>
                  <a:srgbClr val="0000FF"/>
                </a:solidFill>
                <a:latin typeface="Arial Black" pitchFamily="34" charset="0"/>
              </a:rPr>
              <a:t> последив изменения</a:t>
            </a:r>
            <a:r>
              <a:rPr lang="ru-RU" sz="2900" dirty="0" smtClean="0">
                <a:solidFill>
                  <a:srgbClr val="0000FF"/>
                </a:solidFill>
                <a:latin typeface="Arial Black" pitchFamily="34" charset="0"/>
              </a:rPr>
              <a:t> в  знаниях и  поведении школьников, привлеченных к созданию экологических мультфильмов.</a:t>
            </a:r>
          </a:p>
          <a:p>
            <a:pPr lvl="0"/>
            <a:r>
              <a:rPr lang="ru-RU" sz="2900" b="1" dirty="0" smtClean="0">
                <a:solidFill>
                  <a:srgbClr val="FF0000"/>
                </a:solidFill>
                <a:latin typeface="Arial Black" pitchFamily="34" charset="0"/>
              </a:rPr>
              <a:t>Статистически обработать</a:t>
            </a:r>
            <a:r>
              <a:rPr lang="ru-RU" sz="29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900" dirty="0" smtClean="0">
                <a:solidFill>
                  <a:srgbClr val="0000FF"/>
                </a:solidFill>
                <a:latin typeface="Arial Black" pitchFamily="34" charset="0"/>
              </a:rPr>
              <a:t>полученные результаты по методике Сидоренко Елены Владимировны.</a:t>
            </a:r>
          </a:p>
          <a:p>
            <a:r>
              <a:rPr lang="ru-RU" sz="2900" dirty="0" smtClean="0">
                <a:solidFill>
                  <a:srgbClr val="FF0000"/>
                </a:solidFill>
                <a:latin typeface="Arial Black" pitchFamily="34" charset="0"/>
              </a:rPr>
              <a:t>Сделать </a:t>
            </a:r>
            <a:r>
              <a:rPr lang="ru-RU" sz="2900" b="1" dirty="0" smtClean="0">
                <a:solidFill>
                  <a:srgbClr val="FF0000"/>
                </a:solidFill>
                <a:latin typeface="Arial Black" pitchFamily="34" charset="0"/>
              </a:rPr>
              <a:t>выводы</a:t>
            </a:r>
            <a:r>
              <a:rPr lang="ru-RU" sz="29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900" dirty="0" smtClean="0">
                <a:solidFill>
                  <a:srgbClr val="0000FF"/>
                </a:solidFill>
                <a:latin typeface="Arial Black" pitchFamily="34" charset="0"/>
              </a:rPr>
              <a:t>на основе </a:t>
            </a:r>
            <a:r>
              <a:rPr lang="ru-RU" sz="2900" b="1" dirty="0" smtClean="0">
                <a:solidFill>
                  <a:srgbClr val="0000FF"/>
                </a:solidFill>
                <a:latin typeface="Arial Black" pitchFamily="34" charset="0"/>
              </a:rPr>
              <a:t>анализа</a:t>
            </a:r>
            <a:r>
              <a:rPr lang="ru-RU" sz="2900" dirty="0" smtClean="0">
                <a:solidFill>
                  <a:srgbClr val="0000FF"/>
                </a:solidFill>
                <a:latin typeface="Arial Black" pitchFamily="34" charset="0"/>
              </a:rPr>
              <a:t> полученных результатов</a:t>
            </a:r>
            <a:endParaRPr lang="ru-RU" sz="29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Picture 2" descr="C:\Users\1\Desktop\шаг девочки про мультик 2017\фото маша -Настя\20170412_132153.jpg"/>
          <p:cNvPicPr>
            <a:picLocks noGrp="1" noChangeAspect="1" noChangeArrowheads="1"/>
          </p:cNvPicPr>
          <p:nvPr/>
        </p:nvPicPr>
        <p:blipFill>
          <a:blip r:embed="rId4" cstate="print"/>
          <a:srcRect l="13633" t="3368" r="4542" b="37706"/>
          <a:stretch>
            <a:fillRect/>
          </a:stretch>
        </p:blipFill>
        <p:spPr bwMode="auto">
          <a:xfrm>
            <a:off x="3571868" y="5429264"/>
            <a:ext cx="2505166" cy="1285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58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2555776" y="137220"/>
            <a:ext cx="3495911" cy="3908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</a:rPr>
              <a:t>Суть эксперимента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142844" y="571480"/>
            <a:ext cx="700062" cy="3295655"/>
          </a:xfrm>
          <a:prstGeom prst="rect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smtClean="0">
              <a:solidFill>
                <a:srgbClr val="FFFFFF"/>
              </a:solidFill>
            </a:endParaRPr>
          </a:p>
        </p:txBody>
      </p:sp>
      <p:sp>
        <p:nvSpPr>
          <p:cNvPr id="18436" name="Oval 6"/>
          <p:cNvSpPr>
            <a:spLocks noChangeArrowheads="1"/>
          </p:cNvSpPr>
          <p:nvPr/>
        </p:nvSpPr>
        <p:spPr bwMode="auto">
          <a:xfrm>
            <a:off x="6072198" y="142852"/>
            <a:ext cx="2286000" cy="1061357"/>
          </a:xfrm>
          <a:prstGeom prst="ellipse">
            <a:avLst/>
          </a:prstGeom>
          <a:solidFill>
            <a:srgbClr val="FFFF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</a:rPr>
              <a:t>Контрольная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</a:rPr>
              <a:t>группа </a:t>
            </a:r>
          </a:p>
        </p:txBody>
      </p:sp>
      <p:sp>
        <p:nvSpPr>
          <p:cNvPr id="18437" name="Oval 7"/>
          <p:cNvSpPr>
            <a:spLocks noChangeArrowheads="1"/>
          </p:cNvSpPr>
          <p:nvPr/>
        </p:nvSpPr>
        <p:spPr bwMode="auto">
          <a:xfrm>
            <a:off x="6072198" y="2357430"/>
            <a:ext cx="2418199" cy="1066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Экспериментальная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группа</a:t>
            </a:r>
            <a:endParaRPr lang="ru-RU" altLang="ru-RU" sz="1800" dirty="0" smtClean="0">
              <a:solidFill>
                <a:srgbClr val="FF0000"/>
              </a:solidFill>
            </a:endParaRPr>
          </a:p>
        </p:txBody>
      </p:sp>
      <p:sp>
        <p:nvSpPr>
          <p:cNvPr id="18439" name="AutoShape 10"/>
          <p:cNvSpPr>
            <a:spLocks noChangeArrowheads="1"/>
          </p:cNvSpPr>
          <p:nvPr/>
        </p:nvSpPr>
        <p:spPr bwMode="auto">
          <a:xfrm>
            <a:off x="3000364" y="685800"/>
            <a:ext cx="2333636" cy="457184"/>
          </a:xfrm>
          <a:prstGeom prst="homePlate">
            <a:avLst>
              <a:gd name="adj" fmla="val 85417"/>
            </a:avLst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Традиционный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способ </a:t>
            </a:r>
          </a:p>
        </p:txBody>
      </p:sp>
      <p:sp>
        <p:nvSpPr>
          <p:cNvPr id="18440" name="AutoShape 11"/>
          <p:cNvSpPr>
            <a:spLocks noChangeArrowheads="1"/>
          </p:cNvSpPr>
          <p:nvPr/>
        </p:nvSpPr>
        <p:spPr bwMode="auto">
          <a:xfrm>
            <a:off x="1928794" y="2571744"/>
            <a:ext cx="3128877" cy="1071570"/>
          </a:xfrm>
          <a:prstGeom prst="homePlate">
            <a:avLst>
              <a:gd name="adj" fmla="val 42708"/>
            </a:avLst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Традиционный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способ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плюс работа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по созданию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мультфильма из ТБО</a:t>
            </a:r>
          </a:p>
        </p:txBody>
      </p:sp>
      <p:sp>
        <p:nvSpPr>
          <p:cNvPr id="18442" name="WordArt 13"/>
          <p:cNvSpPr>
            <a:spLocks noChangeArrowheads="1" noChangeShapeType="1" noTextEdit="1"/>
          </p:cNvSpPr>
          <p:nvPr/>
        </p:nvSpPr>
        <p:spPr bwMode="auto">
          <a:xfrm rot="-5400000">
            <a:off x="-987171" y="1987247"/>
            <a:ext cx="2822006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kern="1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получение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kern="1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экологических знаний</a:t>
            </a:r>
          </a:p>
        </p:txBody>
      </p:sp>
      <p:sp>
        <p:nvSpPr>
          <p:cNvPr id="18444" name="WordArt 15"/>
          <p:cNvSpPr>
            <a:spLocks noChangeArrowheads="1" noChangeShapeType="1" noTextEdit="1"/>
          </p:cNvSpPr>
          <p:nvPr/>
        </p:nvSpPr>
        <p:spPr bwMode="auto">
          <a:xfrm>
            <a:off x="7102811" y="5181215"/>
            <a:ext cx="1600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latin typeface="Comic Sans MS"/>
            </a:endParaRPr>
          </a:p>
        </p:txBody>
      </p:sp>
      <p:sp>
        <p:nvSpPr>
          <p:cNvPr id="18446" name="WordArt 17"/>
          <p:cNvSpPr>
            <a:spLocks noChangeArrowheads="1" noChangeShapeType="1" noTextEdit="1"/>
          </p:cNvSpPr>
          <p:nvPr/>
        </p:nvSpPr>
        <p:spPr bwMode="auto">
          <a:xfrm rot="-5400000">
            <a:off x="257152" y="2171684"/>
            <a:ext cx="2286000" cy="371475"/>
          </a:xfrm>
          <a:prstGeom prst="rect">
            <a:avLst/>
          </a:prstGeom>
          <a:gradFill>
            <a:gsLst>
              <a:gs pos="10000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ln w="9525">
                  <a:solidFill>
                    <a:srgbClr val="99FF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через</a:t>
            </a:r>
          </a:p>
        </p:txBody>
      </p:sp>
      <p:pic>
        <p:nvPicPr>
          <p:cNvPr id="11" name="Рисунок 10" descr="DSC0144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1285860"/>
            <a:ext cx="1938350" cy="1100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2133600" y="594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4" name="Picture 3" descr="E:\последние фотки 5б\DSC0959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8868" t="37733" r="20139"/>
          <a:stretch>
            <a:fillRect/>
          </a:stretch>
        </p:blipFill>
        <p:spPr bwMode="auto">
          <a:xfrm>
            <a:off x="5643570" y="1214422"/>
            <a:ext cx="2166926" cy="1244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142844" y="3786190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Создание  мультфильма  из макулатуры и  картонных упаковок</a:t>
            </a:r>
            <a:endParaRPr 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9" name="Рисунок 18" descr="M27501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357694"/>
            <a:ext cx="2000264" cy="1333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24405" r="43219" b="20641"/>
          <a:stretch/>
        </p:blipFill>
        <p:spPr bwMode="auto">
          <a:xfrm>
            <a:off x="2285984" y="4357694"/>
            <a:ext cx="2038661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Box 20"/>
          <p:cNvSpPr txBox="1"/>
          <p:nvPr/>
        </p:nvSpPr>
        <p:spPr>
          <a:xfrm>
            <a:off x="4857752" y="3357562"/>
            <a:ext cx="321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Создание мультфильма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из пластиковых бутылок</a:t>
            </a:r>
            <a:endParaRPr 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2" name="Picture 2" descr="K:\DCIM\101MSDCF\DSC0544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929067"/>
            <a:ext cx="1571636" cy="971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7" cstate="email"/>
          <a:srcRect t="3333" r="4303" b="10000"/>
          <a:stretch>
            <a:fillRect/>
          </a:stretch>
        </p:blipFill>
        <p:spPr bwMode="auto">
          <a:xfrm>
            <a:off x="7000892" y="3929066"/>
            <a:ext cx="1601860" cy="979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5357818" y="5000636"/>
            <a:ext cx="3015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Герои нового мультфильма</a:t>
            </a:r>
            <a:endParaRPr 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5" name="Рисунок 24" descr="IMG_0822.JPG"/>
          <p:cNvPicPr>
            <a:picLocks noChangeAspect="1"/>
          </p:cNvPicPr>
          <p:nvPr/>
        </p:nvPicPr>
        <p:blipFill>
          <a:blip r:embed="rId8" cstate="print"/>
          <a:srcRect l="8749" b="-4636"/>
          <a:stretch>
            <a:fillRect/>
          </a:stretch>
        </p:blipFill>
        <p:spPr>
          <a:xfrm rot="16200000">
            <a:off x="4446373" y="5340577"/>
            <a:ext cx="1066705" cy="815450"/>
          </a:xfrm>
          <a:prstGeom prst="rect">
            <a:avLst/>
          </a:prstGeom>
        </p:spPr>
      </p:pic>
      <p:pic>
        <p:nvPicPr>
          <p:cNvPr id="26" name="Рисунок 25" descr="IMG_082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7798620" y="5488792"/>
            <a:ext cx="1214422" cy="8096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5357826"/>
            <a:ext cx="605083" cy="10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Ожидаемые результаты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85720" y="609600"/>
            <a:ext cx="8858280" cy="4191000"/>
          </a:xfrm>
        </p:spPr>
        <p:txBody>
          <a:bodyPr>
            <a:normAutofit fontScale="25000" lnSpcReduction="20000"/>
          </a:bodyPr>
          <a:lstStyle/>
          <a:p>
            <a:pPr marL="0">
              <a:spcBef>
                <a:spcPts val="0"/>
              </a:spcBef>
              <a:buNone/>
            </a:pPr>
            <a:r>
              <a:rPr lang="ru-RU" dirty="0" smtClean="0"/>
              <a:t>	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1. В данной работе 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впервые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исследовано 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влияние участия школьников в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создании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 экологических мультфильмов из разных видов ТБО 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с  </a:t>
            </a:r>
            <a:r>
              <a:rPr lang="ru-RU" sz="5600" b="1" dirty="0" smtClean="0">
                <a:solidFill>
                  <a:srgbClr val="0000FF"/>
                </a:solidFill>
                <a:latin typeface="Arial Black" pitchFamily="34" charset="0"/>
              </a:rPr>
              <a:t>интеграцией в них 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экологической </a:t>
            </a:r>
            <a:r>
              <a:rPr lang="ru-RU" sz="5600" b="1" dirty="0" smtClean="0">
                <a:solidFill>
                  <a:srgbClr val="0000FF"/>
                </a:solidFill>
                <a:latin typeface="Arial Black" pitchFamily="34" charset="0"/>
              </a:rPr>
              <a:t>терминологии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 и </a:t>
            </a:r>
            <a:r>
              <a:rPr lang="ru-RU" sz="5600" b="1" dirty="0" smtClean="0">
                <a:solidFill>
                  <a:srgbClr val="0000FF"/>
                </a:solidFill>
                <a:latin typeface="Arial Black" pitchFamily="34" charset="0"/>
              </a:rPr>
              <a:t>ситуаций нарушения поведен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ия в окружающей среде 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на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формирование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 экологически ориентированного поведения 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школьников.</a:t>
            </a:r>
          </a:p>
          <a:p>
            <a:pPr marL="0">
              <a:spcBef>
                <a:spcPts val="0"/>
              </a:spcBef>
              <a:buNone/>
            </a:pPr>
            <a:endParaRPr lang="ru-RU" sz="5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2.Полученные данные </a:t>
            </a:r>
            <a:r>
              <a:rPr lang="ru-RU" sz="5600" b="1" dirty="0" smtClean="0">
                <a:solidFill>
                  <a:srgbClr val="0000FF"/>
                </a:solidFill>
                <a:latin typeface="Arial Black" pitchFamily="34" charset="0"/>
              </a:rPr>
              <a:t>обработаны статистически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 по методике Е.В. Сидоренко и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достоверность подтверждена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</a:p>
          <a:p>
            <a:pPr marL="0">
              <a:spcBef>
                <a:spcPts val="0"/>
              </a:spcBef>
              <a:buNone/>
            </a:pPr>
            <a:endParaRPr lang="ru-RU" sz="5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3.Был исследован и обоснован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оригинальный способ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формирования экологически ориентированного поведения как части экологической культуры у школьников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через создание экологических мультфильмов из ТБО.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 </a:t>
            </a:r>
          </a:p>
          <a:p>
            <a:pPr marL="0">
              <a:spcBef>
                <a:spcPts val="0"/>
              </a:spcBef>
              <a:buNone/>
            </a:pPr>
            <a:endParaRPr lang="ru-RU" sz="56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Составлен алгоритм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создания </a:t>
            </a:r>
            <a:r>
              <a:rPr lang="ru-RU" sz="5600" dirty="0" err="1" smtClean="0">
                <a:solidFill>
                  <a:srgbClr val="0000FF"/>
                </a:solidFill>
                <a:latin typeface="Arial Black" pitchFamily="34" charset="0"/>
              </a:rPr>
              <a:t>экомультфильма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 из ТБО с </a:t>
            </a:r>
            <a:r>
              <a:rPr lang="ru-RU" sz="5600" b="1" dirty="0" smtClean="0">
                <a:solidFill>
                  <a:srgbClr val="0000FF"/>
                </a:solidFill>
                <a:latin typeface="Arial Black" pitchFamily="34" charset="0"/>
              </a:rPr>
              <a:t>интегрированными 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экологическими знаниями и </a:t>
            </a:r>
            <a:r>
              <a:rPr lang="ru-RU" sz="5600" b="1" dirty="0" smtClean="0">
                <a:solidFill>
                  <a:srgbClr val="0000FF"/>
                </a:solidFill>
                <a:latin typeface="Arial Black" pitchFamily="34" charset="0"/>
              </a:rPr>
              <a:t>проблематикой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0">
              <a:spcBef>
                <a:spcPts val="0"/>
              </a:spcBef>
              <a:buNone/>
            </a:pPr>
            <a:endParaRPr lang="ru-RU" sz="5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5. изготовлено 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4  </a:t>
            </a:r>
            <a:r>
              <a:rPr lang="ru-RU" sz="5600" b="1" dirty="0" err="1" smtClean="0">
                <a:solidFill>
                  <a:srgbClr val="FF0000"/>
                </a:solidFill>
                <a:latin typeface="Arial Black" pitchFamily="34" charset="0"/>
              </a:rPr>
              <a:t>экомультфильма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5600" b="1" dirty="0" smtClean="0">
                <a:solidFill>
                  <a:srgbClr val="0000FF"/>
                </a:solidFill>
                <a:latin typeface="Arial Black" pitchFamily="34" charset="0"/>
              </a:rPr>
              <a:t>из разных видов ТБО, 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 которые </a:t>
            </a:r>
            <a:r>
              <a:rPr lang="ru-RU" sz="5600" b="1" dirty="0" smtClean="0">
                <a:solidFill>
                  <a:srgbClr val="0000FF"/>
                </a:solidFill>
                <a:latin typeface="Arial Black" pitchFamily="34" charset="0"/>
              </a:rPr>
              <a:t>можно применять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 для экологического образования и воспитания, они </a:t>
            </a:r>
            <a:r>
              <a:rPr lang="ru-RU" sz="5600" dirty="0" err="1" smtClean="0">
                <a:solidFill>
                  <a:srgbClr val="0000FF"/>
                </a:solidFill>
                <a:latin typeface="Arial Black" pitchFamily="34" charset="0"/>
              </a:rPr>
              <a:t>выложениы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 в </a:t>
            </a:r>
            <a:r>
              <a:rPr lang="en-US" sz="5600" dirty="0" err="1" smtClean="0">
                <a:solidFill>
                  <a:srgbClr val="0000FF"/>
                </a:solidFill>
                <a:latin typeface="Arial Black" pitchFamily="34" charset="0"/>
              </a:rPr>
              <a:t>Youtube</a:t>
            </a:r>
            <a:r>
              <a:rPr lang="en-US" sz="56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 и проводится </a:t>
            </a:r>
            <a:r>
              <a:rPr lang="ru-RU" sz="5600" dirty="0" err="1" smtClean="0">
                <a:solidFill>
                  <a:srgbClr val="0000FF"/>
                </a:solidFill>
                <a:latin typeface="Arial Black" pitchFamily="34" charset="0"/>
              </a:rPr>
              <a:t>репост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 в </a:t>
            </a:r>
            <a:r>
              <a:rPr lang="ru-RU" sz="5600" dirty="0" err="1" smtClean="0">
                <a:solidFill>
                  <a:srgbClr val="0000FF"/>
                </a:solidFill>
                <a:latin typeface="Arial Black" pitchFamily="34" charset="0"/>
              </a:rPr>
              <a:t>соцсетях</a:t>
            </a:r>
            <a:r>
              <a:rPr lang="ru-RU" sz="56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pPr marL="0">
              <a:spcBef>
                <a:spcPts val="0"/>
              </a:spcBef>
              <a:buNone/>
            </a:pPr>
            <a:endParaRPr lang="ru-RU" sz="5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 </a:t>
            </a:r>
            <a:r>
              <a:rPr lang="ru-RU" sz="6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При участии школьников в </a:t>
            </a:r>
            <a:r>
              <a:rPr lang="ru-RU" sz="6000" b="1" dirty="0" smtClean="0">
                <a:solidFill>
                  <a:srgbClr val="FF0000"/>
                </a:solidFill>
                <a:latin typeface="Arial Black" pitchFamily="34" charset="0"/>
              </a:rPr>
              <a:t>создании</a:t>
            </a: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  <a:latin typeface="Arial Black" pitchFamily="34" charset="0"/>
              </a:rPr>
              <a:t>экологических мультфильмов</a:t>
            </a: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,  экологические знания становятся </a:t>
            </a:r>
            <a:r>
              <a:rPr lang="ru-RU" sz="6000" b="1" dirty="0" smtClean="0">
                <a:solidFill>
                  <a:srgbClr val="FF0000"/>
                </a:solidFill>
                <a:latin typeface="Arial Black" pitchFamily="34" charset="0"/>
              </a:rPr>
              <a:t>прочнее </a:t>
            </a: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и формируется </a:t>
            </a:r>
            <a:r>
              <a:rPr lang="ru-RU" sz="6000" b="1" dirty="0" smtClean="0">
                <a:solidFill>
                  <a:srgbClr val="FF0000"/>
                </a:solidFill>
                <a:latin typeface="Arial Black" pitchFamily="34" charset="0"/>
              </a:rPr>
              <a:t>экологически ориентированное поведение</a:t>
            </a: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 как элемент экологической </a:t>
            </a:r>
            <a:r>
              <a:rPr lang="ru-RU" sz="6000" b="1" dirty="0" smtClean="0">
                <a:solidFill>
                  <a:srgbClr val="FF0000"/>
                </a:solidFill>
                <a:latin typeface="Arial Black" pitchFamily="34" charset="0"/>
              </a:rPr>
              <a:t>культуры</a:t>
            </a: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endParaRPr lang="ru-RU" sz="5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>
              <a:spcBef>
                <a:spcPts val="0"/>
              </a:spcBef>
              <a:buNone/>
            </a:pPr>
            <a:endParaRPr lang="ru-RU" sz="5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9" name="Picture 2" descr="C:\Users\1\Desktop\фото Насти\IMG_8302.JPG"/>
          <p:cNvPicPr>
            <a:picLocks noChangeAspect="1" noChangeArrowheads="1"/>
          </p:cNvPicPr>
          <p:nvPr/>
        </p:nvPicPr>
        <p:blipFill>
          <a:blip r:embed="rId2" cstate="print"/>
          <a:srcRect l="7547" t="8402" r="9434" b="3862"/>
          <a:stretch>
            <a:fillRect/>
          </a:stretch>
        </p:blipFill>
        <p:spPr bwMode="auto">
          <a:xfrm>
            <a:off x="428596" y="4714884"/>
            <a:ext cx="2705088" cy="190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357554" y="4714884"/>
            <a:ext cx="5643602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rPr>
              <a:t>Можно посмотреть на «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rPr>
              <a:t>Ютубе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rPr>
              <a:t>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Мультфильм из старых джинсов.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- кукольный мультфильм Спасите ёлочку!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3"/>
              </a:rPr>
              <a:t>https://www.youtube.com/watch?v=g1sVDIcXeJk&amp;feature=youtu.be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Мультфильмы из пластиковых бутылок.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4"/>
              </a:rPr>
              <a:t>https://www.youtube.com/watch?v=hd9Ss5MmAt8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-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мультфильм Сохраним лес от пожара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5"/>
              </a:rPr>
              <a:t>https://www.youtube.com/watch?v=CDryMwN_0Ik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мультфильм Вторую жизнь пластиковой бутылке!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Мультфильм из макулатуры и картонных коробок.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6"/>
              </a:rPr>
              <a:t>https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6"/>
              </a:rPr>
              <a:t>://</a:t>
            </a:r>
            <a:r>
              <a:rPr kumimoji="0" lang="en-US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6"/>
              </a:rPr>
              <a:t>youtu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6"/>
              </a:rPr>
              <a:t>.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6"/>
              </a:rPr>
              <a:t>be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kumimoji="0" lang="en-US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6"/>
              </a:rPr>
              <a:t>SWoLiEm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6"/>
              </a:rPr>
              <a:t>57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6"/>
              </a:rPr>
              <a:t>r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  <a:hlinkClick r:id="rId6"/>
              </a:rPr>
              <a:t>4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Мультфильм Мусорное нашествие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4"/>
          <p:cNvSpPr>
            <a:spLocks noChangeArrowheads="1" noChangeShapeType="1" noTextEdit="1"/>
          </p:cNvSpPr>
          <p:nvPr/>
        </p:nvSpPr>
        <p:spPr bwMode="auto">
          <a:xfrm>
            <a:off x="785786" y="257175"/>
            <a:ext cx="8053414" cy="1714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 smtClean="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Результаты по параметру «Экологические знания»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04088824"/>
              </p:ext>
            </p:extLst>
          </p:nvPr>
        </p:nvGraphicFramePr>
        <p:xfrm>
          <a:off x="428596" y="428604"/>
          <a:ext cx="85725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85984" y="2285992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Arial Black" pitchFamily="34" charset="0"/>
              </a:rPr>
              <a:t>24%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71736" y="164305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Arial Black" pitchFamily="34" charset="0"/>
              </a:rPr>
              <a:t>24%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2428868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22%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14678" y="857232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63%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3306" y="1714488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25%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928670"/>
            <a:ext cx="5437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65%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12733" y="2357431"/>
            <a:ext cx="5437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26%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53000" y="121920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67%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5000" y="2395435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27%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96000" y="114300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69%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00166" y="2928934"/>
            <a:ext cx="914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Arial Black" panose="020B0A04020102020204" pitchFamily="34" charset="0"/>
              </a:rPr>
              <a:t>Входной тест</a:t>
            </a:r>
            <a:endParaRPr lang="ru-RU" sz="1000" dirty="0">
              <a:latin typeface="Arial Black" panose="020B0A04020102020204" pitchFamily="34" charset="0"/>
            </a:endParaRPr>
          </a:p>
        </p:txBody>
      </p:sp>
      <p:sp>
        <p:nvSpPr>
          <p:cNvPr id="20" name="WordArt 2"/>
          <p:cNvSpPr>
            <a:spLocks noGrp="1" noChangeArrowheads="1" noChangeShapeType="1" noTextEdit="1"/>
          </p:cNvSpPr>
          <p:nvPr>
            <p:ph sz="half" idx="1"/>
          </p:nvPr>
        </p:nvSpPr>
        <p:spPr bwMode="auto">
          <a:xfrm>
            <a:off x="2285984" y="3643314"/>
            <a:ext cx="5286412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kern="10" dirty="0" smtClean="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</a:rPr>
              <a:t>Результаты по параметру «Поведение в окружающей среде»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kern="10" dirty="0" smtClean="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</a:rPr>
              <a:t>(количество нарушений )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812514877"/>
              </p:ext>
            </p:extLst>
          </p:nvPr>
        </p:nvGraphicFramePr>
        <p:xfrm>
          <a:off x="1428728" y="4143380"/>
          <a:ext cx="600079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5786446" y="5143512"/>
            <a:ext cx="484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9%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86314" y="4500570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64%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29124" y="5000636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15%</a:t>
            </a:r>
            <a:endParaRPr lang="ru-RU" sz="1400" dirty="0">
              <a:latin typeface="Arial Black" pitchFamily="34" charset="0"/>
            </a:endParaRPr>
          </a:p>
        </p:txBody>
      </p:sp>
      <p:pic>
        <p:nvPicPr>
          <p:cNvPr id="25" name="Рисунок 3"/>
          <p:cNvPicPr>
            <a:picLocks noChangeAspect="1"/>
          </p:cNvPicPr>
          <p:nvPr/>
        </p:nvPicPr>
        <p:blipFill>
          <a:blip r:embed="rId4" cstate="print"/>
          <a:srcRect l="28812" t="29813" r="11649" b="3397"/>
          <a:stretch>
            <a:fillRect/>
          </a:stretch>
        </p:blipFill>
        <p:spPr bwMode="auto">
          <a:xfrm>
            <a:off x="285720" y="4714884"/>
            <a:ext cx="20058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марина\Documents\СЕМЕЙНЫЕ ФОТО\МОСКВА\P114049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5" t="21062" r="29709" b="3584"/>
          <a:stretch/>
        </p:blipFill>
        <p:spPr bwMode="auto">
          <a:xfrm>
            <a:off x="7786710" y="4286256"/>
            <a:ext cx="1103037" cy="2214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63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14313" y="142875"/>
            <a:ext cx="8385175" cy="8572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Для </a:t>
            </a:r>
            <a:r>
              <a:rPr lang="ru-RU" sz="1200" dirty="0">
                <a:solidFill>
                  <a:srgbClr val="FF0000"/>
                </a:solidFill>
                <a:latin typeface="Arial Black" pitchFamily="34" charset="0"/>
              </a:rPr>
              <a:t>проверки достоверности полученных результатов   применяем «Методы математической обработки в психологии» по  Сидоренко Е.В. Была проверена достоверность полученных результатов через корреляцию параметров «Поведение в окружающей среде»  и «Тестирование экологических знаний» </a:t>
            </a: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(Экспериментальная группа) </a:t>
            </a:r>
            <a:b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sz="12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3974" name="Rectangle 6"/>
          <p:cNvSpPr>
            <a:spLocks noGrp="1" noRot="1" noChangeArrowheads="1"/>
          </p:cNvSpPr>
          <p:nvPr>
            <p:ph type="body" idx="1"/>
          </p:nvPr>
        </p:nvSpPr>
        <p:spPr>
          <a:xfrm>
            <a:off x="609600" y="1371600"/>
            <a:ext cx="8007350" cy="4191000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graphicFrame>
        <p:nvGraphicFramePr>
          <p:cNvPr id="132100" name="Object 10"/>
          <p:cNvGraphicFramePr>
            <a:graphicFrameLocks noChangeAspect="1"/>
          </p:cNvGraphicFramePr>
          <p:nvPr/>
        </p:nvGraphicFramePr>
        <p:xfrm>
          <a:off x="7643813" y="2357438"/>
          <a:ext cx="685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9" name="Формула" r:id="rId3" imgW="291973" imgH="228501" progId="Equation.3">
                  <p:embed/>
                </p:oleObj>
              </mc:Choice>
              <mc:Fallback>
                <p:oleObj name="Формула" r:id="rId3" imgW="291973" imgH="228501" progId="Equation.3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13" y="2357438"/>
                        <a:ext cx="6858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1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2102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800" smtClean="0">
                <a:solidFill>
                  <a:srgbClr val="FFFFFF"/>
                </a:solidFill>
                <a:cs typeface="Arial" charset="0"/>
              </a:rPr>
              <a:t/>
            </a:r>
            <a:br>
              <a:rPr lang="ru-RU" altLang="ru-RU" sz="800" smtClean="0">
                <a:solidFill>
                  <a:srgbClr val="FFFFFF"/>
                </a:solidFill>
                <a:cs typeface="Arial" charset="0"/>
              </a:rPr>
            </a:b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2103" name="Rectangle 26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800" smtClean="0">
                <a:solidFill>
                  <a:srgbClr val="FFFFFF"/>
                </a:solidFill>
                <a:cs typeface="Arial" charset="0"/>
              </a:rPr>
              <a:t>                                                                                                   </a:t>
            </a: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2104" name="Rectangle 30"/>
          <p:cNvSpPr>
            <a:spLocks noChangeArrowheads="1"/>
          </p:cNvSpPr>
          <p:nvPr/>
        </p:nvSpPr>
        <p:spPr bwMode="auto">
          <a:xfrm>
            <a:off x="0" y="1600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2105" name="Прямоугольник 25"/>
          <p:cNvSpPr>
            <a:spLocks noChangeArrowheads="1"/>
          </p:cNvSpPr>
          <p:nvPr/>
        </p:nvSpPr>
        <p:spPr bwMode="auto">
          <a:xfrm>
            <a:off x="4786312" y="3000375"/>
            <a:ext cx="1690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Зона незначимости</a:t>
            </a:r>
          </a:p>
        </p:txBody>
      </p:sp>
      <p:sp>
        <p:nvSpPr>
          <p:cNvPr id="132106" name="Прямоугольник 26"/>
          <p:cNvSpPr>
            <a:spLocks noChangeArrowheads="1"/>
          </p:cNvSpPr>
          <p:nvPr/>
        </p:nvSpPr>
        <p:spPr bwMode="auto">
          <a:xfrm>
            <a:off x="5857875" y="2928938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1,64</a:t>
            </a:r>
          </a:p>
        </p:txBody>
      </p:sp>
      <p:sp>
        <p:nvSpPr>
          <p:cNvPr id="132107" name="Прямоугольник 27"/>
          <p:cNvSpPr>
            <a:spLocks noChangeArrowheads="1"/>
          </p:cNvSpPr>
          <p:nvPr/>
        </p:nvSpPr>
        <p:spPr bwMode="auto">
          <a:xfrm>
            <a:off x="6872628" y="2928938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2,31</a:t>
            </a:r>
          </a:p>
        </p:txBody>
      </p:sp>
      <p:sp>
        <p:nvSpPr>
          <p:cNvPr id="132108" name="Прямоугольник 28"/>
          <p:cNvSpPr>
            <a:spLocks noChangeArrowheads="1"/>
          </p:cNvSpPr>
          <p:nvPr/>
        </p:nvSpPr>
        <p:spPr bwMode="auto">
          <a:xfrm>
            <a:off x="7745298" y="2928938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2,324</a:t>
            </a:r>
          </a:p>
        </p:txBody>
      </p:sp>
      <p:sp>
        <p:nvSpPr>
          <p:cNvPr id="132109" name="Прямоугольник 29"/>
          <p:cNvSpPr>
            <a:spLocks noChangeArrowheads="1"/>
          </p:cNvSpPr>
          <p:nvPr/>
        </p:nvSpPr>
        <p:spPr bwMode="auto">
          <a:xfrm>
            <a:off x="7429500" y="3214688"/>
            <a:ext cx="1714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Зона значимости</a:t>
            </a: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4857750" y="2000250"/>
            <a:ext cx="4071938" cy="928688"/>
            <a:chOff x="1521" y="11394"/>
            <a:chExt cx="9000" cy="1260"/>
          </a:xfrm>
        </p:grpSpPr>
        <p:sp>
          <p:nvSpPr>
            <p:cNvPr id="132175" name="Line 71"/>
            <p:cNvSpPr>
              <a:spLocks noChangeShapeType="1"/>
            </p:cNvSpPr>
            <p:nvPr/>
          </p:nvSpPr>
          <p:spPr bwMode="auto">
            <a:xfrm>
              <a:off x="1701" y="12654"/>
              <a:ext cx="882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6" name="Freeform 72"/>
            <p:cNvSpPr>
              <a:spLocks/>
            </p:cNvSpPr>
            <p:nvPr/>
          </p:nvSpPr>
          <p:spPr bwMode="auto">
            <a:xfrm>
              <a:off x="1521" y="11394"/>
              <a:ext cx="3240" cy="1260"/>
            </a:xfrm>
            <a:custGeom>
              <a:avLst/>
              <a:gdLst>
                <a:gd name="T0" fmla="*/ 0 w 3240"/>
                <a:gd name="T1" fmla="*/ 0 h 1260"/>
                <a:gd name="T2" fmla="*/ 1980 w 3240"/>
                <a:gd name="T3" fmla="*/ 360 h 1260"/>
                <a:gd name="T4" fmla="*/ 3240 w 3240"/>
                <a:gd name="T5" fmla="*/ 1260 h 1260"/>
                <a:gd name="T6" fmla="*/ 0 60000 65536"/>
                <a:gd name="T7" fmla="*/ 0 60000 65536"/>
                <a:gd name="T8" fmla="*/ 0 60000 65536"/>
                <a:gd name="T9" fmla="*/ 0 w 3240"/>
                <a:gd name="T10" fmla="*/ 0 h 1260"/>
                <a:gd name="T11" fmla="*/ 3240 w 3240"/>
                <a:gd name="T12" fmla="*/ 1260 h 1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40" h="1260">
                  <a:moveTo>
                    <a:pt x="0" y="0"/>
                  </a:moveTo>
                  <a:cubicBezTo>
                    <a:pt x="720" y="75"/>
                    <a:pt x="1440" y="150"/>
                    <a:pt x="1980" y="360"/>
                  </a:cubicBezTo>
                  <a:cubicBezTo>
                    <a:pt x="2520" y="570"/>
                    <a:pt x="2880" y="915"/>
                    <a:pt x="3240" y="126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7" name="Freeform 73"/>
            <p:cNvSpPr>
              <a:spLocks/>
            </p:cNvSpPr>
            <p:nvPr/>
          </p:nvSpPr>
          <p:spPr bwMode="auto">
            <a:xfrm flipH="1">
              <a:off x="7281" y="11394"/>
              <a:ext cx="3240" cy="1260"/>
            </a:xfrm>
            <a:custGeom>
              <a:avLst/>
              <a:gdLst>
                <a:gd name="T0" fmla="*/ 0 w 3240"/>
                <a:gd name="T1" fmla="*/ 0 h 1260"/>
                <a:gd name="T2" fmla="*/ 1980 w 3240"/>
                <a:gd name="T3" fmla="*/ 360 h 1260"/>
                <a:gd name="T4" fmla="*/ 3240 w 3240"/>
                <a:gd name="T5" fmla="*/ 1260 h 1260"/>
                <a:gd name="T6" fmla="*/ 0 60000 65536"/>
                <a:gd name="T7" fmla="*/ 0 60000 65536"/>
                <a:gd name="T8" fmla="*/ 0 60000 65536"/>
                <a:gd name="T9" fmla="*/ 0 w 3240"/>
                <a:gd name="T10" fmla="*/ 0 h 1260"/>
                <a:gd name="T11" fmla="*/ 3240 w 3240"/>
                <a:gd name="T12" fmla="*/ 1260 h 1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40" h="1260">
                  <a:moveTo>
                    <a:pt x="0" y="0"/>
                  </a:moveTo>
                  <a:cubicBezTo>
                    <a:pt x="720" y="75"/>
                    <a:pt x="1440" y="150"/>
                    <a:pt x="1980" y="360"/>
                  </a:cubicBezTo>
                  <a:cubicBezTo>
                    <a:pt x="2520" y="570"/>
                    <a:pt x="2880" y="915"/>
                    <a:pt x="3240" y="126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8" name="Freeform 74"/>
            <p:cNvSpPr>
              <a:spLocks/>
            </p:cNvSpPr>
            <p:nvPr/>
          </p:nvSpPr>
          <p:spPr bwMode="auto">
            <a:xfrm>
              <a:off x="4761" y="11754"/>
              <a:ext cx="1260" cy="900"/>
            </a:xfrm>
            <a:custGeom>
              <a:avLst/>
              <a:gdLst>
                <a:gd name="T0" fmla="*/ 0 w 1260"/>
                <a:gd name="T1" fmla="*/ 900 h 900"/>
                <a:gd name="T2" fmla="*/ 1260 w 1260"/>
                <a:gd name="T3" fmla="*/ 0 h 900"/>
                <a:gd name="T4" fmla="*/ 0 60000 65536"/>
                <a:gd name="T5" fmla="*/ 0 60000 65536"/>
                <a:gd name="T6" fmla="*/ 0 w 1260"/>
                <a:gd name="T7" fmla="*/ 0 h 900"/>
                <a:gd name="T8" fmla="*/ 1260 w 1260"/>
                <a:gd name="T9" fmla="*/ 900 h 9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0" h="900">
                  <a:moveTo>
                    <a:pt x="0" y="900"/>
                  </a:moveTo>
                  <a:cubicBezTo>
                    <a:pt x="435" y="450"/>
                    <a:pt x="870" y="0"/>
                    <a:pt x="126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9" name="Freeform 75"/>
            <p:cNvSpPr>
              <a:spLocks/>
            </p:cNvSpPr>
            <p:nvPr/>
          </p:nvSpPr>
          <p:spPr bwMode="auto">
            <a:xfrm flipH="1">
              <a:off x="6021" y="11754"/>
              <a:ext cx="1260" cy="900"/>
            </a:xfrm>
            <a:custGeom>
              <a:avLst/>
              <a:gdLst>
                <a:gd name="T0" fmla="*/ 0 w 1260"/>
                <a:gd name="T1" fmla="*/ 900 h 900"/>
                <a:gd name="T2" fmla="*/ 1260 w 1260"/>
                <a:gd name="T3" fmla="*/ 0 h 900"/>
                <a:gd name="T4" fmla="*/ 0 60000 65536"/>
                <a:gd name="T5" fmla="*/ 0 60000 65536"/>
                <a:gd name="T6" fmla="*/ 0 w 1260"/>
                <a:gd name="T7" fmla="*/ 0 h 900"/>
                <a:gd name="T8" fmla="*/ 1260 w 1260"/>
                <a:gd name="T9" fmla="*/ 900 h 9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0" h="900">
                  <a:moveTo>
                    <a:pt x="0" y="900"/>
                  </a:moveTo>
                  <a:cubicBezTo>
                    <a:pt x="435" y="450"/>
                    <a:pt x="870" y="0"/>
                    <a:pt x="126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</p:grpSp>
      <p:graphicFrame>
        <p:nvGraphicFramePr>
          <p:cNvPr id="132111" name="Объект 1"/>
          <p:cNvGraphicFramePr>
            <a:graphicFrameLocks noChangeAspect="1"/>
          </p:cNvGraphicFramePr>
          <p:nvPr/>
        </p:nvGraphicFramePr>
        <p:xfrm>
          <a:off x="0" y="1143000"/>
          <a:ext cx="4733925" cy="245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0" name="Документ" r:id="rId5" imgW="6142229" imgH="2458034" progId="Word.Document.12">
                  <p:embed/>
                </p:oleObj>
              </mc:Choice>
              <mc:Fallback>
                <p:oleObj name="Документ" r:id="rId5" imgW="6142229" imgH="2458034" progId="Word.Document.12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4733925" cy="2452687"/>
                      </a:xfrm>
                      <a:prstGeom prst="rect">
                        <a:avLst/>
                      </a:prstGeom>
                      <a:solidFill>
                        <a:srgbClr val="00B0F0">
                          <a:alpha val="61176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-34759" y="3573016"/>
            <a:ext cx="9144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FF"/>
                </a:solidFill>
                <a:latin typeface="Arial Black"/>
                <a:cs typeface="Arial" charset="0"/>
              </a:rPr>
              <a:t>Была проверена достоверность полученных результатов через корреляцию параметров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FF"/>
                </a:solidFill>
                <a:latin typeface="Arial Black"/>
                <a:cs typeface="Arial" charset="0"/>
              </a:rPr>
              <a:t> «Поведение в окружающей среде»  и «Тестирование экологических знаний» (Контрольная  группа) 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51751"/>
              </p:ext>
            </p:extLst>
          </p:nvPr>
        </p:nvGraphicFramePr>
        <p:xfrm>
          <a:off x="0" y="4038600"/>
          <a:ext cx="5004052" cy="2682877"/>
        </p:xfrm>
        <a:graphic>
          <a:graphicData uri="http://schemas.openxmlformats.org/drawingml/2006/table">
            <a:tbl>
              <a:tblPr/>
              <a:tblGrid>
                <a:gridCol w="1207863"/>
                <a:gridCol w="762000"/>
                <a:gridCol w="609600"/>
                <a:gridCol w="389590"/>
                <a:gridCol w="774961"/>
                <a:gridCol w="491913"/>
                <a:gridCol w="320133"/>
                <a:gridCol w="447992"/>
              </a:tblGrid>
              <a:tr h="771519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Группы учащихся, решающих готовые задания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«есть эффект»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(задача решена)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«нет эффекта»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(задача не решена)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суммы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</a:tr>
              <a:tr h="490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К-во испытуемых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% доля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Количество испытуемых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% доля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7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Тестирование экологических знаний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24 чел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27%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66чел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73%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</a:tr>
              <a:tr h="6127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Поведение в окружающей среде без нарушений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15чел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38%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25 чел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62%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</a:tr>
              <a:tr h="1225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суммы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5000625" y="4648200"/>
            <a:ext cx="4143375" cy="928687"/>
            <a:chOff x="1521" y="11394"/>
            <a:chExt cx="9000" cy="1260"/>
          </a:xfrm>
        </p:grpSpPr>
        <p:sp>
          <p:nvSpPr>
            <p:cNvPr id="132170" name="Line 68"/>
            <p:cNvSpPr>
              <a:spLocks noChangeShapeType="1"/>
            </p:cNvSpPr>
            <p:nvPr/>
          </p:nvSpPr>
          <p:spPr bwMode="auto">
            <a:xfrm>
              <a:off x="1701" y="12654"/>
              <a:ext cx="882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1" name="Freeform 69"/>
            <p:cNvSpPr>
              <a:spLocks/>
            </p:cNvSpPr>
            <p:nvPr/>
          </p:nvSpPr>
          <p:spPr bwMode="auto">
            <a:xfrm>
              <a:off x="1521" y="11394"/>
              <a:ext cx="3240" cy="1260"/>
            </a:xfrm>
            <a:custGeom>
              <a:avLst/>
              <a:gdLst>
                <a:gd name="T0" fmla="*/ 0 w 3240"/>
                <a:gd name="T1" fmla="*/ 0 h 1260"/>
                <a:gd name="T2" fmla="*/ 1980 w 3240"/>
                <a:gd name="T3" fmla="*/ 360 h 1260"/>
                <a:gd name="T4" fmla="*/ 3240 w 3240"/>
                <a:gd name="T5" fmla="*/ 1260 h 1260"/>
                <a:gd name="T6" fmla="*/ 0 60000 65536"/>
                <a:gd name="T7" fmla="*/ 0 60000 65536"/>
                <a:gd name="T8" fmla="*/ 0 60000 65536"/>
                <a:gd name="T9" fmla="*/ 0 w 3240"/>
                <a:gd name="T10" fmla="*/ 0 h 1260"/>
                <a:gd name="T11" fmla="*/ 3240 w 3240"/>
                <a:gd name="T12" fmla="*/ 1260 h 1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40" h="1260">
                  <a:moveTo>
                    <a:pt x="0" y="0"/>
                  </a:moveTo>
                  <a:cubicBezTo>
                    <a:pt x="720" y="75"/>
                    <a:pt x="1440" y="150"/>
                    <a:pt x="1980" y="360"/>
                  </a:cubicBezTo>
                  <a:cubicBezTo>
                    <a:pt x="2520" y="570"/>
                    <a:pt x="2880" y="915"/>
                    <a:pt x="3240" y="126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2" name="Freeform 70"/>
            <p:cNvSpPr>
              <a:spLocks/>
            </p:cNvSpPr>
            <p:nvPr/>
          </p:nvSpPr>
          <p:spPr bwMode="auto">
            <a:xfrm flipH="1">
              <a:off x="7281" y="11394"/>
              <a:ext cx="3240" cy="1260"/>
            </a:xfrm>
            <a:custGeom>
              <a:avLst/>
              <a:gdLst>
                <a:gd name="T0" fmla="*/ 0 w 3240"/>
                <a:gd name="T1" fmla="*/ 0 h 1260"/>
                <a:gd name="T2" fmla="*/ 1980 w 3240"/>
                <a:gd name="T3" fmla="*/ 360 h 1260"/>
                <a:gd name="T4" fmla="*/ 3240 w 3240"/>
                <a:gd name="T5" fmla="*/ 1260 h 1260"/>
                <a:gd name="T6" fmla="*/ 0 60000 65536"/>
                <a:gd name="T7" fmla="*/ 0 60000 65536"/>
                <a:gd name="T8" fmla="*/ 0 60000 65536"/>
                <a:gd name="T9" fmla="*/ 0 w 3240"/>
                <a:gd name="T10" fmla="*/ 0 h 1260"/>
                <a:gd name="T11" fmla="*/ 3240 w 3240"/>
                <a:gd name="T12" fmla="*/ 1260 h 1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40" h="1260">
                  <a:moveTo>
                    <a:pt x="0" y="0"/>
                  </a:moveTo>
                  <a:cubicBezTo>
                    <a:pt x="720" y="75"/>
                    <a:pt x="1440" y="150"/>
                    <a:pt x="1980" y="360"/>
                  </a:cubicBezTo>
                  <a:cubicBezTo>
                    <a:pt x="2520" y="570"/>
                    <a:pt x="2880" y="915"/>
                    <a:pt x="3240" y="126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3" name="Freeform 71"/>
            <p:cNvSpPr>
              <a:spLocks/>
            </p:cNvSpPr>
            <p:nvPr/>
          </p:nvSpPr>
          <p:spPr bwMode="auto">
            <a:xfrm>
              <a:off x="4761" y="11754"/>
              <a:ext cx="1260" cy="900"/>
            </a:xfrm>
            <a:custGeom>
              <a:avLst/>
              <a:gdLst>
                <a:gd name="T0" fmla="*/ 0 w 1260"/>
                <a:gd name="T1" fmla="*/ 900 h 900"/>
                <a:gd name="T2" fmla="*/ 1260 w 1260"/>
                <a:gd name="T3" fmla="*/ 0 h 900"/>
                <a:gd name="T4" fmla="*/ 0 60000 65536"/>
                <a:gd name="T5" fmla="*/ 0 60000 65536"/>
                <a:gd name="T6" fmla="*/ 0 w 1260"/>
                <a:gd name="T7" fmla="*/ 0 h 900"/>
                <a:gd name="T8" fmla="*/ 1260 w 1260"/>
                <a:gd name="T9" fmla="*/ 900 h 9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0" h="900">
                  <a:moveTo>
                    <a:pt x="0" y="900"/>
                  </a:moveTo>
                  <a:cubicBezTo>
                    <a:pt x="435" y="450"/>
                    <a:pt x="870" y="0"/>
                    <a:pt x="126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4" name="Freeform 72"/>
            <p:cNvSpPr>
              <a:spLocks/>
            </p:cNvSpPr>
            <p:nvPr/>
          </p:nvSpPr>
          <p:spPr bwMode="auto">
            <a:xfrm flipH="1">
              <a:off x="6021" y="11754"/>
              <a:ext cx="1260" cy="900"/>
            </a:xfrm>
            <a:custGeom>
              <a:avLst/>
              <a:gdLst>
                <a:gd name="T0" fmla="*/ 0 w 1260"/>
                <a:gd name="T1" fmla="*/ 900 h 900"/>
                <a:gd name="T2" fmla="*/ 1260 w 1260"/>
                <a:gd name="T3" fmla="*/ 0 h 900"/>
                <a:gd name="T4" fmla="*/ 0 60000 65536"/>
                <a:gd name="T5" fmla="*/ 0 60000 65536"/>
                <a:gd name="T6" fmla="*/ 0 w 1260"/>
                <a:gd name="T7" fmla="*/ 0 h 900"/>
                <a:gd name="T8" fmla="*/ 1260 w 1260"/>
                <a:gd name="T9" fmla="*/ 900 h 9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0" h="900">
                  <a:moveTo>
                    <a:pt x="0" y="900"/>
                  </a:moveTo>
                  <a:cubicBezTo>
                    <a:pt x="435" y="450"/>
                    <a:pt x="870" y="0"/>
                    <a:pt x="126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32164" name="Прямоугольник 12"/>
          <p:cNvSpPr>
            <a:spLocks noChangeArrowheads="1"/>
          </p:cNvSpPr>
          <p:nvPr/>
        </p:nvSpPr>
        <p:spPr bwMode="auto">
          <a:xfrm>
            <a:off x="5016012" y="5908416"/>
            <a:ext cx="1446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Зона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незначимости</a:t>
            </a:r>
          </a:p>
        </p:txBody>
      </p:sp>
      <p:sp>
        <p:nvSpPr>
          <p:cNvPr id="132165" name="Прямоугольник 13"/>
          <p:cNvSpPr>
            <a:spLocks noChangeArrowheads="1"/>
          </p:cNvSpPr>
          <p:nvPr/>
        </p:nvSpPr>
        <p:spPr bwMode="auto">
          <a:xfrm>
            <a:off x="5905952" y="5570798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1,64</a:t>
            </a:r>
          </a:p>
        </p:txBody>
      </p:sp>
      <p:sp>
        <p:nvSpPr>
          <p:cNvPr id="132166" name="Прямоугольник 14"/>
          <p:cNvSpPr>
            <a:spLocks noChangeArrowheads="1"/>
          </p:cNvSpPr>
          <p:nvPr/>
        </p:nvSpPr>
        <p:spPr bwMode="auto">
          <a:xfrm>
            <a:off x="7038845" y="5570798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2,31</a:t>
            </a:r>
          </a:p>
        </p:txBody>
      </p:sp>
      <p:sp>
        <p:nvSpPr>
          <p:cNvPr id="132167" name="Прямоугольник 15"/>
          <p:cNvSpPr>
            <a:spLocks noChangeArrowheads="1"/>
          </p:cNvSpPr>
          <p:nvPr/>
        </p:nvSpPr>
        <p:spPr bwMode="auto">
          <a:xfrm>
            <a:off x="7848168" y="5629220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2,873</a:t>
            </a:r>
          </a:p>
        </p:txBody>
      </p:sp>
      <p:sp>
        <p:nvSpPr>
          <p:cNvPr id="132168" name="Прямоугольник 18"/>
          <p:cNvSpPr>
            <a:spLocks noChangeArrowheads="1"/>
          </p:cNvSpPr>
          <p:nvPr/>
        </p:nvSpPr>
        <p:spPr bwMode="auto">
          <a:xfrm>
            <a:off x="7500938" y="6000750"/>
            <a:ext cx="17059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Зона значимости</a:t>
            </a:r>
          </a:p>
        </p:txBody>
      </p:sp>
      <p:graphicFrame>
        <p:nvGraphicFramePr>
          <p:cNvPr id="13216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462545"/>
              </p:ext>
            </p:extLst>
          </p:nvPr>
        </p:nvGraphicFramePr>
        <p:xfrm>
          <a:off x="7917179" y="5060223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1" name="Формула" r:id="rId7" imgW="304668" imgH="228501" progId="Equation.3">
                  <p:embed/>
                </p:oleObj>
              </mc:Choice>
              <mc:Fallback>
                <p:oleObj name="Формула" r:id="rId7" imgW="304668" imgH="228501" progId="Equation.3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7179" y="5060223"/>
                        <a:ext cx="533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28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1098</Words>
  <Application>Microsoft Office PowerPoint</Application>
  <PresentationFormat>Экран (4:3)</PresentationFormat>
  <Paragraphs>268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Office Theme</vt:lpstr>
      <vt:lpstr>Тема Office</vt:lpstr>
      <vt:lpstr>Формула</vt:lpstr>
      <vt:lpstr>Документ</vt:lpstr>
      <vt:lpstr>Acrobat Document</vt:lpstr>
      <vt:lpstr>Региональный этап Всероссийского конкурса «Доброволец России-2018»</vt:lpstr>
      <vt:lpstr>География  проекта</vt:lpstr>
      <vt:lpstr>Презентация PowerPoint</vt:lpstr>
      <vt:lpstr>Проблема:  Из-за недостатка экологической культуры человек наносит значительный ущерб окружающей среде. </vt:lpstr>
      <vt:lpstr>Презентация PowerPoint</vt:lpstr>
      <vt:lpstr>Презентация PowerPoint</vt:lpstr>
      <vt:lpstr>Ожидаемые результаты</vt:lpstr>
      <vt:lpstr>Презентация PowerPoint</vt:lpstr>
      <vt:lpstr>Для проверки достоверности полученных результатов   применяем «Методы математической обработки в психологии» по  Сидоренко Е.В. Была проверена достоверность полученных результатов через корреляцию параметров «Поведение в окружающей среде»  и «Тестирование экологических знаний» (Экспериментальная группа)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Всероссийская конференция молодых исследователей «Шаг в будущее-2017» Секция :   Социология   « Экологический мультфильм  как средство формирования экологически ориентированного поведения  у школьников»  Авторы:    Литвинюк Мария                      Борисовская Анастасия</dc:title>
  <dc:creator>1</dc:creator>
  <cp:lastModifiedBy>марина</cp:lastModifiedBy>
  <cp:revision>171</cp:revision>
  <dcterms:created xsi:type="dcterms:W3CDTF">2017-04-13T05:49:26Z</dcterms:created>
  <dcterms:modified xsi:type="dcterms:W3CDTF">2018-04-06T10:44:00Z</dcterms:modified>
</cp:coreProperties>
</file>