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  <p:sldId id="260" r:id="rId6"/>
    <p:sldId id="261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2B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27584" y="16778"/>
            <a:ext cx="8316416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600201"/>
            <a:ext cx="7499176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1197968" y="2276872"/>
            <a:ext cx="7499176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microsoft.com/office/2007/relationships/hdphoto" Target="../media/hdphoto1.wdp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2708920"/>
            <a:ext cx="429886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</a:p>
          <a:p>
            <a:pPr algn="ctr"/>
            <a:r>
              <a:rPr lang="ru-RU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Будь с нами!</a:t>
            </a:r>
            <a:r>
              <a:rPr lang="ru-RU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4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казенное учреждение дополнительного образования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«Дом детского творчества»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Рамонского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936" y="1052736"/>
            <a:ext cx="742127" cy="633462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11561" y="1477863"/>
            <a:ext cx="7968962" cy="954107"/>
          </a:xfrm>
          <a:prstGeom prst="rect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оздание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развитие и поддержка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волонтерского</a:t>
            </a:r>
          </a:p>
          <a:p>
            <a:pPr algn="ctr" fontAlgn="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 «Волонтер»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Рамонском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районе.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4075373" y="1045814"/>
            <a:ext cx="1152128" cy="432048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771800" y="347293"/>
            <a:ext cx="3816424" cy="646331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Medenceva\Desktop\volunteer-2055010_1920-1140x600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100000" l="16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89" y="2060845"/>
            <a:ext cx="9036496" cy="479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 rot="16200000">
            <a:off x="-736293" y="4018359"/>
            <a:ext cx="3062618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Задачи проекта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89310" y="2748660"/>
            <a:ext cx="7128792" cy="317009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Вовлечение молодых людей в добровольческую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информационную работу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волонтерского</a:t>
            </a:r>
          </a:p>
          <a:p>
            <a:pPr lvl="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 «Волонтер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«Школы добровольцев», обучение не менее 100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лидеров;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ярмарки добровольческих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инициатив;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40 добровольческих мероприятий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заданных направлений по утвержденному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плану</a:t>
            </a:r>
          </a:p>
          <a:p>
            <a:pPr lvl="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действий, обслуживаемых членами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движения; 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Освещение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в СМИ, связь с общественностью.</a:t>
            </a:r>
          </a:p>
        </p:txBody>
      </p:sp>
      <p:sp>
        <p:nvSpPr>
          <p:cNvPr id="15" name="Стрелка вправо 14"/>
          <p:cNvSpPr/>
          <p:nvPr/>
        </p:nvSpPr>
        <p:spPr>
          <a:xfrm>
            <a:off x="1056626" y="3892445"/>
            <a:ext cx="523174" cy="387524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360" y="347293"/>
            <a:ext cx="768163" cy="65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19672" y="216496"/>
            <a:ext cx="6624736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Lobster" pitchFamily="2" charset="0"/>
              </a:rPr>
              <a:t>География реализации проекта</a:t>
            </a:r>
            <a:endParaRPr lang="ru-RU" sz="2800" b="1" dirty="0">
              <a:latin typeface="Lobster" pitchFamily="2" charset="0"/>
            </a:endParaRPr>
          </a:p>
        </p:txBody>
      </p:sp>
      <p:pic>
        <p:nvPicPr>
          <p:cNvPr id="11" name="Picture 2" descr="C:\Users\Medenceva\Desktop\volunteer-2055010_1920-1140x600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100000" l="16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0" y="2393305"/>
            <a:ext cx="9144000" cy="4464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419872" y="979155"/>
            <a:ext cx="5472608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Lobster" pitchFamily="2" charset="0"/>
              </a:rPr>
              <a:t>Территория населенных </a:t>
            </a:r>
            <a:r>
              <a:rPr lang="ru-RU" sz="2400" dirty="0" smtClean="0">
                <a:latin typeface="Lobster" pitchFamily="2" charset="0"/>
              </a:rPr>
              <a:t>пунктов</a:t>
            </a:r>
          </a:p>
          <a:p>
            <a:pPr algn="ctr"/>
            <a:r>
              <a:rPr lang="ru-RU" sz="2400" dirty="0" smtClean="0">
                <a:latin typeface="Lobster" pitchFamily="2" charset="0"/>
              </a:rPr>
              <a:t>   </a:t>
            </a:r>
            <a:r>
              <a:rPr lang="ru-RU" sz="2400" dirty="0" err="1" smtClean="0">
                <a:latin typeface="Lobster" pitchFamily="2" charset="0"/>
              </a:rPr>
              <a:t>Рамонского</a:t>
            </a:r>
            <a:r>
              <a:rPr lang="ru-RU" sz="2400" dirty="0" smtClean="0">
                <a:latin typeface="Lobster" pitchFamily="2" charset="0"/>
              </a:rPr>
              <a:t> муниципального района.</a:t>
            </a:r>
            <a:endParaRPr lang="ru-RU" sz="2400" dirty="0">
              <a:latin typeface="Lobster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819044"/>
            <a:ext cx="5976664" cy="4739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 rot="16200000">
            <a:off x="-247331" y="1879710"/>
            <a:ext cx="4221088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группа проекта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48882" y="424212"/>
            <a:ext cx="3581142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олонтерские отряды и 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общественные организации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2182208" y="778155"/>
            <a:ext cx="91677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176874" y="1673539"/>
            <a:ext cx="3725158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Подростки и молодежь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образовательных учреждений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2171942" y="2152351"/>
            <a:ext cx="927036" cy="103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267744" y="3245553"/>
            <a:ext cx="6768752" cy="34163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/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Планируется охватить деятельностью по проекту: 13 образовательных учреждений – 1000 человек,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волонтерских отрядов – 105 человек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общественные организации – 80 человек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организаторы и участники проекта 105 человек. Всего 1290 человек.  Проект реализуется на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Рамонского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и направлен на популяризацию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волонтерского движения.</a:t>
            </a:r>
          </a:p>
        </p:txBody>
      </p:sp>
    </p:spTree>
    <p:extLst>
      <p:ext uri="{BB962C8B-B14F-4D97-AF65-F5344CB8AC3E}">
        <p14:creationId xmlns:p14="http://schemas.microsoft.com/office/powerpoint/2010/main" val="141958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/>
          <p:cNvSpPr/>
          <p:nvPr/>
        </p:nvSpPr>
        <p:spPr>
          <a:xfrm>
            <a:off x="5519666" y="941220"/>
            <a:ext cx="2436710" cy="219974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260830" y="1050147"/>
            <a:ext cx="2376264" cy="219217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C:\Users\Medenceva\Desktop\volunteer-2055010_1920-1140x600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100000" l="16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91462"/>
            <a:ext cx="9144000" cy="3733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75656" y="141286"/>
            <a:ext cx="6912768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Lobster" pitchFamily="2" charset="0"/>
                <a:cs typeface="Traditional Arabic" panose="02020603050405020304" pitchFamily="18" charset="-78"/>
              </a:rPr>
              <a:t>Уникальность проекта</a:t>
            </a:r>
            <a:endParaRPr lang="ru-RU" sz="2000" b="1" dirty="0">
              <a:latin typeface="Lobster" pitchFamily="2" charset="0"/>
              <a:cs typeface="Traditional Arabic" panose="02020603050405020304" pitchFamily="18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71708" y="1536994"/>
            <a:ext cx="20162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Волонтерские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отряды и 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общественные 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01916" y="1514443"/>
            <a:ext cx="20104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Волонтеры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подрастающего поколения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7705" y="3410269"/>
            <a:ext cx="5904654" cy="302433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8060" y="924090"/>
            <a:ext cx="1213282" cy="103995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79712" y="3401728"/>
            <a:ext cx="583264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Создани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е и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развития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добровольческого движения </a:t>
            </a:r>
          </a:p>
          <a:p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Волонтер» в районе, которое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обеспечит </a:t>
            </a:r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объединение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усилий волонтеров для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более</a:t>
            </a:r>
          </a:p>
          <a:p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эффективной реализации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добровольческих</a:t>
            </a:r>
          </a:p>
          <a:p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мероприятий и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вовлечение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молодых людей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</a:p>
          <a:p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волонтерскую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деятельность.</a:t>
            </a:r>
            <a:endParaRPr lang="ru-RU" sz="2000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5251163" y="1494244"/>
            <a:ext cx="358770" cy="1968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3" idx="1"/>
          </p:cNvCxnSpPr>
          <p:nvPr/>
        </p:nvCxnSpPr>
        <p:spPr>
          <a:xfrm flipH="1">
            <a:off x="3598201" y="1444068"/>
            <a:ext cx="409859" cy="2040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99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7584" y="548680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основных механизмов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путей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решения 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достижения поставленной цели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1618927"/>
            <a:ext cx="86409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smtClean="0">
                <a:latin typeface="Times New Roman" panose="02020603050405020304" pitchFamily="18" charset="0"/>
                <a:cs typeface="Times New Roman" pitchFamily="18" charset="0"/>
              </a:rPr>
              <a:t>Для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реализации поставленной цели и решения задач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на базе районной общественной организации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«Волонтеры добра»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командой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опытных волонтеров будет открыт центр.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добровольческое движение «Волонтер» войдут волонтерские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отряды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учреждений и общественные объединения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района.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группа организует и координирует работу добровольцев района в следующих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направлениях: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Культурное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волонтёрство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Событийное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волонтёрство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Социальное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волонтёрство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C:\Users\Medenceva\Desktop\volunteer-2055010_1920-1140x600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100000" l="16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" y="3050088"/>
            <a:ext cx="9144000" cy="3733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27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Medenceva\Desktop\volunteer-2055010_1920-1140x600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100000" l="16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91462"/>
            <a:ext cx="9144000" cy="3733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47664" y="655232"/>
            <a:ext cx="3877133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мероприятия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проекта 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13709" y="68175"/>
            <a:ext cx="2650779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Акция «Чистый двор»</a:t>
            </a:r>
          </a:p>
          <a:p>
            <a:endParaRPr 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Акция « Успей сказать: Спасибо!»</a:t>
            </a:r>
          </a:p>
          <a:p>
            <a:endParaRPr lang="ru-RU" sz="9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Творческие мастерские 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для несовершеннолетних</a:t>
            </a: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Акция «В гости к ветерану!»</a:t>
            </a:r>
          </a:p>
          <a:p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«День ударного труда»</a:t>
            </a:r>
          </a:p>
          <a:p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Информационные акции</a:t>
            </a:r>
          </a:p>
          <a:p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Акция «Георгиевская ленточка»</a:t>
            </a:r>
          </a:p>
          <a:p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«Виртуальные путешествия»</a:t>
            </a:r>
          </a:p>
          <a:p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Экскурсии по достопримечательностям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Рамонского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района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Воронежской области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  Акция «Добровольцы детям»</a:t>
            </a:r>
          </a:p>
          <a:p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4" name="Блок-схема: узел суммирования 13"/>
          <p:cNvSpPr/>
          <p:nvPr/>
        </p:nvSpPr>
        <p:spPr>
          <a:xfrm>
            <a:off x="6113268" y="116023"/>
            <a:ext cx="175006" cy="153162"/>
          </a:xfrm>
          <a:prstGeom prst="flowChartSummingJuncti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ердце 17"/>
          <p:cNvSpPr/>
          <p:nvPr/>
        </p:nvSpPr>
        <p:spPr>
          <a:xfrm>
            <a:off x="6051363" y="455523"/>
            <a:ext cx="236909" cy="216024"/>
          </a:xfrm>
          <a:prstGeom prst="hear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олнце 29"/>
          <p:cNvSpPr/>
          <p:nvPr/>
        </p:nvSpPr>
        <p:spPr>
          <a:xfrm>
            <a:off x="6014504" y="841646"/>
            <a:ext cx="271246" cy="285342"/>
          </a:xfrm>
          <a:prstGeom prst="su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5-конечная звезда 31"/>
          <p:cNvSpPr/>
          <p:nvPr/>
        </p:nvSpPr>
        <p:spPr>
          <a:xfrm>
            <a:off x="6051363" y="1281760"/>
            <a:ext cx="234387" cy="288032"/>
          </a:xfrm>
          <a:prstGeom prst="star5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Молния 32"/>
          <p:cNvSpPr/>
          <p:nvPr/>
        </p:nvSpPr>
        <p:spPr>
          <a:xfrm>
            <a:off x="6051363" y="1700808"/>
            <a:ext cx="234387" cy="184593"/>
          </a:xfrm>
          <a:prstGeom prst="lightningBol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Улыбающееся лицо 33"/>
          <p:cNvSpPr/>
          <p:nvPr/>
        </p:nvSpPr>
        <p:spPr>
          <a:xfrm>
            <a:off x="6051363" y="2105341"/>
            <a:ext cx="252637" cy="207537"/>
          </a:xfrm>
          <a:prstGeom prst="smileyFace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Волна 34"/>
          <p:cNvSpPr/>
          <p:nvPr/>
        </p:nvSpPr>
        <p:spPr>
          <a:xfrm>
            <a:off x="6051363" y="2519530"/>
            <a:ext cx="271246" cy="153162"/>
          </a:xfrm>
          <a:prstGeom prst="wav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4-конечная звезда 35"/>
          <p:cNvSpPr/>
          <p:nvPr/>
        </p:nvSpPr>
        <p:spPr>
          <a:xfrm>
            <a:off x="6014397" y="2799093"/>
            <a:ext cx="288893" cy="368714"/>
          </a:xfrm>
          <a:prstGeom prst="star4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92BCE"/>
              </a:solidFill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6113268" y="3232304"/>
            <a:ext cx="172482" cy="238672"/>
          </a:xfrm>
          <a:prstGeom prst="ellipse">
            <a:avLst/>
          </a:prstGeom>
          <a:solidFill>
            <a:srgbClr val="E92B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Капля 37"/>
          <p:cNvSpPr/>
          <p:nvPr/>
        </p:nvSpPr>
        <p:spPr>
          <a:xfrm>
            <a:off x="6206385" y="4083205"/>
            <a:ext cx="214648" cy="211737"/>
          </a:xfrm>
          <a:prstGeom prst="teardrop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9" y="1541556"/>
            <a:ext cx="5622740" cy="446376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9832" y="5085184"/>
            <a:ext cx="310923" cy="3109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4287" y="3783621"/>
            <a:ext cx="310923" cy="3109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7897" y="3847332"/>
            <a:ext cx="310923" cy="31092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7664" y="2726616"/>
            <a:ext cx="310923" cy="310923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3728" y="3351640"/>
            <a:ext cx="310923" cy="310923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4287" y="3536409"/>
            <a:ext cx="310923" cy="310923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1069" y="3564619"/>
            <a:ext cx="365792" cy="384081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3956" y="4702250"/>
            <a:ext cx="365792" cy="384081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0694" y="3773440"/>
            <a:ext cx="365792" cy="384081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94709" y="3411323"/>
            <a:ext cx="365792" cy="384081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3734" y="2561196"/>
            <a:ext cx="365792" cy="384081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95654" y="3406470"/>
            <a:ext cx="274344" cy="231668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62130" y="4080078"/>
            <a:ext cx="274344" cy="231668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1877" y="3174802"/>
            <a:ext cx="274344" cy="231668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13522" y="3717032"/>
            <a:ext cx="274344" cy="231668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80984" y="4218956"/>
            <a:ext cx="274344" cy="231668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89315" y="3212766"/>
            <a:ext cx="274344" cy="231668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09621" y="5124811"/>
            <a:ext cx="274344" cy="231668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34828" y="3313166"/>
            <a:ext cx="274344" cy="231668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95200" y="2819414"/>
            <a:ext cx="353599" cy="420660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52954" y="2456902"/>
            <a:ext cx="353599" cy="420660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27487" y="4237836"/>
            <a:ext cx="353599" cy="420660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26211" y="4005706"/>
            <a:ext cx="353599" cy="420660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10457" y="5119525"/>
            <a:ext cx="353599" cy="420660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79398" y="3944201"/>
            <a:ext cx="353599" cy="420660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1775" y="3238455"/>
            <a:ext cx="353599" cy="326164"/>
          </a:xfrm>
          <a:prstGeom prst="rect">
            <a:avLst/>
          </a:prstGeom>
        </p:spPr>
      </p:pic>
      <p:pic>
        <p:nvPicPr>
          <p:cNvPr id="78" name="Рисунок 7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21245" y="2246572"/>
            <a:ext cx="353599" cy="420660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7899" y="3022389"/>
            <a:ext cx="335309" cy="304826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48837" y="2713261"/>
            <a:ext cx="335309" cy="304826"/>
          </a:xfrm>
          <a:prstGeom prst="rect">
            <a:avLst/>
          </a:prstGeom>
        </p:spPr>
      </p:pic>
      <p:pic>
        <p:nvPicPr>
          <p:cNvPr id="81" name="Рисунок 8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33973" y="2448410"/>
            <a:ext cx="335309" cy="304826"/>
          </a:xfrm>
          <a:prstGeom prst="rect">
            <a:avLst/>
          </a:prstGeom>
        </p:spPr>
      </p:pic>
      <p:pic>
        <p:nvPicPr>
          <p:cNvPr id="82" name="Рисунок 8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04371" y="3840844"/>
            <a:ext cx="335309" cy="304826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08673" y="3315980"/>
            <a:ext cx="335309" cy="304826"/>
          </a:xfrm>
          <a:prstGeom prst="rect">
            <a:avLst/>
          </a:prstGeom>
        </p:spPr>
      </p:pic>
      <p:pic>
        <p:nvPicPr>
          <p:cNvPr id="84" name="Рисунок 8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5717" y="3049514"/>
            <a:ext cx="335309" cy="304826"/>
          </a:xfrm>
          <a:prstGeom prst="rect">
            <a:avLst/>
          </a:prstGeom>
        </p:spPr>
      </p:pic>
      <p:pic>
        <p:nvPicPr>
          <p:cNvPr id="85" name="Рисунок 8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58002" y="4108778"/>
            <a:ext cx="335309" cy="304826"/>
          </a:xfrm>
          <a:prstGeom prst="rect">
            <a:avLst/>
          </a:prstGeom>
        </p:spPr>
      </p:pic>
      <p:pic>
        <p:nvPicPr>
          <p:cNvPr id="86" name="Рисунок 8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78122" y="4842036"/>
            <a:ext cx="335309" cy="304826"/>
          </a:xfrm>
          <a:prstGeom prst="rect">
            <a:avLst/>
          </a:prstGeom>
        </p:spPr>
      </p:pic>
      <p:pic>
        <p:nvPicPr>
          <p:cNvPr id="87" name="Рисунок 8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04345" y="3276587"/>
            <a:ext cx="335309" cy="304826"/>
          </a:xfrm>
          <a:prstGeom prst="rect">
            <a:avLst/>
          </a:prstGeom>
        </p:spPr>
      </p:pic>
      <p:pic>
        <p:nvPicPr>
          <p:cNvPr id="88" name="Рисунок 8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06845" y="5371380"/>
            <a:ext cx="335309" cy="400948"/>
          </a:xfrm>
          <a:prstGeom prst="rect">
            <a:avLst/>
          </a:prstGeom>
        </p:spPr>
      </p:pic>
      <p:pic>
        <p:nvPicPr>
          <p:cNvPr id="89" name="Рисунок 8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 flipV="1">
            <a:off x="3470461" y="2204682"/>
            <a:ext cx="283502" cy="249138"/>
          </a:xfrm>
          <a:prstGeom prst="rect">
            <a:avLst/>
          </a:prstGeom>
        </p:spPr>
      </p:pic>
      <p:pic>
        <p:nvPicPr>
          <p:cNvPr id="90" name="Рисунок 8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45592" y="3029678"/>
            <a:ext cx="201185" cy="176799"/>
          </a:xfrm>
          <a:prstGeom prst="rect">
            <a:avLst/>
          </a:prstGeom>
        </p:spPr>
      </p:pic>
      <p:pic>
        <p:nvPicPr>
          <p:cNvPr id="91" name="Рисунок 9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65612" y="3499823"/>
            <a:ext cx="201185" cy="176799"/>
          </a:xfrm>
          <a:prstGeom prst="rect">
            <a:avLst/>
          </a:prstGeom>
        </p:spPr>
      </p:pic>
      <p:pic>
        <p:nvPicPr>
          <p:cNvPr id="92" name="Рисунок 9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06369" y="3928658"/>
            <a:ext cx="201185" cy="176799"/>
          </a:xfrm>
          <a:prstGeom prst="rect">
            <a:avLst/>
          </a:prstGeom>
        </p:spPr>
      </p:pic>
      <p:pic>
        <p:nvPicPr>
          <p:cNvPr id="93" name="Рисунок 9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41561" y="4214743"/>
            <a:ext cx="201185" cy="176799"/>
          </a:xfrm>
          <a:prstGeom prst="rect">
            <a:avLst/>
          </a:prstGeom>
        </p:spPr>
      </p:pic>
      <p:pic>
        <p:nvPicPr>
          <p:cNvPr id="94" name="Рисунок 9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87028" y="4850600"/>
            <a:ext cx="201185" cy="176799"/>
          </a:xfrm>
          <a:prstGeom prst="rect">
            <a:avLst/>
          </a:prstGeom>
        </p:spPr>
      </p:pic>
      <p:pic>
        <p:nvPicPr>
          <p:cNvPr id="95" name="Рисунок 9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5723" y="3377817"/>
            <a:ext cx="329213" cy="280440"/>
          </a:xfrm>
          <a:prstGeom prst="rect">
            <a:avLst/>
          </a:prstGeom>
        </p:spPr>
      </p:pic>
      <p:pic>
        <p:nvPicPr>
          <p:cNvPr id="96" name="Рисунок 9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26009" y="2405860"/>
            <a:ext cx="329213" cy="280440"/>
          </a:xfrm>
          <a:prstGeom prst="rect">
            <a:avLst/>
          </a:prstGeom>
        </p:spPr>
      </p:pic>
      <p:pic>
        <p:nvPicPr>
          <p:cNvPr id="97" name="Рисунок 9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44601" y="4332209"/>
            <a:ext cx="329213" cy="280440"/>
          </a:xfrm>
          <a:prstGeom prst="rect">
            <a:avLst/>
          </a:prstGeom>
        </p:spPr>
      </p:pic>
      <p:pic>
        <p:nvPicPr>
          <p:cNvPr id="98" name="Рисунок 9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18717" y="4617869"/>
            <a:ext cx="329213" cy="280440"/>
          </a:xfrm>
          <a:prstGeom prst="rect">
            <a:avLst/>
          </a:prstGeom>
        </p:spPr>
      </p:pic>
      <p:pic>
        <p:nvPicPr>
          <p:cNvPr id="99" name="Рисунок 9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96419" y="4136185"/>
            <a:ext cx="329213" cy="280440"/>
          </a:xfrm>
          <a:prstGeom prst="rect">
            <a:avLst/>
          </a:prstGeom>
        </p:spPr>
      </p:pic>
      <p:pic>
        <p:nvPicPr>
          <p:cNvPr id="100" name="Рисунок 9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33462" y="2771344"/>
            <a:ext cx="329213" cy="280440"/>
          </a:xfrm>
          <a:prstGeom prst="rect">
            <a:avLst/>
          </a:prstGeom>
        </p:spPr>
      </p:pic>
      <p:pic>
        <p:nvPicPr>
          <p:cNvPr id="101" name="Рисунок 10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43532" y="2896443"/>
            <a:ext cx="292633" cy="176799"/>
          </a:xfrm>
          <a:prstGeom prst="rect">
            <a:avLst/>
          </a:prstGeom>
        </p:spPr>
      </p:pic>
      <p:pic>
        <p:nvPicPr>
          <p:cNvPr id="102" name="Рисунок 10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29526" y="4000769"/>
            <a:ext cx="292633" cy="176799"/>
          </a:xfrm>
          <a:prstGeom prst="rect">
            <a:avLst/>
          </a:prstGeom>
        </p:spPr>
      </p:pic>
      <p:pic>
        <p:nvPicPr>
          <p:cNvPr id="104" name="Рисунок 10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25591" y="3339125"/>
            <a:ext cx="292633" cy="176799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H="1" flipV="1">
            <a:off x="2759336" y="2394175"/>
            <a:ext cx="228294" cy="137928"/>
          </a:xfrm>
          <a:prstGeom prst="rect">
            <a:avLst/>
          </a:prstGeom>
        </p:spPr>
      </p:pic>
      <p:pic>
        <p:nvPicPr>
          <p:cNvPr id="106" name="Рисунок 10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62913" y="2711533"/>
            <a:ext cx="195089" cy="262151"/>
          </a:xfrm>
          <a:prstGeom prst="rect">
            <a:avLst/>
          </a:prstGeom>
        </p:spPr>
      </p:pic>
      <p:pic>
        <p:nvPicPr>
          <p:cNvPr id="107" name="Рисунок 10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25286" y="5327900"/>
            <a:ext cx="195089" cy="262151"/>
          </a:xfrm>
          <a:prstGeom prst="rect">
            <a:avLst/>
          </a:prstGeom>
        </p:spPr>
      </p:pic>
      <p:pic>
        <p:nvPicPr>
          <p:cNvPr id="108" name="Рисунок 10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68549" y="3609977"/>
            <a:ext cx="195089" cy="262151"/>
          </a:xfrm>
          <a:prstGeom prst="rect">
            <a:avLst/>
          </a:prstGeom>
        </p:spPr>
      </p:pic>
      <p:pic>
        <p:nvPicPr>
          <p:cNvPr id="109" name="Рисунок 10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126704" y="3606890"/>
            <a:ext cx="420660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20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Ожидаемый результат проекта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3365" y="980728"/>
            <a:ext cx="4438635" cy="552818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6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Количественные показатели: </a:t>
            </a:r>
          </a:p>
          <a:p>
            <a:pPr lvl="0"/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 волонтеров, лидеров волонтерских отрядов и общественных объединений из образовательных учреждений узнают о создании молодежного движения «Волонтер» на презентации;</a:t>
            </a:r>
          </a:p>
          <a:p>
            <a:pPr lvl="0"/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100 человек пройдут школу волонтера и повысят свои компетенции в добровольческой сфере и обретут статус лидеров;</a:t>
            </a:r>
          </a:p>
          <a:p>
            <a:pPr lvl="0"/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60 участников ярмарки добровольческих инициатив (представители общественных организаций, волонтерских отрядов) и посетителей (учащиеся-волонтеры) смогут найти свою «стезю» личностного развития в добровольческой работе;</a:t>
            </a:r>
          </a:p>
          <a:p>
            <a:pPr lvl="0"/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Около 40 добровольческих мероприятий будет проведено;</a:t>
            </a:r>
          </a:p>
          <a:p>
            <a:pPr lvl="0"/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10 публикаций о деятельности волонтерского движения будет размещено в печатных СМИ, будет осуществлено не менее 100 </a:t>
            </a:r>
            <a:r>
              <a:rPr lang="ru-RU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репостов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публикаций о мероприятиях и новых проектах в социальной сети В контакте с охватом около 20000 человек.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62841" y="1003955"/>
            <a:ext cx="4042792" cy="49294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Качественные показатели: 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ходе реализации проекта будет расширена сфера личностного развития подрастающего поколения; </a:t>
            </a:r>
          </a:p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образа молодого человека, как человека активного и небезразличного к окружающему миру и людям;</a:t>
            </a:r>
          </a:p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единой концепции развития добровольческой деятельности района, в частности разработка единой волонтерской культуры;</a:t>
            </a:r>
          </a:p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удовлетворенности определенных категорий населения проводимыми мероприятиями;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и распространение методических рекомендаций по организации волонтерского движения.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26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внимание!!!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628800"/>
            <a:ext cx="7200800" cy="4913630"/>
          </a:xfrm>
        </p:spPr>
      </p:pic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1187624" y="908720"/>
            <a:ext cx="7499176" cy="460648"/>
          </a:xfrm>
        </p:spPr>
        <p:txBody>
          <a:bodyPr/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«Будь с нами!!!»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840659"/>
            <a:ext cx="768163" cy="65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0205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863</TotalTime>
  <Words>493</Words>
  <Application>Microsoft Office PowerPoint</Application>
  <PresentationFormat>Экран (4:3)</PresentationFormat>
  <Paragraphs>96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맑은 고딕</vt:lpstr>
      <vt:lpstr>Arial</vt:lpstr>
      <vt:lpstr>Calibri</vt:lpstr>
      <vt:lpstr>Lobster</vt:lpstr>
      <vt:lpstr>Times New Roman</vt:lpstr>
      <vt:lpstr>Traditional Arabic</vt:lpstr>
      <vt:lpstr>Wingdings</vt:lpstr>
      <vt:lpstr>Office Theme</vt:lpstr>
      <vt:lpstr>Custom Design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Ожидаемый результат проекта</vt:lpstr>
      <vt:lpstr>Спасибо за внимание!!!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DDT1</cp:lastModifiedBy>
  <cp:revision>76</cp:revision>
  <dcterms:created xsi:type="dcterms:W3CDTF">2014-04-01T16:35:38Z</dcterms:created>
  <dcterms:modified xsi:type="dcterms:W3CDTF">2019-02-04T12:45:04Z</dcterms:modified>
</cp:coreProperties>
</file>