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7" r:id="rId2"/>
    <p:sldId id="256" r:id="rId3"/>
    <p:sldId id="259" r:id="rId4"/>
    <p:sldId id="260" r:id="rId5"/>
    <p:sldId id="261" r:id="rId6"/>
    <p:sldId id="270" r:id="rId7"/>
    <p:sldId id="262" r:id="rId8"/>
    <p:sldId id="271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27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Нужен ли детям с ОВЗ диск о культурных и исторических памятниках нашего города?</a:t>
            </a:r>
          </a:p>
        </c:rich>
      </c:tx>
      <c:layout>
        <c:manualLayout>
          <c:xMode val="edge"/>
          <c:yMode val="edge"/>
          <c:x val="0.139810439177427"/>
          <c:y val="8.1607404554678454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3214466106918032E-2"/>
          <c:y val="0"/>
          <c:w val="0.8013211053067431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A51-4723-8CC8-81910F2CB8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69-47C6-9A68-C2CEDD5229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969-47C6-9A68-C2CEDD5229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969-47C6-9A68-C2CEDD5229F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конечно нужен</c:v>
                </c:pt>
                <c:pt idx="1">
                  <c:v>готовы участвовать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0.82</c:v>
                </c:pt>
                <c:pt idx="1">
                  <c:v>0.74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51-4723-8CC8-81910F2CB87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283165716018353"/>
          <c:y val="0.75000900611734433"/>
          <c:w val="0.48212420568743414"/>
          <c:h val="0.2499909938826556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 smtClean="0"/>
              <a:t>Социалогический</a:t>
            </a:r>
            <a:r>
              <a:rPr lang="ru-RU" sz="1400" baseline="0" dirty="0" smtClean="0"/>
              <a:t> опрос родителей детей с ОВЗ</a:t>
            </a:r>
            <a:endParaRPr lang="ru-RU" sz="14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10-4751-B667-E7F24CB14AC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310-4751-B667-E7F24CB14AC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310-4751-B667-E7F24CB14AC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310-4751-B667-E7F24CB14AC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родители желающие получить такой диск</c:v>
                </c:pt>
                <c:pt idx="1">
                  <c:v>родители считают что такой диск развивают детей</c:v>
                </c:pt>
                <c:pt idx="2">
                  <c:v>родители желающие участвовать в создании диска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0.49</c:v>
                </c:pt>
                <c:pt idx="1">
                  <c:v>0.56000000000000005</c:v>
                </c:pt>
                <c:pt idx="2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F9-4CB1-91A6-B2E7B4393A3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362689062547478"/>
          <c:y val="0.22517195470826429"/>
          <c:w val="0.40035732441649702"/>
          <c:h val="0.6791276626035310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6CD06D-2FEF-4322-B4C9-075E6B4DEC92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11127161-7F74-4713-90D0-31B95881165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Художественно-исторический музей</a:t>
          </a:r>
        </a:p>
        <a:p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им. А.В. Григорьева</a:t>
          </a:r>
          <a:endParaRPr lang="ru-RU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A29EC3-6B48-4B5F-A110-FAD0805D0393}" type="parTrans" cxnId="{09891054-B35F-48DA-909D-14916D3BFB5D}">
      <dgm:prSet/>
      <dgm:spPr/>
      <dgm:t>
        <a:bodyPr/>
        <a:lstStyle/>
        <a:p>
          <a:endParaRPr lang="ru-RU"/>
        </a:p>
      </dgm:t>
    </dgm:pt>
    <dgm:pt modelId="{D4761BA2-35BE-41D3-8536-DA3F31D49471}" type="sibTrans" cxnId="{09891054-B35F-48DA-909D-14916D3BFB5D}">
      <dgm:prSet/>
      <dgm:spPr/>
      <dgm:t>
        <a:bodyPr/>
        <a:lstStyle/>
        <a:p>
          <a:endParaRPr lang="ru-RU"/>
        </a:p>
      </dgm:t>
    </dgm:pt>
    <dgm:pt modelId="{EDFBDA37-F0F7-458D-9D2D-BCFB001DCA8F}" type="pres">
      <dgm:prSet presAssocID="{866CD06D-2FEF-4322-B4C9-075E6B4DEC92}" presName="diagram" presStyleCnt="0">
        <dgm:presLayoutVars>
          <dgm:dir/>
        </dgm:presLayoutVars>
      </dgm:prSet>
      <dgm:spPr/>
    </dgm:pt>
    <dgm:pt modelId="{F99A0AF5-1782-415C-8224-D0EDA8B5C337}" type="pres">
      <dgm:prSet presAssocID="{11127161-7F74-4713-90D0-31B95881165C}" presName="composite" presStyleCnt="0"/>
      <dgm:spPr/>
    </dgm:pt>
    <dgm:pt modelId="{A8E8AFE1-D98C-4267-9407-03A7B3FC0079}" type="pres">
      <dgm:prSet presAssocID="{11127161-7F74-4713-90D0-31B95881165C}" presName="Image" presStyleLbl="bgShp" presStyleIdx="0" presStyleCnt="1" custLinFactNeighborX="-20530" custLinFactNeighborY="743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E3F8E376-460B-43E1-BDBF-EAEAC624C21E}" type="pres">
      <dgm:prSet presAssocID="{11127161-7F74-4713-90D0-31B95881165C}" presName="Parent" presStyleLbl="node0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3B2524-71FE-4A08-931F-D6BD4737B1E1}" type="presOf" srcId="{866CD06D-2FEF-4322-B4C9-075E6B4DEC92}" destId="{EDFBDA37-F0F7-458D-9D2D-BCFB001DCA8F}" srcOrd="0" destOrd="0" presId="urn:microsoft.com/office/officeart/2008/layout/BendingPictureCaption"/>
    <dgm:cxn modelId="{09891054-B35F-48DA-909D-14916D3BFB5D}" srcId="{866CD06D-2FEF-4322-B4C9-075E6B4DEC92}" destId="{11127161-7F74-4713-90D0-31B95881165C}" srcOrd="0" destOrd="0" parTransId="{27A29EC3-6B48-4B5F-A110-FAD0805D0393}" sibTransId="{D4761BA2-35BE-41D3-8536-DA3F31D49471}"/>
    <dgm:cxn modelId="{08CC6391-0888-49F8-93B8-8B6D47A1FB03}" type="presOf" srcId="{11127161-7F74-4713-90D0-31B95881165C}" destId="{E3F8E376-460B-43E1-BDBF-EAEAC624C21E}" srcOrd="0" destOrd="0" presId="urn:microsoft.com/office/officeart/2008/layout/BendingPictureCaption"/>
    <dgm:cxn modelId="{08D387E3-0D67-4139-AE8F-DB0109E91926}" type="presParOf" srcId="{EDFBDA37-F0F7-458D-9D2D-BCFB001DCA8F}" destId="{F99A0AF5-1782-415C-8224-D0EDA8B5C337}" srcOrd="0" destOrd="0" presId="urn:microsoft.com/office/officeart/2008/layout/BendingPictureCaption"/>
    <dgm:cxn modelId="{EE6E57EE-5F77-449F-8FF3-E2D0E41F8EEF}" type="presParOf" srcId="{F99A0AF5-1782-415C-8224-D0EDA8B5C337}" destId="{A8E8AFE1-D98C-4267-9407-03A7B3FC0079}" srcOrd="0" destOrd="0" presId="urn:microsoft.com/office/officeart/2008/layout/BendingPictureCaption"/>
    <dgm:cxn modelId="{840FD246-10BB-4DAB-91EC-BB5AE1475FB5}" type="presParOf" srcId="{F99A0AF5-1782-415C-8224-D0EDA8B5C337}" destId="{E3F8E376-460B-43E1-BDBF-EAEAC624C21E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D64646-5A22-438F-B88B-3079854C15ED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839439F9-EE7C-4765-A48A-B97C32C6994C}">
      <dgm:prSet phldrT="[Текст]"/>
      <dgm:spPr/>
      <dgm:t>
        <a:bodyPr/>
        <a:lstStyle/>
        <a:p>
          <a:r>
            <a:rPr lang="ru-RU" dirty="0" smtClean="0"/>
            <a:t>Экскурсия в </a:t>
          </a:r>
          <a:r>
            <a: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Музей сатиры и юмора</a:t>
          </a:r>
        </a:p>
        <a:p>
          <a:r>
            <a: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им. Остапа </a:t>
          </a:r>
          <a:r>
            <a:rPr lang="ru-RU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Бендера</a:t>
          </a:r>
          <a:endParaRPr lang="ru-RU" dirty="0"/>
        </a:p>
      </dgm:t>
    </dgm:pt>
    <dgm:pt modelId="{889212A8-DBA3-40B5-A2B5-F8B7181052F3}" type="parTrans" cxnId="{0BB43469-2423-4A97-A815-6FB14F3C9D6D}">
      <dgm:prSet/>
      <dgm:spPr/>
      <dgm:t>
        <a:bodyPr/>
        <a:lstStyle/>
        <a:p>
          <a:endParaRPr lang="ru-RU"/>
        </a:p>
      </dgm:t>
    </dgm:pt>
    <dgm:pt modelId="{CAA565A7-E97F-434C-AE88-1F906C771495}" type="sibTrans" cxnId="{0BB43469-2423-4A97-A815-6FB14F3C9D6D}">
      <dgm:prSet/>
      <dgm:spPr/>
      <dgm:t>
        <a:bodyPr/>
        <a:lstStyle/>
        <a:p>
          <a:endParaRPr lang="ru-RU"/>
        </a:p>
      </dgm:t>
    </dgm:pt>
    <dgm:pt modelId="{390D99E6-9154-4A73-B794-E55DFB5E57C4}" type="pres">
      <dgm:prSet presAssocID="{E1D64646-5A22-438F-B88B-3079854C15ED}" presName="diagram" presStyleCnt="0">
        <dgm:presLayoutVars>
          <dgm:dir/>
        </dgm:presLayoutVars>
      </dgm:prSet>
      <dgm:spPr/>
    </dgm:pt>
    <dgm:pt modelId="{64B933FF-7E47-412F-8911-CF0499A2A787}" type="pres">
      <dgm:prSet presAssocID="{839439F9-EE7C-4765-A48A-B97C32C6994C}" presName="composite" presStyleCnt="0"/>
      <dgm:spPr/>
    </dgm:pt>
    <dgm:pt modelId="{E140AEE7-56DD-4867-B70D-A46056ADC188}" type="pres">
      <dgm:prSet presAssocID="{839439F9-EE7C-4765-A48A-B97C32C6994C}" presName="Image" presStyleLbl="bgShp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094B7641-CA2E-4D57-82EC-758FBE16D742}" type="pres">
      <dgm:prSet presAssocID="{839439F9-EE7C-4765-A48A-B97C32C6994C}" presName="Parent" presStyleLbl="node0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E0C3B6-6F6F-4A8D-B69F-3C52213DCCA1}" type="presOf" srcId="{839439F9-EE7C-4765-A48A-B97C32C6994C}" destId="{094B7641-CA2E-4D57-82EC-758FBE16D742}" srcOrd="0" destOrd="0" presId="urn:microsoft.com/office/officeart/2008/layout/BendingPictureCaption"/>
    <dgm:cxn modelId="{E8A7896A-5650-4DA5-813D-04BACCB0F70D}" type="presOf" srcId="{E1D64646-5A22-438F-B88B-3079854C15ED}" destId="{390D99E6-9154-4A73-B794-E55DFB5E57C4}" srcOrd="0" destOrd="0" presId="urn:microsoft.com/office/officeart/2008/layout/BendingPictureCaption"/>
    <dgm:cxn modelId="{0BB43469-2423-4A97-A815-6FB14F3C9D6D}" srcId="{E1D64646-5A22-438F-B88B-3079854C15ED}" destId="{839439F9-EE7C-4765-A48A-B97C32C6994C}" srcOrd="0" destOrd="0" parTransId="{889212A8-DBA3-40B5-A2B5-F8B7181052F3}" sibTransId="{CAA565A7-E97F-434C-AE88-1F906C771495}"/>
    <dgm:cxn modelId="{8F8EC1C2-7CCA-4BE0-9D82-ACA57162E980}" type="presParOf" srcId="{390D99E6-9154-4A73-B794-E55DFB5E57C4}" destId="{64B933FF-7E47-412F-8911-CF0499A2A787}" srcOrd="0" destOrd="0" presId="urn:microsoft.com/office/officeart/2008/layout/BendingPictureCaption"/>
    <dgm:cxn modelId="{91F13893-1BBB-4BB5-888B-5D1B9490A47A}" type="presParOf" srcId="{64B933FF-7E47-412F-8911-CF0499A2A787}" destId="{E140AEE7-56DD-4867-B70D-A46056ADC188}" srcOrd="0" destOrd="0" presId="urn:microsoft.com/office/officeart/2008/layout/BendingPictureCaption"/>
    <dgm:cxn modelId="{103D205B-FF90-4EC8-BE45-2CE2421A182A}" type="presParOf" srcId="{64B933FF-7E47-412F-8911-CF0499A2A787}" destId="{094B7641-CA2E-4D57-82EC-758FBE16D742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7CFE19-BEF3-45A1-A06E-69705378C765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D25FE96C-CD9B-4DBC-A1CE-645274C7CC9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Музей </a:t>
          </a:r>
        </a:p>
        <a:p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купеческого быта</a:t>
          </a:r>
          <a:endParaRPr lang="ru-RU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12A489-2013-4516-A6FA-21730263F920}" type="sibTrans" cxnId="{75C40136-75A6-43CD-97D8-D777236D4508}">
      <dgm:prSet/>
      <dgm:spPr/>
      <dgm:t>
        <a:bodyPr/>
        <a:lstStyle/>
        <a:p>
          <a:endParaRPr lang="ru-RU"/>
        </a:p>
      </dgm:t>
    </dgm:pt>
    <dgm:pt modelId="{3A813C8A-F192-450F-8183-C41775962B93}" type="parTrans" cxnId="{75C40136-75A6-43CD-97D8-D777236D4508}">
      <dgm:prSet/>
      <dgm:spPr/>
      <dgm:t>
        <a:bodyPr/>
        <a:lstStyle/>
        <a:p>
          <a:endParaRPr lang="ru-RU"/>
        </a:p>
      </dgm:t>
    </dgm:pt>
    <dgm:pt modelId="{EE7CD3AD-B967-4CCD-B476-566C98CB742F}" type="pres">
      <dgm:prSet presAssocID="{597CFE19-BEF3-45A1-A06E-69705378C765}" presName="diagram" presStyleCnt="0">
        <dgm:presLayoutVars>
          <dgm:dir/>
        </dgm:presLayoutVars>
      </dgm:prSet>
      <dgm:spPr/>
    </dgm:pt>
    <dgm:pt modelId="{B327B1AB-1E6C-48CF-85C7-DF90E8A94B2A}" type="pres">
      <dgm:prSet presAssocID="{D25FE96C-CD9B-4DBC-A1CE-645274C7CC93}" presName="composite" presStyleCnt="0"/>
      <dgm:spPr/>
    </dgm:pt>
    <dgm:pt modelId="{8232FCC7-5D2B-456D-BF02-4AF50EE49763}" type="pres">
      <dgm:prSet presAssocID="{D25FE96C-CD9B-4DBC-A1CE-645274C7CC93}" presName="Image" presStyleLbl="bgShp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CE191A2B-1D93-4980-9AED-19873183E45F}" type="pres">
      <dgm:prSet presAssocID="{D25FE96C-CD9B-4DBC-A1CE-645274C7CC93}" presName="Parent" presStyleLbl="node0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C40136-75A6-43CD-97D8-D777236D4508}" srcId="{597CFE19-BEF3-45A1-A06E-69705378C765}" destId="{D25FE96C-CD9B-4DBC-A1CE-645274C7CC93}" srcOrd="0" destOrd="0" parTransId="{3A813C8A-F192-450F-8183-C41775962B93}" sibTransId="{5712A489-2013-4516-A6FA-21730263F920}"/>
    <dgm:cxn modelId="{11C0FD79-133B-4422-AC3A-7AE695CCAA35}" type="presOf" srcId="{D25FE96C-CD9B-4DBC-A1CE-645274C7CC93}" destId="{CE191A2B-1D93-4980-9AED-19873183E45F}" srcOrd="0" destOrd="0" presId="urn:microsoft.com/office/officeart/2008/layout/BendingPictureCaption"/>
    <dgm:cxn modelId="{6E089885-0DC3-4C06-B357-E57F83B1F493}" type="presOf" srcId="{597CFE19-BEF3-45A1-A06E-69705378C765}" destId="{EE7CD3AD-B967-4CCD-B476-566C98CB742F}" srcOrd="0" destOrd="0" presId="urn:microsoft.com/office/officeart/2008/layout/BendingPictureCaption"/>
    <dgm:cxn modelId="{9BCC4B77-B4C0-46D5-923C-D85DEFCFF65D}" type="presParOf" srcId="{EE7CD3AD-B967-4CCD-B476-566C98CB742F}" destId="{B327B1AB-1E6C-48CF-85C7-DF90E8A94B2A}" srcOrd="0" destOrd="0" presId="urn:microsoft.com/office/officeart/2008/layout/BendingPictureCaption"/>
    <dgm:cxn modelId="{B7B1733B-AB37-49F6-87A4-F04AB0353079}" type="presParOf" srcId="{B327B1AB-1E6C-48CF-85C7-DF90E8A94B2A}" destId="{8232FCC7-5D2B-456D-BF02-4AF50EE49763}" srcOrd="0" destOrd="0" presId="urn:microsoft.com/office/officeart/2008/layout/BendingPictureCaption"/>
    <dgm:cxn modelId="{6FBA96E6-F285-46E9-B582-0073549137C8}" type="presParOf" srcId="{B327B1AB-1E6C-48CF-85C7-DF90E8A94B2A}" destId="{CE191A2B-1D93-4980-9AED-19873183E45F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EB8AAB-29AA-4791-B0E0-93F76DF65CD5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9B8EDD9D-7395-46AE-93ED-1EDDB9F28ABD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Этнографический музей под открытым небом</a:t>
          </a:r>
          <a:endParaRPr lang="ru-RU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A7013E-1D57-4E6C-870F-22696DA9CEC6}" type="parTrans" cxnId="{9A47828E-D4E4-4229-879B-5C829D21896B}">
      <dgm:prSet/>
      <dgm:spPr/>
      <dgm:t>
        <a:bodyPr/>
        <a:lstStyle/>
        <a:p>
          <a:endParaRPr lang="ru-RU"/>
        </a:p>
      </dgm:t>
    </dgm:pt>
    <dgm:pt modelId="{B509A7F6-70DC-4BF9-BFD2-FC251FEBBA35}" type="sibTrans" cxnId="{9A47828E-D4E4-4229-879B-5C829D21896B}">
      <dgm:prSet/>
      <dgm:spPr/>
      <dgm:t>
        <a:bodyPr/>
        <a:lstStyle/>
        <a:p>
          <a:endParaRPr lang="ru-RU"/>
        </a:p>
      </dgm:t>
    </dgm:pt>
    <dgm:pt modelId="{3B98FC2C-696F-41B4-8CD4-1AF6A95ABD7C}" type="pres">
      <dgm:prSet presAssocID="{18EB8AAB-29AA-4791-B0E0-93F76DF65CD5}" presName="diagram" presStyleCnt="0">
        <dgm:presLayoutVars>
          <dgm:dir/>
        </dgm:presLayoutVars>
      </dgm:prSet>
      <dgm:spPr/>
    </dgm:pt>
    <dgm:pt modelId="{C4CAC831-F729-4C5D-AF44-3D101A25FD37}" type="pres">
      <dgm:prSet presAssocID="{9B8EDD9D-7395-46AE-93ED-1EDDB9F28ABD}" presName="composite" presStyleCnt="0"/>
      <dgm:spPr/>
    </dgm:pt>
    <dgm:pt modelId="{285FF65D-BB54-4E88-BFE2-EAA83C96442A}" type="pres">
      <dgm:prSet presAssocID="{9B8EDD9D-7395-46AE-93ED-1EDDB9F28ABD}" presName="Image" presStyleLbl="bgShp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9DEB2EBB-5460-47F2-A04E-AB6739414CD9}" type="pres">
      <dgm:prSet presAssocID="{9B8EDD9D-7395-46AE-93ED-1EDDB9F28ABD}" presName="Parent" presStyleLbl="node0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D5E10D-B51C-4825-AEBD-DBC8A44D7F37}" type="presOf" srcId="{18EB8AAB-29AA-4791-B0E0-93F76DF65CD5}" destId="{3B98FC2C-696F-41B4-8CD4-1AF6A95ABD7C}" srcOrd="0" destOrd="0" presId="urn:microsoft.com/office/officeart/2008/layout/BendingPictureCaption"/>
    <dgm:cxn modelId="{9A47828E-D4E4-4229-879B-5C829D21896B}" srcId="{18EB8AAB-29AA-4791-B0E0-93F76DF65CD5}" destId="{9B8EDD9D-7395-46AE-93ED-1EDDB9F28ABD}" srcOrd="0" destOrd="0" parTransId="{00A7013E-1D57-4E6C-870F-22696DA9CEC6}" sibTransId="{B509A7F6-70DC-4BF9-BFD2-FC251FEBBA35}"/>
    <dgm:cxn modelId="{A549D601-0E99-4EE7-AC25-B9E4192F5A6A}" type="presOf" srcId="{9B8EDD9D-7395-46AE-93ED-1EDDB9F28ABD}" destId="{9DEB2EBB-5460-47F2-A04E-AB6739414CD9}" srcOrd="0" destOrd="0" presId="urn:microsoft.com/office/officeart/2008/layout/BendingPictureCaption"/>
    <dgm:cxn modelId="{DFDA76C9-D262-4ECC-B405-E397E859F04A}" type="presParOf" srcId="{3B98FC2C-696F-41B4-8CD4-1AF6A95ABD7C}" destId="{C4CAC831-F729-4C5D-AF44-3D101A25FD37}" srcOrd="0" destOrd="0" presId="urn:microsoft.com/office/officeart/2008/layout/BendingPictureCaption"/>
    <dgm:cxn modelId="{204E2D8F-47AC-4FC7-B2A4-9304329710A0}" type="presParOf" srcId="{C4CAC831-F729-4C5D-AF44-3D101A25FD37}" destId="{285FF65D-BB54-4E88-BFE2-EAA83C96442A}" srcOrd="0" destOrd="0" presId="urn:microsoft.com/office/officeart/2008/layout/BendingPictureCaption"/>
    <dgm:cxn modelId="{3C6D3EC9-3DEE-47FC-B470-58656A1E0B9D}" type="presParOf" srcId="{C4CAC831-F729-4C5D-AF44-3D101A25FD37}" destId="{9DEB2EBB-5460-47F2-A04E-AB6739414CD9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7A03D1-624C-4876-B29D-08918A84DAD7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B218A987-EA39-44B8-B4C7-445D83E402C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Этнографический музей под открытым небом</a:t>
          </a:r>
          <a:endParaRPr lang="ru-RU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9AB710-FFBF-4D10-A252-99A6F7686F39}" type="parTrans" cxnId="{6A108EED-AFEA-4727-AB3D-FBB0606454A2}">
      <dgm:prSet/>
      <dgm:spPr/>
      <dgm:t>
        <a:bodyPr/>
        <a:lstStyle/>
        <a:p>
          <a:endParaRPr lang="ru-RU"/>
        </a:p>
      </dgm:t>
    </dgm:pt>
    <dgm:pt modelId="{69181DCB-DE95-4A0D-8A5C-1364AE58F97E}" type="sibTrans" cxnId="{6A108EED-AFEA-4727-AB3D-FBB0606454A2}">
      <dgm:prSet/>
      <dgm:spPr/>
      <dgm:t>
        <a:bodyPr/>
        <a:lstStyle/>
        <a:p>
          <a:endParaRPr lang="ru-RU"/>
        </a:p>
      </dgm:t>
    </dgm:pt>
    <dgm:pt modelId="{90163869-7B19-4C00-9187-E6F998F48698}" type="pres">
      <dgm:prSet presAssocID="{CC7A03D1-624C-4876-B29D-08918A84DAD7}" presName="diagram" presStyleCnt="0">
        <dgm:presLayoutVars>
          <dgm:dir/>
        </dgm:presLayoutVars>
      </dgm:prSet>
      <dgm:spPr/>
    </dgm:pt>
    <dgm:pt modelId="{0A6CB1E2-5E87-4A4D-8F25-13AE449F232A}" type="pres">
      <dgm:prSet presAssocID="{B218A987-EA39-44B8-B4C7-445D83E402CC}" presName="composite" presStyleCnt="0"/>
      <dgm:spPr/>
    </dgm:pt>
    <dgm:pt modelId="{3F6229BF-502E-4B74-AA8C-CA2F7C907803}" type="pres">
      <dgm:prSet presAssocID="{B218A987-EA39-44B8-B4C7-445D83E402CC}" presName="Image" presStyleLbl="bgShp" presStyleIdx="0" presStyleCnt="1" custLinFactNeighborX="5913" custLinFactNeighborY="611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CD03EDED-52EA-48FB-8122-5925844580E3}" type="pres">
      <dgm:prSet presAssocID="{B218A987-EA39-44B8-B4C7-445D83E402CC}" presName="Parent" presStyleLbl="node0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CD5F11-430F-4F2A-990A-B61C987C20E4}" type="presOf" srcId="{B218A987-EA39-44B8-B4C7-445D83E402CC}" destId="{CD03EDED-52EA-48FB-8122-5925844580E3}" srcOrd="0" destOrd="0" presId="urn:microsoft.com/office/officeart/2008/layout/BendingPictureCaption"/>
    <dgm:cxn modelId="{6DC93E1B-1AD2-483C-9C1D-21367A3F3C7F}" type="presOf" srcId="{CC7A03D1-624C-4876-B29D-08918A84DAD7}" destId="{90163869-7B19-4C00-9187-E6F998F48698}" srcOrd="0" destOrd="0" presId="urn:microsoft.com/office/officeart/2008/layout/BendingPictureCaption"/>
    <dgm:cxn modelId="{6A108EED-AFEA-4727-AB3D-FBB0606454A2}" srcId="{CC7A03D1-624C-4876-B29D-08918A84DAD7}" destId="{B218A987-EA39-44B8-B4C7-445D83E402CC}" srcOrd="0" destOrd="0" parTransId="{BB9AB710-FFBF-4D10-A252-99A6F7686F39}" sibTransId="{69181DCB-DE95-4A0D-8A5C-1364AE58F97E}"/>
    <dgm:cxn modelId="{F9BD109C-8074-4C70-8B09-95566E5E3D11}" type="presParOf" srcId="{90163869-7B19-4C00-9187-E6F998F48698}" destId="{0A6CB1E2-5E87-4A4D-8F25-13AE449F232A}" srcOrd="0" destOrd="0" presId="urn:microsoft.com/office/officeart/2008/layout/BendingPictureCaption"/>
    <dgm:cxn modelId="{0ECC03F7-89A7-4795-A1D9-DA9ADEB92DE0}" type="presParOf" srcId="{0A6CB1E2-5E87-4A4D-8F25-13AE449F232A}" destId="{3F6229BF-502E-4B74-AA8C-CA2F7C907803}" srcOrd="0" destOrd="0" presId="urn:microsoft.com/office/officeart/2008/layout/BendingPictureCaption"/>
    <dgm:cxn modelId="{2AE2A937-2511-457A-9F5B-2E509C5F3E16}" type="presParOf" srcId="{0A6CB1E2-5E87-4A4D-8F25-13AE449F232A}" destId="{CD03EDED-52EA-48FB-8122-5925844580E3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6F79AB-4D9F-4114-BDF5-4C4C0A3D4C25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EBA75B8F-A318-4373-BE4A-3C80F54EA277}">
      <dgm:prSet phldrT="[Текст]"/>
      <dgm:spPr/>
      <dgm:t>
        <a:bodyPr/>
        <a:lstStyle/>
        <a:p>
          <a:r>
            <a:rPr lang="ru-RU" dirty="0" smtClean="0"/>
            <a:t>Встреча с депутатом  Государственного собрания РМЭ, научным сотрудником  МУ «</a:t>
          </a:r>
          <a:r>
            <a:rPr lang="ru-RU" dirty="0" err="1" smtClean="0"/>
            <a:t>Козьмодемьянский</a:t>
          </a:r>
          <a:r>
            <a:rPr lang="ru-RU" dirty="0" smtClean="0"/>
            <a:t> культурно – исторический музейный комплекс» </a:t>
          </a:r>
          <a:r>
            <a:rPr lang="ru-RU" dirty="0" err="1" smtClean="0"/>
            <a:t>Шерстневым</a:t>
          </a:r>
          <a:r>
            <a:rPr lang="ru-RU" dirty="0" smtClean="0"/>
            <a:t>  В.Л. </a:t>
          </a:r>
          <a:endParaRPr lang="ru-RU" dirty="0"/>
        </a:p>
      </dgm:t>
    </dgm:pt>
    <dgm:pt modelId="{52D75AFB-E180-4AA8-9C15-4B2E80B9607B}" type="parTrans" cxnId="{AC3E8BA8-6205-4B07-877B-8F40390BCB3C}">
      <dgm:prSet/>
      <dgm:spPr/>
      <dgm:t>
        <a:bodyPr/>
        <a:lstStyle/>
        <a:p>
          <a:endParaRPr lang="ru-RU"/>
        </a:p>
      </dgm:t>
    </dgm:pt>
    <dgm:pt modelId="{0A31B0EC-0B9D-4F2D-813E-293E19DCC89C}" type="sibTrans" cxnId="{AC3E8BA8-6205-4B07-877B-8F40390BCB3C}">
      <dgm:prSet/>
      <dgm:spPr/>
      <dgm:t>
        <a:bodyPr/>
        <a:lstStyle/>
        <a:p>
          <a:endParaRPr lang="ru-RU"/>
        </a:p>
      </dgm:t>
    </dgm:pt>
    <dgm:pt modelId="{290FE475-1E14-4207-9E21-9B0AC711522C}" type="pres">
      <dgm:prSet presAssocID="{4D6F79AB-4D9F-4114-BDF5-4C4C0A3D4C25}" presName="diagram" presStyleCnt="0">
        <dgm:presLayoutVars>
          <dgm:dir/>
        </dgm:presLayoutVars>
      </dgm:prSet>
      <dgm:spPr/>
    </dgm:pt>
    <dgm:pt modelId="{D4E595B3-02CC-465F-8DFC-8BE9396D04D2}" type="pres">
      <dgm:prSet presAssocID="{EBA75B8F-A318-4373-BE4A-3C80F54EA277}" presName="composite" presStyleCnt="0"/>
      <dgm:spPr/>
    </dgm:pt>
    <dgm:pt modelId="{38977BAD-C528-4670-AC23-888E6F59B0E8}" type="pres">
      <dgm:prSet presAssocID="{EBA75B8F-A318-4373-BE4A-3C80F54EA277}" presName="Image" presStyleLbl="bgShp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733560A4-030B-4A15-948C-9B39B1608B6A}" type="pres">
      <dgm:prSet presAssocID="{EBA75B8F-A318-4373-BE4A-3C80F54EA277}" presName="Parent" presStyleLbl="node0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54C626-BECD-4645-9F95-E7901DDD6DDD}" type="presOf" srcId="{EBA75B8F-A318-4373-BE4A-3C80F54EA277}" destId="{733560A4-030B-4A15-948C-9B39B1608B6A}" srcOrd="0" destOrd="0" presId="urn:microsoft.com/office/officeart/2008/layout/BendingPictureCaption"/>
    <dgm:cxn modelId="{AC3E8BA8-6205-4B07-877B-8F40390BCB3C}" srcId="{4D6F79AB-4D9F-4114-BDF5-4C4C0A3D4C25}" destId="{EBA75B8F-A318-4373-BE4A-3C80F54EA277}" srcOrd="0" destOrd="0" parTransId="{52D75AFB-E180-4AA8-9C15-4B2E80B9607B}" sibTransId="{0A31B0EC-0B9D-4F2D-813E-293E19DCC89C}"/>
    <dgm:cxn modelId="{22C6596C-3C80-49F3-A2D3-6300791262F3}" type="presOf" srcId="{4D6F79AB-4D9F-4114-BDF5-4C4C0A3D4C25}" destId="{290FE475-1E14-4207-9E21-9B0AC711522C}" srcOrd="0" destOrd="0" presId="urn:microsoft.com/office/officeart/2008/layout/BendingPictureCaption"/>
    <dgm:cxn modelId="{FDA1A425-7499-4723-9933-9FF01EBB06BD}" type="presParOf" srcId="{290FE475-1E14-4207-9E21-9B0AC711522C}" destId="{D4E595B3-02CC-465F-8DFC-8BE9396D04D2}" srcOrd="0" destOrd="0" presId="urn:microsoft.com/office/officeart/2008/layout/BendingPictureCaption"/>
    <dgm:cxn modelId="{61C3C7CD-B9BB-4586-9479-786EB76120BE}" type="presParOf" srcId="{D4E595B3-02CC-465F-8DFC-8BE9396D04D2}" destId="{38977BAD-C528-4670-AC23-888E6F59B0E8}" srcOrd="0" destOrd="0" presId="urn:microsoft.com/office/officeart/2008/layout/BendingPictureCaption"/>
    <dgm:cxn modelId="{9F040FA7-B5E3-43A4-A636-98E39073A4EB}" type="presParOf" srcId="{D4E595B3-02CC-465F-8DFC-8BE9396D04D2}" destId="{733560A4-030B-4A15-948C-9B39B1608B6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FCF7836-D2F7-44BF-A2B4-E1AFB6220A3D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1394CA68-EB83-4863-82A8-452823B90CA9}">
      <dgm:prSet phldrT="[Текст]"/>
      <dgm:spPr/>
      <dgm:t>
        <a:bodyPr/>
        <a:lstStyle/>
        <a:p>
          <a:r>
            <a:rPr lang="ru-RU" dirty="0" smtClean="0"/>
            <a:t>Встреча с председателем городского собрания </a:t>
          </a:r>
        </a:p>
        <a:p>
          <a:r>
            <a:rPr lang="ru-RU" dirty="0" err="1" smtClean="0"/>
            <a:t>Бурмистровым</a:t>
          </a:r>
          <a:r>
            <a:rPr lang="ru-RU" dirty="0" smtClean="0"/>
            <a:t> А.В</a:t>
          </a:r>
          <a:endParaRPr lang="ru-RU" dirty="0"/>
        </a:p>
      </dgm:t>
    </dgm:pt>
    <dgm:pt modelId="{987288C3-6F77-4B74-BF83-B8A15DF7C590}" type="parTrans" cxnId="{7291D0C5-6813-42C3-9784-1C00BA267A99}">
      <dgm:prSet/>
      <dgm:spPr/>
      <dgm:t>
        <a:bodyPr/>
        <a:lstStyle/>
        <a:p>
          <a:endParaRPr lang="ru-RU"/>
        </a:p>
      </dgm:t>
    </dgm:pt>
    <dgm:pt modelId="{09263567-8274-4D47-83DF-0A8EEB265859}" type="sibTrans" cxnId="{7291D0C5-6813-42C3-9784-1C00BA267A99}">
      <dgm:prSet/>
      <dgm:spPr/>
      <dgm:t>
        <a:bodyPr/>
        <a:lstStyle/>
        <a:p>
          <a:endParaRPr lang="ru-RU"/>
        </a:p>
      </dgm:t>
    </dgm:pt>
    <dgm:pt modelId="{AC4DAADD-24DF-467A-9C25-0F1B7035AE11}" type="pres">
      <dgm:prSet presAssocID="{1FCF7836-D2F7-44BF-A2B4-E1AFB6220A3D}" presName="diagram" presStyleCnt="0">
        <dgm:presLayoutVars>
          <dgm:dir/>
        </dgm:presLayoutVars>
      </dgm:prSet>
      <dgm:spPr/>
    </dgm:pt>
    <dgm:pt modelId="{A56DA915-4B71-4AD1-8D8D-429894E18D6E}" type="pres">
      <dgm:prSet presAssocID="{1394CA68-EB83-4863-82A8-452823B90CA9}" presName="composite" presStyleCnt="0"/>
      <dgm:spPr/>
    </dgm:pt>
    <dgm:pt modelId="{B24C7701-7687-4ECA-84AE-1C21D6557EAC}" type="pres">
      <dgm:prSet presAssocID="{1394CA68-EB83-4863-82A8-452823B90CA9}" presName="Image" presStyleLbl="bgShp" presStyleIdx="0" presStyleCnt="1" custLinFactNeighborX="-15330" custLinFactNeighborY="196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extLst>
        <a:ext uri="{E40237B7-FDA0-4F09-8148-C483321AD2D9}">
          <dgm14:cNvPr xmlns:dgm14="http://schemas.microsoft.com/office/drawing/2010/diagram" id="0" name="" descr="C:\Users\user\Desktop\IMG_4532.jpg"/>
        </a:ext>
      </dgm:extLst>
    </dgm:pt>
    <dgm:pt modelId="{1009551A-C3F7-45C6-9C4A-E039DE08A4AF}" type="pres">
      <dgm:prSet presAssocID="{1394CA68-EB83-4863-82A8-452823B90CA9}" presName="Parent" presStyleLbl="node0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3CD64D-053D-4E38-843F-50B6DFB292CD}" type="presOf" srcId="{1FCF7836-D2F7-44BF-A2B4-E1AFB6220A3D}" destId="{AC4DAADD-24DF-467A-9C25-0F1B7035AE11}" srcOrd="0" destOrd="0" presId="urn:microsoft.com/office/officeart/2008/layout/BendingPictureCaption"/>
    <dgm:cxn modelId="{A3AD2A73-8444-4B75-8AD1-01C8B191B813}" type="presOf" srcId="{1394CA68-EB83-4863-82A8-452823B90CA9}" destId="{1009551A-C3F7-45C6-9C4A-E039DE08A4AF}" srcOrd="0" destOrd="0" presId="urn:microsoft.com/office/officeart/2008/layout/BendingPictureCaption"/>
    <dgm:cxn modelId="{7291D0C5-6813-42C3-9784-1C00BA267A99}" srcId="{1FCF7836-D2F7-44BF-A2B4-E1AFB6220A3D}" destId="{1394CA68-EB83-4863-82A8-452823B90CA9}" srcOrd="0" destOrd="0" parTransId="{987288C3-6F77-4B74-BF83-B8A15DF7C590}" sibTransId="{09263567-8274-4D47-83DF-0A8EEB265859}"/>
    <dgm:cxn modelId="{4D2A36B8-68E1-4BF2-B8DF-FEF3ABA55029}" type="presParOf" srcId="{AC4DAADD-24DF-467A-9C25-0F1B7035AE11}" destId="{A56DA915-4B71-4AD1-8D8D-429894E18D6E}" srcOrd="0" destOrd="0" presId="urn:microsoft.com/office/officeart/2008/layout/BendingPictureCaption"/>
    <dgm:cxn modelId="{5947D44D-5E48-471D-9116-8FBF2A8BEED8}" type="presParOf" srcId="{A56DA915-4B71-4AD1-8D8D-429894E18D6E}" destId="{B24C7701-7687-4ECA-84AE-1C21D6557EAC}" srcOrd="0" destOrd="0" presId="urn:microsoft.com/office/officeart/2008/layout/BendingPictureCaption"/>
    <dgm:cxn modelId="{83236DB9-8E73-4705-B8A0-47831FC824EA}" type="presParOf" srcId="{A56DA915-4B71-4AD1-8D8D-429894E18D6E}" destId="{1009551A-C3F7-45C6-9C4A-E039DE08A4AF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8AFE1-D98C-4267-9407-03A7B3FC0079}">
      <dsp:nvSpPr>
        <dsp:cNvPr id="0" name=""/>
        <dsp:cNvSpPr/>
      </dsp:nvSpPr>
      <dsp:spPr>
        <a:xfrm>
          <a:off x="0" y="122225"/>
          <a:ext cx="2224836" cy="16441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8E376-460B-43E1-BDBF-EAEAC624C21E}">
      <dsp:nvSpPr>
        <dsp:cNvPr id="0" name=""/>
        <dsp:cNvSpPr/>
      </dsp:nvSpPr>
      <dsp:spPr>
        <a:xfrm>
          <a:off x="636605" y="1346031"/>
          <a:ext cx="1917146" cy="460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Художественно-исторический музей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им. А.В. Григорьева</a:t>
          </a:r>
          <a:endParaRPr lang="ru-RU" sz="9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6605" y="1346031"/>
        <a:ext cx="1917146" cy="4607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0AEE7-56DD-4867-B70D-A46056ADC188}">
      <dsp:nvSpPr>
        <dsp:cNvPr id="0" name=""/>
        <dsp:cNvSpPr/>
      </dsp:nvSpPr>
      <dsp:spPr>
        <a:xfrm>
          <a:off x="134892" y="0"/>
          <a:ext cx="1748491" cy="12921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4B7641-CA2E-4D57-82EC-758FBE16D742}">
      <dsp:nvSpPr>
        <dsp:cNvPr id="0" name=""/>
        <dsp:cNvSpPr/>
      </dsp:nvSpPr>
      <dsp:spPr>
        <a:xfrm>
          <a:off x="488311" y="1057841"/>
          <a:ext cx="1506679" cy="3620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700" kern="1200" dirty="0" smtClean="0"/>
            <a:t>Экскурсия в </a:t>
          </a:r>
          <a:r>
            <a:rPr lang="ru-RU" sz="700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Музей сатиры и юмора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700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им. Остапа </a:t>
          </a:r>
          <a:r>
            <a:rPr lang="ru-RU" sz="700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Бендера</a:t>
          </a:r>
          <a:endParaRPr lang="ru-RU" sz="700" kern="1200" dirty="0"/>
        </a:p>
      </dsp:txBody>
      <dsp:txXfrm>
        <a:off x="488311" y="1057841"/>
        <a:ext cx="1506679" cy="362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2FCC7-5D2B-456D-BF02-4AF50EE49763}">
      <dsp:nvSpPr>
        <dsp:cNvPr id="0" name=""/>
        <dsp:cNvSpPr/>
      </dsp:nvSpPr>
      <dsp:spPr>
        <a:xfrm>
          <a:off x="187726" y="0"/>
          <a:ext cx="2540895" cy="18777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191A2B-1D93-4980-9AED-19873183E45F}">
      <dsp:nvSpPr>
        <dsp:cNvPr id="0" name=""/>
        <dsp:cNvSpPr/>
      </dsp:nvSpPr>
      <dsp:spPr>
        <a:xfrm>
          <a:off x="701311" y="1537247"/>
          <a:ext cx="2189494" cy="5261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Музей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купеческого быта</a:t>
          </a:r>
          <a:endParaRPr lang="ru-RU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01311" y="1537247"/>
        <a:ext cx="2189494" cy="5261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FF65D-BB54-4E88-BFE2-EAA83C96442A}">
      <dsp:nvSpPr>
        <dsp:cNvPr id="0" name=""/>
        <dsp:cNvSpPr/>
      </dsp:nvSpPr>
      <dsp:spPr>
        <a:xfrm>
          <a:off x="125700" y="0"/>
          <a:ext cx="2354742" cy="17401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B2EBB-5460-47F2-A04E-AB6739414CD9}">
      <dsp:nvSpPr>
        <dsp:cNvPr id="0" name=""/>
        <dsp:cNvSpPr/>
      </dsp:nvSpPr>
      <dsp:spPr>
        <a:xfrm>
          <a:off x="601658" y="1424624"/>
          <a:ext cx="2029086" cy="487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11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Этнографический музей под открытым небом</a:t>
          </a:r>
          <a:endParaRPr lang="ru-RU" sz="11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1658" y="1424624"/>
        <a:ext cx="2029086" cy="4876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229BF-502E-4B74-AA8C-CA2F7C907803}">
      <dsp:nvSpPr>
        <dsp:cNvPr id="0" name=""/>
        <dsp:cNvSpPr/>
      </dsp:nvSpPr>
      <dsp:spPr>
        <a:xfrm>
          <a:off x="220273" y="95016"/>
          <a:ext cx="2103308" cy="15543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03EDED-52EA-48FB-8122-5925844580E3}">
      <dsp:nvSpPr>
        <dsp:cNvPr id="0" name=""/>
        <dsp:cNvSpPr/>
      </dsp:nvSpPr>
      <dsp:spPr>
        <a:xfrm>
          <a:off x="521042" y="1272506"/>
          <a:ext cx="1812425" cy="435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1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Экскурсия в Этнографический музей под открытым небом</a:t>
          </a:r>
          <a:endParaRPr lang="ru-RU" sz="1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1042" y="1272506"/>
        <a:ext cx="1812425" cy="4355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77BAD-C528-4670-AC23-888E6F59B0E8}">
      <dsp:nvSpPr>
        <dsp:cNvPr id="0" name=""/>
        <dsp:cNvSpPr/>
      </dsp:nvSpPr>
      <dsp:spPr>
        <a:xfrm>
          <a:off x="318542" y="0"/>
          <a:ext cx="2937460" cy="21707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560A4-030B-4A15-948C-9B39B1608B6A}">
      <dsp:nvSpPr>
        <dsp:cNvPr id="0" name=""/>
        <dsp:cNvSpPr/>
      </dsp:nvSpPr>
      <dsp:spPr>
        <a:xfrm>
          <a:off x="912284" y="1777170"/>
          <a:ext cx="2531215" cy="6082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900" kern="1200" dirty="0" smtClean="0"/>
            <a:t>Встреча с депутатом  Государственного собрания РМЭ, научным сотрудником  МУ «</a:t>
          </a:r>
          <a:r>
            <a:rPr lang="ru-RU" sz="900" kern="1200" dirty="0" err="1" smtClean="0"/>
            <a:t>Козьмодемьянский</a:t>
          </a:r>
          <a:r>
            <a:rPr lang="ru-RU" sz="900" kern="1200" dirty="0" smtClean="0"/>
            <a:t> культурно – исторический музейный комплекс» </a:t>
          </a:r>
          <a:r>
            <a:rPr lang="ru-RU" sz="900" kern="1200" dirty="0" err="1" smtClean="0"/>
            <a:t>Шерстневым</a:t>
          </a:r>
          <a:r>
            <a:rPr lang="ru-RU" sz="900" kern="1200" dirty="0" smtClean="0"/>
            <a:t>  В.Л. </a:t>
          </a:r>
          <a:endParaRPr lang="ru-RU" sz="900" kern="1200" dirty="0"/>
        </a:p>
      </dsp:txBody>
      <dsp:txXfrm>
        <a:off x="912284" y="1777170"/>
        <a:ext cx="2531215" cy="6082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C7701-7687-4ECA-84AE-1C21D6557EAC}">
      <dsp:nvSpPr>
        <dsp:cNvPr id="0" name=""/>
        <dsp:cNvSpPr/>
      </dsp:nvSpPr>
      <dsp:spPr>
        <a:xfrm>
          <a:off x="0" y="41279"/>
          <a:ext cx="2836921" cy="209647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09551A-C3F7-45C6-9C4A-E039DE08A4AF}">
      <dsp:nvSpPr>
        <dsp:cNvPr id="0" name=""/>
        <dsp:cNvSpPr/>
      </dsp:nvSpPr>
      <dsp:spPr>
        <a:xfrm>
          <a:off x="789789" y="1716344"/>
          <a:ext cx="2444581" cy="587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1200" kern="1200" dirty="0" smtClean="0"/>
            <a:t>Встреча с председателем городского собрания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ru-RU" sz="1200" kern="1200" dirty="0" err="1" smtClean="0"/>
            <a:t>Бурмистровым</a:t>
          </a:r>
          <a:r>
            <a:rPr lang="ru-RU" sz="1200" kern="1200" dirty="0" smtClean="0"/>
            <a:t> А.В</a:t>
          </a:r>
          <a:endParaRPr lang="ru-RU" sz="1200" kern="1200" dirty="0"/>
        </a:p>
      </dsp:txBody>
      <dsp:txXfrm>
        <a:off x="789789" y="1716344"/>
        <a:ext cx="2444581" cy="587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4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62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07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68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8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2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6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45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7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5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4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7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QuickStyle" Target="../diagrams/quickStyle2.xml"/><Relationship Id="rId18" Type="http://schemas.openxmlformats.org/officeDocument/2006/relationships/diagramLayout" Target="../diagrams/layout3.xml"/><Relationship Id="rId26" Type="http://schemas.microsoft.com/office/2007/relationships/diagramDrawing" Target="../diagrams/drawing4.xml"/><Relationship Id="rId3" Type="http://schemas.microsoft.com/office/2007/relationships/hdphoto" Target="../media/hdphoto1.wdp"/><Relationship Id="rId21" Type="http://schemas.microsoft.com/office/2007/relationships/diagramDrawing" Target="../diagrams/drawing3.xml"/><Relationship Id="rId7" Type="http://schemas.openxmlformats.org/officeDocument/2006/relationships/diagramQuickStyle" Target="../diagrams/quickStyle1.xml"/><Relationship Id="rId12" Type="http://schemas.openxmlformats.org/officeDocument/2006/relationships/diagramLayout" Target="../diagrams/layout2.xml"/><Relationship Id="rId17" Type="http://schemas.openxmlformats.org/officeDocument/2006/relationships/diagramData" Target="../diagrams/data3.xml"/><Relationship Id="rId25" Type="http://schemas.openxmlformats.org/officeDocument/2006/relationships/diagramColors" Target="../diagrams/colors4.xml"/><Relationship Id="rId2" Type="http://schemas.openxmlformats.org/officeDocument/2006/relationships/image" Target="../media/image5.png"/><Relationship Id="rId16" Type="http://schemas.openxmlformats.org/officeDocument/2006/relationships/image" Target="../media/image13.JPG"/><Relationship Id="rId20" Type="http://schemas.openxmlformats.org/officeDocument/2006/relationships/diagramColors" Target="../diagrams/colors3.xml"/><Relationship Id="rId29" Type="http://schemas.openxmlformats.org/officeDocument/2006/relationships/diagramQuickStyle" Target="../diagrams/quickStyl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Data" Target="../diagrams/data2.xml"/><Relationship Id="rId24" Type="http://schemas.openxmlformats.org/officeDocument/2006/relationships/diagramQuickStyle" Target="../diagrams/quickStyle4.xml"/><Relationship Id="rId32" Type="http://schemas.openxmlformats.org/officeDocument/2006/relationships/image" Target="../media/image15.JPG"/><Relationship Id="rId5" Type="http://schemas.openxmlformats.org/officeDocument/2006/relationships/diagramData" Target="../diagrams/data1.xml"/><Relationship Id="rId15" Type="http://schemas.microsoft.com/office/2007/relationships/diagramDrawing" Target="../diagrams/drawing2.xml"/><Relationship Id="rId23" Type="http://schemas.openxmlformats.org/officeDocument/2006/relationships/diagramLayout" Target="../diagrams/layout4.xml"/><Relationship Id="rId28" Type="http://schemas.openxmlformats.org/officeDocument/2006/relationships/diagramLayout" Target="../diagrams/layout5.xml"/><Relationship Id="rId10" Type="http://schemas.openxmlformats.org/officeDocument/2006/relationships/image" Target="../media/image11.JPG"/><Relationship Id="rId19" Type="http://schemas.openxmlformats.org/officeDocument/2006/relationships/diagramQuickStyle" Target="../diagrams/quickStyle3.xml"/><Relationship Id="rId31" Type="http://schemas.microsoft.com/office/2007/relationships/diagramDrawing" Target="../diagrams/drawing5.xml"/><Relationship Id="rId4" Type="http://schemas.openxmlformats.org/officeDocument/2006/relationships/image" Target="../media/image9.JPG"/><Relationship Id="rId9" Type="http://schemas.microsoft.com/office/2007/relationships/diagramDrawing" Target="../diagrams/drawing1.xml"/><Relationship Id="rId14" Type="http://schemas.openxmlformats.org/officeDocument/2006/relationships/diagramColors" Target="../diagrams/colors2.xml"/><Relationship Id="rId22" Type="http://schemas.openxmlformats.org/officeDocument/2006/relationships/diagramData" Target="../diagrams/data4.xml"/><Relationship Id="rId27" Type="http://schemas.openxmlformats.org/officeDocument/2006/relationships/diagramData" Target="../diagrams/data5.xml"/><Relationship Id="rId30" Type="http://schemas.openxmlformats.org/officeDocument/2006/relationships/diagramColors" Target="../diagrams/colors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diagramDrawing" Target="../diagrams/drawing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5.png"/><Relationship Id="rId12" Type="http://schemas.openxmlformats.org/officeDocument/2006/relationships/diagramColors" Target="../diagrams/colors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diagramQuickStyle" Target="../diagrams/quickStyle7.xml"/><Relationship Id="rId5" Type="http://schemas.openxmlformats.org/officeDocument/2006/relationships/diagramColors" Target="../diagrams/colors6.xml"/><Relationship Id="rId10" Type="http://schemas.openxmlformats.org/officeDocument/2006/relationships/diagramLayout" Target="../diagrams/layout7.xml"/><Relationship Id="rId4" Type="http://schemas.openxmlformats.org/officeDocument/2006/relationships/diagramQuickStyle" Target="../diagrams/quickStyle6.xml"/><Relationship Id="rId9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00B0F0">
                <a:alpha val="87000"/>
                <a:lumMod val="54000"/>
                <a:lumOff val="4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76552" y="1652155"/>
            <a:ext cx="2943992" cy="18288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НОМИНАЦИЯ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«Школьный добровольческий (волонтерский) отряд»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27861" y="3622964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ВОЛОНТЕРСКИЙ ОТРЯД «ФАКЕЛ ДОБРА»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«РАДУГА»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КОЗЬМОДЕМЬЯНСКА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6993" y="1652155"/>
            <a:ext cx="2716375" cy="182880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66994" y="3622964"/>
            <a:ext cx="1901536" cy="18288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реализации: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2018-декабрь 2019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546" y="1652155"/>
            <a:ext cx="2353117" cy="1828800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Всероссийский конкурс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«Доброволец России-2017»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6127" y="3622964"/>
            <a:ext cx="1901536" cy="1828800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4546" y="104711"/>
            <a:ext cx="88349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ПРОЕКТ </a:t>
            </a:r>
          </a:p>
          <a:p>
            <a:r>
              <a:rPr lang="ru-RU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«ВМЕСТЕ ПОЗНАЕМ МАЛУЮ РОДИНУ»</a:t>
            </a:r>
            <a:endParaRPr lang="ru-RU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IMG_74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808" y="1771240"/>
            <a:ext cx="2374744" cy="159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эмбле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62" y="3664472"/>
            <a:ext cx="1805466" cy="174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203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881" y="5029200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32650" y="5029200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Заголовок 41"/>
          <p:cNvSpPr>
            <a:spLocks noGrp="1"/>
          </p:cNvSpPr>
          <p:nvPr>
            <p:ph type="title"/>
          </p:nvPr>
        </p:nvSpPr>
        <p:spPr>
          <a:xfrm>
            <a:off x="189689" y="222500"/>
            <a:ext cx="2210612" cy="460118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3" name="Текст 42"/>
          <p:cNvSpPr>
            <a:spLocks noGrp="1"/>
          </p:cNvSpPr>
          <p:nvPr>
            <p:ph type="body" idx="1"/>
          </p:nvPr>
        </p:nvSpPr>
        <p:spPr>
          <a:xfrm>
            <a:off x="2659877" y="212052"/>
            <a:ext cx="2868277" cy="80772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Художественно-исторический музей</a:t>
            </a:r>
          </a:p>
          <a:p>
            <a:pPr algn="ctr"/>
            <a:r>
              <a:rPr lang="ru-RU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им. А.В. Григорьева </a:t>
            </a:r>
          </a:p>
          <a:p>
            <a:pPr algn="ctr"/>
            <a:endParaRPr lang="ru-RU" dirty="0"/>
          </a:p>
        </p:txBody>
      </p:sp>
      <p:sp>
        <p:nvSpPr>
          <p:cNvPr id="45" name="Текст 44"/>
          <p:cNvSpPr>
            <a:spLocks noGrp="1"/>
          </p:cNvSpPr>
          <p:nvPr>
            <p:ph type="body" sz="quarter" idx="3"/>
          </p:nvPr>
        </p:nvSpPr>
        <p:spPr>
          <a:xfrm>
            <a:off x="5863847" y="209327"/>
            <a:ext cx="2606040" cy="81317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Этнографический музей под открытым небом</a:t>
            </a:r>
          </a:p>
          <a:p>
            <a:endParaRPr lang="ru-RU" dirty="0"/>
          </a:p>
        </p:txBody>
      </p:sp>
      <p:pic>
        <p:nvPicPr>
          <p:cNvPr id="48" name="Объект 47" descr="здание музея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8697" y="4031484"/>
            <a:ext cx="2910639" cy="2343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Объект 48" descr="etn1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4798" y="4153989"/>
            <a:ext cx="2730561" cy="222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Picture 3" descr="эмблема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4" y="209327"/>
            <a:ext cx="2313161" cy="2236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2638697" y="912914"/>
            <a:ext cx="28390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Началом нашей картинной галереи стала Волжско-Камская передвижная выставка. В 1918 году художники Казани организовали передвижную выставку, назвали ее Волжско-Камской. В нее вошли картины казанских художников и картины из частных собраний жителей Казани. Идея самая замечательная – приблизить искусство к народу.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863847" y="797903"/>
            <a:ext cx="282295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целях сохранения для последующих поколений образцов старинных орудий труда и быта, применявшихся в дореволюционном и довоенном крестьянском хозяйстве Марийского Поволжья, собрание уполномоченных районного совета колхозов 2 сентября 1977 г. постановило создать силами и средствами колхозов, совхозов и предприятий города и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Горномарийского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 в г. Козьмодемьянске районный музей земледельца. </a:t>
            </a:r>
            <a:b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0719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58" y="5029200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04341" y="5029200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8367798" y="148251"/>
            <a:ext cx="429833" cy="412173"/>
            <a:chOff x="3650664" y="1818409"/>
            <a:chExt cx="3962403" cy="3799609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5711531" y="1818409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711531" y="3789218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650664" y="1818409"/>
              <a:ext cx="1901536" cy="1828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650664" y="3789218"/>
              <a:ext cx="1901536" cy="182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563" y="259878"/>
            <a:ext cx="2210612" cy="460118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00934" y="259878"/>
            <a:ext cx="2606040" cy="80772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 </a:t>
            </a:r>
            <a:endPara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купеческого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826376" y="559491"/>
            <a:ext cx="2793027" cy="81317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 сатиры и юмора</a:t>
            </a:r>
          </a:p>
          <a:p>
            <a:pPr algn="ctr"/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им. Остапа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Бендера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pic>
        <p:nvPicPr>
          <p:cNvPr id="19" name="Объект 18" descr="здание музея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7721" y="4286637"/>
            <a:ext cx="2540000" cy="195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Объект 19" descr="muzBendera-s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6268" y="4578576"/>
            <a:ext cx="2605088" cy="1736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3" descr="эмблема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4" y="209327"/>
            <a:ext cx="2324982" cy="2248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31048" y="1067598"/>
            <a:ext cx="2906304" cy="329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Музей купеческого быта входит в состав МУ «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Козьмодемьянский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культурно-исторический музейный комплекс». Располагается музей в старинном купеческом особняке с цокольным этажом, антресолями и мезонином, построенном в 1897 году. Принадлежал дом купцу-лесопромышленнику Александру Ивановичу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Шишокину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начале XX века был продан «Торговому дому» купцов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Губиных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863847" y="1067598"/>
            <a:ext cx="2822953" cy="34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1925 год. К причалу города Козьмодемьянска причалил пароход «Герцен», на котором плыл Илья Ильф, корреспондент газеты «Гудок». С этого самого времени и начинается магическое превращение Козьмодемьянска в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Васюки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конце 20-х годов выходит роман «12 стульев». А через 70 лет в Козьмодемьянске-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Васюках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открывается музей имени «товарища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Бендера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42730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029200"/>
            <a:ext cx="9144000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Направление: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адаптация инвалидов и их семей</a:t>
            </a: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Целевая группа, на которую направлен проект: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ОВЗ</a:t>
            </a: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География проекта: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г. Козьмодемьянск, Республика Марий Эл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34486" y="3658903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1234" y="247442"/>
            <a:ext cx="7284219" cy="344150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dirty="0"/>
              <a:t>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Марийская земля богата своим культурным и историческим наследием. Здоровые дети и взрослые могут путешествовать по городам и районам нашей республики, любоваться красотами голубых озер, широтой полей, созерцать картины, памятники. Такой возможности лишены дети с ОВЗ. Наш отряд более 25 лет работает с особенными ребятами: проводим много разнообразных мероприятия, но , к сожалению, не имеем возможности вывозить их из – за ограничения по здоровью детей с ОВЗ в музеи, по городу, не говоря о всей республике. Именно поэтому нам пришла идея создания и реализация проекта, который позволит детям с ОВЗ любоваться красотами нашего края и больше узнать. Содержание диска – театрализованная экскурсия по культурно – историческим памятникам г. Козьмодемьянска. Реализация проекта «Вместе познаем малую родину» будет связующим званом между детьми – инвалидами и здоровыми детьми. Это отличная возможность при помощи заочного путешествия увидеть и познать свою родину, приобщаться к культурно – историческому наследию, тем самым ощутить себя полноценными гражданами города и республики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2890" y="3901875"/>
            <a:ext cx="8087625" cy="914400"/>
          </a:xfrm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 РЕШЕНИЕ КОТОРОЙ НАПРАВЛЕН ПРОЕКТ</a:t>
            </a:r>
          </a:p>
        </p:txBody>
      </p:sp>
      <p:pic>
        <p:nvPicPr>
          <p:cNvPr id="19" name="Picture 3" descr="эмблем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4" y="209327"/>
            <a:ext cx="1149621" cy="1111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06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25635" y="5976480"/>
            <a:ext cx="6438306" cy="6836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rgbClr val="0070C0"/>
                </a:solidFill>
              </a:rPr>
              <a:t>РАБОТА НАД ПРОЕКТОМ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45166" y="3984170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31" y="3417619"/>
            <a:ext cx="2625635" cy="806081"/>
          </a:xfrm>
        </p:spPr>
        <p:txBody>
          <a:bodyPr>
            <a:noAutofit/>
          </a:bodyPr>
          <a:lstStyle/>
          <a:p>
            <a:r>
              <a:rPr lang="ru-RU" sz="1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- ПРАВОВАЯ  БАЗА 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глава2,ст.33,37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№73 от 25 июня 2005г. «Об объектах культурного наследия», 3, 7, 8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 Музейном фонде и Музеях Российской Федерации», </a:t>
            </a: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глава,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26,27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Министерства Образования РФ «О деятельности музеев образовательных учреждений»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ООН о правах ребенка, ст.13,27,29,31 п.1,2.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Устав МОУ СОШ №3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Объект 2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89180214"/>
              </p:ext>
            </p:extLst>
          </p:nvPr>
        </p:nvGraphicFramePr>
        <p:xfrm>
          <a:off x="2880907" y="663008"/>
          <a:ext cx="2625226" cy="308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Объект 2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5984037"/>
              </p:ext>
            </p:extLst>
          </p:nvPr>
        </p:nvGraphicFramePr>
        <p:xfrm>
          <a:off x="5618699" y="663007"/>
          <a:ext cx="2928991" cy="4235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Picture 3" descr="эмблема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1" y="107198"/>
            <a:ext cx="1149621" cy="1111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383409" y="219881"/>
            <a:ext cx="4922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ИТОГИ СОЦИАЛОГИЧЕСКОГО ОПРОСА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248" y="3907757"/>
            <a:ext cx="2730801" cy="2048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508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3626427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82732" y="3626427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8367798" y="148251"/>
            <a:ext cx="429833" cy="412173"/>
            <a:chOff x="3650664" y="1818409"/>
            <a:chExt cx="3962403" cy="3799609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5711531" y="1818409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711531" y="3789218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650664" y="1818409"/>
              <a:ext cx="1901536" cy="1828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650664" y="3789218"/>
              <a:ext cx="1901536" cy="182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Контакты и взаимодействия</a:t>
            </a:r>
            <a:endParaRPr lang="ru-RU" dirty="0"/>
          </a:p>
        </p:txBody>
      </p:sp>
      <p:pic>
        <p:nvPicPr>
          <p:cNvPr id="19" name="Picture 3" descr="эмблем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4" y="209327"/>
            <a:ext cx="1149621" cy="1111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72" y="103608"/>
            <a:ext cx="2710131" cy="1806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2956802447"/>
              </p:ext>
            </p:extLst>
          </p:nvPr>
        </p:nvGraphicFramePr>
        <p:xfrm>
          <a:off x="6529074" y="1081650"/>
          <a:ext cx="2740656" cy="1806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799" y="2970302"/>
            <a:ext cx="2459805" cy="1639870"/>
          </a:xfrm>
          <a:prstGeom prst="rect">
            <a:avLst/>
          </a:prstGeom>
        </p:spPr>
      </p:pic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692062329"/>
              </p:ext>
            </p:extLst>
          </p:nvPr>
        </p:nvGraphicFramePr>
        <p:xfrm>
          <a:off x="6667748" y="3803362"/>
          <a:ext cx="2129883" cy="141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27" y="2800350"/>
            <a:ext cx="2569460" cy="1712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4100241823"/>
              </p:ext>
            </p:extLst>
          </p:nvPr>
        </p:nvGraphicFramePr>
        <p:xfrm>
          <a:off x="1535283" y="3685132"/>
          <a:ext cx="3078533" cy="2063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2101606949"/>
              </p:ext>
            </p:extLst>
          </p:nvPr>
        </p:nvGraphicFramePr>
        <p:xfrm>
          <a:off x="6133171" y="3982987"/>
          <a:ext cx="2756445" cy="191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3874780714"/>
              </p:ext>
            </p:extLst>
          </p:nvPr>
        </p:nvGraphicFramePr>
        <p:xfrm>
          <a:off x="2610798" y="1320944"/>
          <a:ext cx="2429373" cy="170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167927" y="5895235"/>
            <a:ext cx="8629704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НАД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ПРОЕКТОМ</a:t>
            </a:r>
          </a:p>
          <a:p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Посещение экскурсий в музеях. Выбор музейных экспонатов.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283" y="191595"/>
            <a:ext cx="2445702" cy="1630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7080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3626427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82732" y="3626427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8367798" y="148251"/>
            <a:ext cx="429833" cy="412173"/>
            <a:chOff x="3650664" y="1818409"/>
            <a:chExt cx="3962403" cy="3799609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5711531" y="1818409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711531" y="3789218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650664" y="1818409"/>
              <a:ext cx="1901536" cy="1828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650664" y="3789218"/>
              <a:ext cx="1901536" cy="182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057176"/>
              </p:ext>
            </p:extLst>
          </p:nvPr>
        </p:nvGraphicFramePr>
        <p:xfrm>
          <a:off x="4812030" y="2286000"/>
          <a:ext cx="3762043" cy="238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Picture 3" descr="эмблема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4" y="209327"/>
            <a:ext cx="1149621" cy="1111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97088" y="6106799"/>
            <a:ext cx="5504905" cy="646331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НАД ПРОЕКТОМ</a:t>
            </a: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328931366"/>
              </p:ext>
            </p:extLst>
          </p:nvPr>
        </p:nvGraphicFramePr>
        <p:xfrm>
          <a:off x="3401157" y="148251"/>
          <a:ext cx="3450739" cy="2303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1207" y="4712568"/>
            <a:ext cx="3644015" cy="135312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проекта: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Компьютерный диск 1000 шт.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 руб.= 20000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Конверт для диска 1000шт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1р = 1000 руб.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Краска на принтер 6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560 руб. = 3360 руб.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Фотобумага 2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700 руб.= 1400 руб.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Итого: 25 760 руб.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689" y="1844265"/>
            <a:ext cx="3211468" cy="335624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Изучение материалов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«Марийская правда»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«Ведомости Кузьмы и Дамиана»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 – ресурсы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Тематические группы в социальной сети </a:t>
            </a:r>
            <a:r>
              <a:rPr lang="en-US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vk</a:t>
            </a:r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 </a:t>
            </a:r>
            <a:r>
              <a:rPr lang="en-US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livemaster</a:t>
            </a:r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 Министерства культуры Марий Эл</a:t>
            </a:r>
          </a:p>
        </p:txBody>
      </p:sp>
    </p:spTree>
    <p:extLst>
      <p:ext uri="{BB962C8B-B14F-4D97-AF65-F5344CB8AC3E}">
        <p14:creationId xmlns:p14="http://schemas.microsoft.com/office/powerpoint/2010/main" val="2827241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3626427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82732" y="3626427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8367798" y="148251"/>
            <a:ext cx="429833" cy="412173"/>
            <a:chOff x="3650664" y="1818409"/>
            <a:chExt cx="3962403" cy="3799609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5711531" y="1818409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711531" y="3789218"/>
              <a:ext cx="1901536" cy="18288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650664" y="1818409"/>
              <a:ext cx="1901536" cy="1828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650664" y="3789218"/>
              <a:ext cx="1901536" cy="182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" name="Picture 3" descr="эмблем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4" y="209327"/>
            <a:ext cx="1149621" cy="1111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873" y="5765378"/>
            <a:ext cx="8161478" cy="76944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ПРОЕКТА</a:t>
            </a:r>
            <a:endParaRPr lang="ru-RU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484685" y="-142529"/>
            <a:ext cx="7435610" cy="5597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В октябре – декабре 2017г. мы должны:</a:t>
            </a:r>
            <a:endParaRPr lang="ru-RU" sz="3200" dirty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составить сценарии театрализованных экскурсий;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 участников   отряда «Факел Добра», которые будут проводить театрализованные экскурсии;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прорепетировать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экскурсии;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подобрать и подготовить костюмы;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отснять видеоматериалы и сделать монтаж фильмов;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записать информационные диски;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оформить обложку конверта;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вручить детям с ОВЗ нашего города, как рождественский подарок;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передать волонтерским отрядам республики диски с экскурсиями для детей с ОВЗ в их районах.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673" y="3925660"/>
            <a:ext cx="2569678" cy="192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789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3626427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82732" y="3626427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2698518" y="589824"/>
            <a:ext cx="6079722" cy="325526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Цель: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Знакомство детей с ОВЗ с городом Козьмодемьянском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rgbClr val="C00000"/>
                </a:solidFill>
              </a:rPr>
              <a:t>Задачи: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создать условия для свободного доступа детей - инвалидов к культурным ценностям Марий Эл;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пропагандировать с помощью заочных экскурсий по исторические и культурные памятники малой родины.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способствовать общение между детьми – инвалидами республики;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расширить кругозор детей с ОВЗ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idx="1"/>
          </p:nvPr>
        </p:nvSpPr>
        <p:spPr>
          <a:xfrm>
            <a:off x="2881398" y="5749782"/>
            <a:ext cx="5486400" cy="9144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и задачи проекта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Picture 3" descr="эмблем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4" y="209327"/>
            <a:ext cx="1149621" cy="1111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205" y="3520689"/>
            <a:ext cx="3039464" cy="2033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2" y="1770602"/>
            <a:ext cx="2341906" cy="3122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158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3626427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288786" y="765135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011" y="1292365"/>
            <a:ext cx="7165957" cy="3765051"/>
          </a:xfrm>
        </p:spPr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/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/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создании и реализации проекта нами применялись следующие методы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наблюдение;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диагностика;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-интернет – опрос;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анкетирование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РМО (разведка музейных объектов);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беседа;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исследование;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социально – культурный театр.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8175298" cy="914400"/>
          </a:xfrm>
          <a:solidFill>
            <a:srgbClr val="FFC000"/>
          </a:solidFill>
        </p:spPr>
        <p:txBody>
          <a:bodyPr/>
          <a:lstStyle/>
          <a:p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РЕАЛИЗАЦИИ ПРОЕКТА</a:t>
            </a:r>
          </a:p>
          <a:p>
            <a:endParaRPr lang="ru-RU" dirty="0"/>
          </a:p>
        </p:txBody>
      </p:sp>
      <p:pic>
        <p:nvPicPr>
          <p:cNvPr id="19" name="Picture 3" descr="эмблем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51329"/>
            <a:ext cx="1313614" cy="1270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623" y="1696754"/>
            <a:ext cx="2180299" cy="2848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5952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3626427"/>
            <a:ext cx="3792683" cy="182880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92682" y="3280720"/>
            <a:ext cx="2860967" cy="18288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6029" y="-1041760"/>
            <a:ext cx="7647445" cy="4877779"/>
          </a:xfrm>
        </p:spPr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ходе реализации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 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информационный диск «Вместе познаем малую родину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  диск будет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подарен не только детям с ОВЗ нашего города, но и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РМЭ</a:t>
            </a:r>
            <a:b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дети познакомятся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 музеями и памятниками города Козьмодемьянска </a:t>
            </a:r>
            <a:b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примут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нашу эстафету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волонтерские отряды Марий Эл и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отснимут фильмы о  достопримечательностях своего города и района.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перед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ОВЗ открываются огромные возможности для общения друг с другом. </a:t>
            </a: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803" y="5109520"/>
            <a:ext cx="5971777" cy="729577"/>
          </a:xfrm>
          <a:solidFill>
            <a:srgbClr val="FFC000"/>
          </a:solidFill>
          <a:ln w="19050">
            <a:solidFill>
              <a:srgbClr val="0070C0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ru-RU" sz="4800" b="1" dirty="0">
                <a:solidFill>
                  <a:srgbClr val="0070C0"/>
                </a:solidFill>
              </a:rPr>
              <a:t>Ожидаемые результаты </a:t>
            </a:r>
          </a:p>
          <a:p>
            <a:endParaRPr lang="ru-RU" dirty="0"/>
          </a:p>
        </p:txBody>
      </p:sp>
      <p:pic>
        <p:nvPicPr>
          <p:cNvPr id="19" name="Picture 3" descr="эмблем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3362"/>
            <a:ext cx="1607869" cy="1554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989179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Рам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TC103457475[[fn=Рамка]]</Template>
  <TotalTime>600</TotalTime>
  <Words>764</Words>
  <Application>Microsoft Office PowerPoint</Application>
  <PresentationFormat>Экран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Рама</vt:lpstr>
      <vt:lpstr>Презентация PowerPoint</vt:lpstr>
      <vt:lpstr>Презентация PowerPoint</vt:lpstr>
      <vt:lpstr>Презентация PowerPoint</vt:lpstr>
      <vt:lpstr> Марийская земля богата своим культурным и историческим наследием. Здоровые дети и взрослые могут путешествовать по городам и районам нашей республики, любоваться красотами голубых озер, широтой полей, созерцать картины, памятники. Такой возможности лишены дети с ОВЗ. Наш отряд более 25 лет работает с особенными ребятами: проводим много разнообразных мероприятия, но , к сожалению, не имеем возможности вывозить их из – за ограничения по здоровью детей с ОВЗ в музеи, по городу, не говоря о всей республике. Именно поэтому нам пришла идея создания и реализация проекта, который позволит детям с ОВЗ любоваться красотами нашего края и больше узнать. Содержание диска – театрализованная экскурсия по культурно – историческим памятникам г. Козьмодемьянска. Реализация проекта «Вместе познаем малую родину» будет связующим званом между детьми – инвалидами и здоровыми детьми. Это отличная возможность при помощи заочного путешествия увидеть и познать свою родину, приобщаться к культурно – историческому наследию, тем самым ощутить себя полноценными гражданами города и республики</vt:lpstr>
      <vt:lpstr>НОРМАТИВНО - ПРАВОВАЯ  БАЗА    Конституция РФ глава2,ст.33,37 Федеральный закон №73 от 25 июня 2005г. «Об объектах культурного наследия», 3, 7, 8 Федеральный закон «О Музейном фонде и Музеях Российской Федерации», V глава, ст 26,27 Письмо Министерства Образования РФ «О деятельности музеев образовательных учреждений» Конвенция ООН о правах ребенка, ст.13,27,29,31 п.1,2. Устав МОУ СОШ №3 </vt:lpstr>
      <vt:lpstr>Презентация PowerPoint</vt:lpstr>
      <vt:lpstr>Презентация PowerPoint</vt:lpstr>
      <vt:lpstr>Презентация PowerPoint</vt:lpstr>
      <vt:lpstr>Цель: Знакомство детей с ОВЗ с городом Козьмодемьянском Задачи:  - создать условия для свободного доступа детей - инвалидов к культурным ценностям Марий Эл; - пропагандировать с помощью заочных экскурсий по исторические и культурные памятники малой родины. - способствовать общение между детьми – инвалидами республики; - расширить кругозор детей с ОВЗ </vt:lpstr>
      <vt:lpstr>    При создании и реализации проекта нами применялись следующие методы:  - наблюдение; - диагностика; -интернет – опрос; - анкетирование; - РМО (разведка музейных объектов); - беседа; - исследование; - социально – культурный театр.   </vt:lpstr>
      <vt:lpstr>                                                          В ходе реализации проекта:  -   будет создан информационный диск «Вместе познаем малую родину» -     диск будет подарен не только детям с ОВЗ нашего города, но и РМЭ -   дети познакомятся с  музеями и памятниками города Козьмодемьянска  -   примут нашу эстафету волонтерские отряды Марий Эл и отснимут фильмы о  достопримечательностях своего города и района.  -   перед детьми ОВЗ открываются огромные возможности для общения друг с другом. 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Пользователь</cp:lastModifiedBy>
  <cp:revision>33</cp:revision>
  <dcterms:created xsi:type="dcterms:W3CDTF">2012-12-16T11:43:21Z</dcterms:created>
  <dcterms:modified xsi:type="dcterms:W3CDTF">2018-06-23T13:40:24Z</dcterms:modified>
</cp:coreProperties>
</file>