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519" r:id="rId3"/>
    <p:sldId id="538" r:id="rId4"/>
    <p:sldId id="539" r:id="rId5"/>
    <p:sldId id="543" r:id="rId6"/>
    <p:sldId id="530" r:id="rId7"/>
    <p:sldId id="542" r:id="rId8"/>
    <p:sldId id="525" r:id="rId9"/>
    <p:sldId id="544" r:id="rId10"/>
    <p:sldId id="523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34955"/>
    <a:srgbClr val="67AA62"/>
    <a:srgbClr val="33CCCC"/>
    <a:srgbClr val="66FFFF"/>
    <a:srgbClr val="FF6600"/>
    <a:srgbClr val="FF0000"/>
    <a:srgbClr val="3366CC"/>
    <a:srgbClr val="2A4A7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97" autoAdjust="0"/>
    <p:restoredTop sz="94622" autoAdjust="0"/>
  </p:normalViewPr>
  <p:slideViewPr>
    <p:cSldViewPr>
      <p:cViewPr>
        <p:scale>
          <a:sx n="48" d="100"/>
          <a:sy n="48" d="100"/>
        </p:scale>
        <p:origin x="-1290" y="-13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3789BB-5A3E-4F1A-8519-35C1088960C7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EA7DF2-D577-4266-ABB2-EA1F5BBA7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0BD31A-A0DD-4CEE-958E-F4073BC3060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B05496-3899-4259-9A8A-2E9F48412A1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99537-5E93-4CDB-9168-A767256F0620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46840-D1E8-4DE4-8B2E-4CEFBF4E3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75A65-BD32-41CB-ACB0-42DFE7C9A4D6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508C4-D1DB-4802-B7D7-8D1C02CCE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09519-0F19-49C5-8C39-9FAAB447EC9C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9BA83-A7DC-414C-B675-729A3D0A3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FD3C5-D003-4E61-A22E-0FAAAC822845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6B959-1550-4853-8065-74BCFB795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F4E54-882D-42B9-906B-FC708A358725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5F97B-9C76-45B8-A8ED-5D6EA99B91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BDD14-C7B9-41FF-8FB4-CEB2786F2CB0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673EC-5CF0-4E3B-8059-115E19E45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677B6-2CBB-4E02-B3BC-10BC9161D1A9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9A608-EB56-41DD-9C24-5124AB377D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E4394-5A7F-47D1-AC0F-8EDA76750025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5344-53CA-4AA6-965C-870DCCAC51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61A75-8FA3-48E0-B9B6-D07F005680AA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0637C-9732-42CC-831C-D9A003C5F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5FF7E-7A5F-4304-BBFC-71D3BE6A8185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01471-2B41-4EF6-9304-DCDF280DEA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6A5B2-9799-4CF0-9461-54D03ED1D790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DD254-0160-4B73-990A-108A477CA0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8069FF-CEA0-46AD-A366-2BCCADC09CA2}" type="datetimeFigureOut">
              <a:rPr lang="ru-RU"/>
              <a:pPr>
                <a:defRPr/>
              </a:pPr>
              <a:t>14.09.2018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0C61DA-B2AD-44F7-AAD9-579AE22D9E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428625" y="1916113"/>
            <a:ext cx="8286750" cy="3313112"/>
          </a:xfrm>
        </p:spPr>
        <p:txBody>
          <a:bodyPr/>
          <a:lstStyle/>
          <a:p>
            <a:pPr eaLnBrk="1" hangingPunct="1"/>
            <a:r>
              <a:rPr lang="ru-RU" sz="48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i="1" smtClean="0">
                <a:latin typeface="Times New Roman" pitchFamily="18" charset="0"/>
                <a:cs typeface="Times New Roman" pitchFamily="18" charset="0"/>
              </a:rPr>
            </a:br>
            <a:endParaRPr lang="ru-RU" b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643063"/>
            <a:ext cx="9144000" cy="307181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ru-RU" sz="2400" dirty="0">
              <a:latin typeface="PT Sans Narrow"/>
              <a:ea typeface="+mj-ea"/>
              <a:cs typeface="+mj-cs"/>
            </a:endParaRPr>
          </a:p>
        </p:txBody>
      </p:sp>
      <p:pic>
        <p:nvPicPr>
          <p:cNvPr id="14339" name="Picture 7" descr="C:\Documents and Settings\Рустам\Рабочий стол\к.png"/>
          <p:cNvPicPr>
            <a:picLocks noChangeAspect="1" noChangeArrowheads="1"/>
          </p:cNvPicPr>
          <p:nvPr/>
        </p:nvPicPr>
        <p:blipFill>
          <a:blip r:embed="rId2"/>
          <a:srcRect l="29111" t="15334" r="28711" b="34601"/>
          <a:stretch>
            <a:fillRect/>
          </a:stretch>
        </p:blipFill>
        <p:spPr bwMode="auto">
          <a:xfrm>
            <a:off x="214313" y="214313"/>
            <a:ext cx="1098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logotip_go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7488" y="0"/>
            <a:ext cx="1306512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2124075" y="4365625"/>
            <a:ext cx="4895850" cy="122237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Время действовать вместе!</a:t>
            </a:r>
          </a:p>
        </p:txBody>
      </p:sp>
      <p:pic>
        <p:nvPicPr>
          <p:cNvPr id="14346" name="Picture 10" descr="5985723880614685aa95ed7cccfaf39b7bf96c60520_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58888" y="1484313"/>
            <a:ext cx="7023100" cy="3946525"/>
          </a:xfrm>
          <a:prstGeom prst="rect">
            <a:avLst/>
          </a:prstGeom>
          <a:noFill/>
        </p:spPr>
      </p:pic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2916238" y="4076700"/>
            <a:ext cx="3671887" cy="230505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44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вместе!</a:t>
            </a:r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2051050" y="1557338"/>
            <a:ext cx="5038725" cy="1584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3366CC"/>
                  </a:solidFill>
                  <a:round/>
                  <a:headEnd/>
                  <a:tailEnd/>
                </a:ln>
                <a:solidFill>
                  <a:srgbClr val="3366CC"/>
                </a:solidFill>
                <a:latin typeface="Arial"/>
                <a:cs typeface="Arial"/>
              </a:rPr>
              <a:t>Социальный проект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642938" y="2143125"/>
            <a:ext cx="3786187" cy="228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85813" y="2286000"/>
            <a:ext cx="3500437" cy="1500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57188" y="1785938"/>
            <a:ext cx="928687" cy="500062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rgbClr val="FFFFFF"/>
                </a:solidFill>
              </a:rPr>
              <a:t>2018</a:t>
            </a:r>
          </a:p>
        </p:txBody>
      </p:sp>
      <p:sp>
        <p:nvSpPr>
          <p:cNvPr id="27652" name="Заголовок 1"/>
          <p:cNvSpPr>
            <a:spLocks noGrp="1"/>
          </p:cNvSpPr>
          <p:nvPr>
            <p:ph type="title"/>
          </p:nvPr>
        </p:nvSpPr>
        <p:spPr>
          <a:xfrm>
            <a:off x="0" y="404813"/>
            <a:ext cx="8153400" cy="99060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tx2"/>
                </a:solidFill>
                <a:latin typeface="Adobe Gothic Std B"/>
                <a:ea typeface="Adobe Gothic Std B"/>
                <a:cs typeface="Adobe Gothic Std B"/>
              </a:rPr>
              <a:t>НОВЫЕ ВОЗМОЖНОСТИ БЛИЖАЙШЕГО ВРЕМЕНИ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0" y="1187450"/>
            <a:ext cx="723900" cy="328613"/>
          </a:xfrm>
        </p:spPr>
        <p:txBody>
          <a:bodyPr>
            <a:noAutofit/>
          </a:bodyPr>
          <a:lstStyle/>
          <a:p>
            <a:pPr>
              <a:defRPr/>
            </a:pPr>
            <a:fld id="{3070D089-A7A0-4CFC-98CB-A516E68031AB}" type="slidenum">
              <a:rPr lang="ru-RU" sz="3200">
                <a:solidFill>
                  <a:srgbClr val="FFC000"/>
                </a:solidFill>
              </a:rPr>
              <a:pPr>
                <a:defRPr/>
              </a:pPr>
              <a:t>10</a:t>
            </a:fld>
            <a:endParaRPr lang="ru-RU" sz="3200" dirty="0">
              <a:solidFill>
                <a:srgbClr val="FFC000"/>
              </a:solidFill>
            </a:endParaRPr>
          </a:p>
        </p:txBody>
      </p:sp>
      <p:sp>
        <p:nvSpPr>
          <p:cNvPr id="30727" name="Прямоугольник 6"/>
          <p:cNvSpPr>
            <a:spLocks noChangeArrowheads="1"/>
          </p:cNvSpPr>
          <p:nvPr/>
        </p:nvSpPr>
        <p:spPr bwMode="auto">
          <a:xfrm>
            <a:off x="785813" y="2060575"/>
            <a:ext cx="3786187" cy="25558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Совместная деятельность разных поколений станет важным элементом повышения  занятости людей старшего возраста, экономии</a:t>
            </a:r>
            <a:r>
              <a:rPr lang="ru-RU" sz="2000" b="1">
                <a:solidFill>
                  <a:schemeClr val="bg1"/>
                </a:solidFill>
                <a:latin typeface="Times New Roman" pitchFamily="18" charset="0"/>
              </a:rPr>
              <a:t> государственных расходов 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на социальную деятельность</a:t>
            </a:r>
            <a:endParaRPr lang="ru-RU" sz="2000" b="1">
              <a:solidFill>
                <a:schemeClr val="bg1"/>
              </a:solidFill>
              <a:latin typeface="Times New Roman" pitchFamily="18" charset="0"/>
            </a:endParaRPr>
          </a:p>
        </p:txBody>
      </p:sp>
      <p:grpSp>
        <p:nvGrpSpPr>
          <p:cNvPr id="27655" name="Группа 29"/>
          <p:cNvGrpSpPr>
            <a:grpSpLocks/>
          </p:cNvGrpSpPr>
          <p:nvPr/>
        </p:nvGrpSpPr>
        <p:grpSpPr bwMode="auto">
          <a:xfrm>
            <a:off x="0" y="4221163"/>
            <a:ext cx="4181475" cy="2286000"/>
            <a:chOff x="176152" y="4000509"/>
            <a:chExt cx="4181533" cy="2286010"/>
          </a:xfrm>
        </p:grpSpPr>
        <p:grpSp>
          <p:nvGrpSpPr>
            <p:cNvPr id="27661" name="Группа 27"/>
            <p:cNvGrpSpPr>
              <a:grpSpLocks/>
            </p:cNvGrpSpPr>
            <p:nvPr/>
          </p:nvGrpSpPr>
          <p:grpSpPr bwMode="auto">
            <a:xfrm>
              <a:off x="390467" y="4429136"/>
              <a:ext cx="3967218" cy="1857383"/>
              <a:chOff x="390467" y="4429136"/>
              <a:chExt cx="3967218" cy="1857383"/>
            </a:xfrm>
          </p:grpSpPr>
          <p:sp>
            <p:nvSpPr>
              <p:cNvPr id="18" name="Прямоугольник 17"/>
              <p:cNvSpPr/>
              <p:nvPr/>
            </p:nvSpPr>
            <p:spPr>
              <a:xfrm>
                <a:off x="571446" y="4429136"/>
                <a:ext cx="3786239" cy="1857383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grpSp>
            <p:nvGrpSpPr>
              <p:cNvPr id="27666" name="Группа 22"/>
              <p:cNvGrpSpPr>
                <a:grpSpLocks/>
              </p:cNvGrpSpPr>
              <p:nvPr/>
            </p:nvGrpSpPr>
            <p:grpSpPr bwMode="auto">
              <a:xfrm>
                <a:off x="390467" y="4591062"/>
                <a:ext cx="3824341" cy="1552582"/>
                <a:chOff x="390467" y="4591062"/>
                <a:chExt cx="3824341" cy="1552582"/>
              </a:xfrm>
            </p:grpSpPr>
            <p:sp>
              <p:nvSpPr>
                <p:cNvPr id="19" name="Прямоугольник 18"/>
                <p:cNvSpPr/>
                <p:nvPr/>
              </p:nvSpPr>
              <p:spPr>
                <a:xfrm>
                  <a:off x="714322" y="4591062"/>
                  <a:ext cx="3500486" cy="155258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7668" name="Прямоугольник 5"/>
                <p:cNvSpPr>
                  <a:spLocks noChangeArrowheads="1"/>
                </p:cNvSpPr>
                <p:nvPr/>
              </p:nvSpPr>
              <p:spPr bwMode="auto">
                <a:xfrm>
                  <a:off x="390467" y="4594233"/>
                  <a:ext cx="3752903" cy="3667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Font typeface="Arial" charset="0"/>
                    <a:buChar char="•"/>
                  </a:pPr>
                  <a:r>
                    <a:rPr lang="ru-RU">
                      <a:solidFill>
                        <a:schemeClr val="bg1"/>
                      </a:solidFill>
                      <a:latin typeface="Calibri" pitchFamily="34" charset="0"/>
                    </a:rPr>
                    <a:t> </a:t>
                  </a:r>
                  <a:r>
                    <a:rPr lang="ru-RU" sz="1600">
                      <a:solidFill>
                        <a:schemeClr val="bg1"/>
                      </a:solidFill>
                      <a:latin typeface="Calibri" pitchFamily="34" charset="0"/>
                    </a:rPr>
                    <a:t>л</a:t>
                  </a:r>
                </a:p>
              </p:txBody>
            </p:sp>
          </p:grpSp>
        </p:grpSp>
        <p:grpSp>
          <p:nvGrpSpPr>
            <p:cNvPr id="27662" name="Группа 28"/>
            <p:cNvGrpSpPr>
              <a:grpSpLocks/>
            </p:cNvGrpSpPr>
            <p:nvPr/>
          </p:nvGrpSpPr>
          <p:grpSpPr bwMode="auto">
            <a:xfrm>
              <a:off x="176152" y="4000509"/>
              <a:ext cx="966823" cy="571500"/>
              <a:chOff x="7462828" y="1785931"/>
              <a:chExt cx="966823" cy="571500"/>
            </a:xfrm>
          </p:grpSpPr>
          <p:sp>
            <p:nvSpPr>
              <p:cNvPr id="21" name="Прямоугольник 20"/>
              <p:cNvSpPr/>
              <p:nvPr/>
            </p:nvSpPr>
            <p:spPr>
              <a:xfrm>
                <a:off x="7500929" y="1857368"/>
                <a:ext cx="928700" cy="500065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7462828" y="1785931"/>
                <a:ext cx="915642" cy="52322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800" dirty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+mn-lt"/>
                  </a:rPr>
                  <a:t>2019</a:t>
                </a:r>
              </a:p>
            </p:txBody>
          </p:sp>
        </p:grpSp>
      </p:grpSp>
      <p:sp>
        <p:nvSpPr>
          <p:cNvPr id="32" name="Прямоугольник 31"/>
          <p:cNvSpPr/>
          <p:nvPr/>
        </p:nvSpPr>
        <p:spPr>
          <a:xfrm>
            <a:off x="4929188" y="2143125"/>
            <a:ext cx="3786187" cy="43576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732" name="Прямоугольник 4"/>
          <p:cNvSpPr>
            <a:spLocks noChangeArrowheads="1"/>
          </p:cNvSpPr>
          <p:nvPr/>
        </p:nvSpPr>
        <p:spPr bwMode="auto">
          <a:xfrm>
            <a:off x="5143500" y="2214563"/>
            <a:ext cx="3571875" cy="3451225"/>
          </a:xfrm>
          <a:prstGeom prst="rect">
            <a:avLst/>
          </a:prstGeom>
          <a:ln w="6350">
            <a:solidFill>
              <a:srgbClr val="FF0000"/>
            </a:solidFill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000" b="1">
                <a:solidFill>
                  <a:schemeClr val="bg1"/>
                </a:solidFill>
                <a:latin typeface="Times New Roman" pitchFamily="18" charset="0"/>
              </a:rPr>
              <a:t>Люди «серебрянного» возраста достигнут положительного образа  в обществе и станут популярным и и авторитетнымм  участниками  общественной деятельности.</a:t>
            </a:r>
          </a:p>
          <a:p>
            <a:pPr>
              <a:buFont typeface="Arial" charset="0"/>
              <a:buChar char="•"/>
            </a:pPr>
            <a:r>
              <a:rPr lang="ru-RU" sz="2000" b="1">
                <a:solidFill>
                  <a:schemeClr val="bg1"/>
                </a:solidFill>
                <a:latin typeface="Times New Roman" pitchFamily="18" charset="0"/>
              </a:rPr>
              <a:t>Благодаря их  труду будут достигнуты  улучшения условий жизни.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643438" y="1773238"/>
            <a:ext cx="928687" cy="500062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rgbClr val="FFFFFF"/>
                </a:solidFill>
              </a:rPr>
              <a:t>2020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468313" y="4622800"/>
            <a:ext cx="3786187" cy="2235200"/>
          </a:xfrm>
          <a:prstGeom prst="rect">
            <a:avLst/>
          </a:prstGeom>
          <a:solidFill>
            <a:srgbClr val="67AA62"/>
          </a:solidFill>
          <a:ln w="9525" algn="ctr">
            <a:solidFill>
              <a:srgbClr val="BE4B4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r>
              <a:rPr lang="ru-RU" sz="2000">
                <a:solidFill>
                  <a:srgbClr val="000000"/>
                </a:solidFill>
                <a:latin typeface="Calibri" pitchFamily="34" charset="0"/>
              </a:rPr>
              <a:t> Люди </a:t>
            </a:r>
            <a:r>
              <a:rPr lang="ru-RU" sz="2000" b="1">
                <a:solidFill>
                  <a:schemeClr val="bg1"/>
                </a:solidFill>
                <a:latin typeface="Times New Roman" pitchFamily="18" charset="0"/>
              </a:rPr>
              <a:t>«серебряного»  возраста  вольется в единую систему страны и станут  эффективными  участниками формирования и развития  духовно-нравственного и трудового воспитания</a:t>
            </a:r>
          </a:p>
        </p:txBody>
      </p:sp>
      <p:pic>
        <p:nvPicPr>
          <p:cNvPr id="27660" name="Picture 23" descr="logotip_go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7488" y="0"/>
            <a:ext cx="1306512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611188" y="642938"/>
            <a:ext cx="7705725" cy="698500"/>
          </a:xfrm>
        </p:spPr>
        <p:txBody>
          <a:bodyPr/>
          <a:lstStyle/>
          <a:p>
            <a:r>
              <a:rPr lang="ru-RU" sz="2800" b="1" smtClean="0">
                <a:solidFill>
                  <a:schemeClr val="tx2"/>
                </a:solidFill>
              </a:rPr>
              <a:t>Зачем и кому нужна</a:t>
            </a:r>
            <a:br>
              <a:rPr lang="ru-RU" sz="2800" b="1" smtClean="0">
                <a:solidFill>
                  <a:schemeClr val="tx2"/>
                </a:solidFill>
              </a:rPr>
            </a:br>
            <a:r>
              <a:rPr lang="ru-RU" sz="2800" b="1" smtClean="0">
                <a:solidFill>
                  <a:schemeClr val="tx2"/>
                </a:solidFill>
              </a:rPr>
              <a:t>активность людей серебряного возраста</a:t>
            </a:r>
            <a:r>
              <a:rPr lang="ru-RU" sz="3200" smtClean="0">
                <a:solidFill>
                  <a:schemeClr val="tx2"/>
                </a:solidFill>
              </a:rPr>
              <a:t>:</a:t>
            </a:r>
            <a:br>
              <a:rPr lang="ru-RU" sz="3200" smtClean="0">
                <a:solidFill>
                  <a:schemeClr val="tx2"/>
                </a:solidFill>
              </a:rPr>
            </a:br>
            <a:endParaRPr lang="ru-RU" sz="32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  <a:defRPr/>
            </a:pPr>
            <a:endParaRPr lang="ru-RU" b="1" dirty="0" smtClean="0">
              <a:solidFill>
                <a:srgbClr val="C0000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    </a:t>
            </a:r>
          </a:p>
        </p:txBody>
      </p:sp>
      <p:pic>
        <p:nvPicPr>
          <p:cNvPr id="15363" name="Picture 7" descr="C:\Documents and Settings\Рустам\Рабочий стол\к.png"/>
          <p:cNvPicPr>
            <a:picLocks noChangeAspect="1" noChangeArrowheads="1"/>
          </p:cNvPicPr>
          <p:nvPr/>
        </p:nvPicPr>
        <p:blipFill>
          <a:blip r:embed="rId2"/>
          <a:srcRect l="29111" t="15334" r="28711" b="34601"/>
          <a:stretch>
            <a:fillRect/>
          </a:stretch>
        </p:blipFill>
        <p:spPr bwMode="auto">
          <a:xfrm>
            <a:off x="214313" y="214313"/>
            <a:ext cx="1098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Прямоугольник 4"/>
          <p:cNvSpPr>
            <a:spLocks noChangeArrowheads="1"/>
          </p:cNvSpPr>
          <p:nvPr/>
        </p:nvSpPr>
        <p:spPr bwMode="auto">
          <a:xfrm>
            <a:off x="323850" y="1674813"/>
            <a:ext cx="8820150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ctr"/>
            <a:r>
              <a:rPr lang="ru-RU" sz="3200" b="1">
                <a:solidFill>
                  <a:srgbClr val="3366CC"/>
                </a:solidFill>
              </a:rPr>
              <a:t>ЖИТЕЛЯМ ГОРОДА!</a:t>
            </a:r>
            <a:r>
              <a:rPr lang="ru-RU" sz="3200" b="1">
                <a:solidFill>
                  <a:schemeClr val="tx2"/>
                </a:solidFill>
              </a:rPr>
              <a:t> </a:t>
            </a:r>
            <a:r>
              <a:rPr lang="ru-RU" sz="3200">
                <a:solidFill>
                  <a:schemeClr val="tx2"/>
                </a:solidFill>
              </a:rPr>
              <a:t> </a:t>
            </a:r>
          </a:p>
          <a:p>
            <a:pPr indent="355600" algn="ctr"/>
            <a:r>
              <a:rPr lang="ru-RU" sz="3200">
                <a:solidFill>
                  <a:schemeClr val="tx2"/>
                </a:solidFill>
              </a:rPr>
              <a:t>Как источник  опыта, энергии жизни!</a:t>
            </a:r>
          </a:p>
          <a:p>
            <a:pPr indent="355600" algn="ctr"/>
            <a:r>
              <a:rPr lang="ru-RU" sz="3200" b="1">
                <a:solidFill>
                  <a:srgbClr val="3366CC"/>
                </a:solidFill>
              </a:rPr>
              <a:t>БИЗНЕСУ!  </a:t>
            </a:r>
          </a:p>
          <a:p>
            <a:pPr indent="355600" algn="ctr"/>
            <a:r>
              <a:rPr lang="ru-RU" sz="3200">
                <a:solidFill>
                  <a:schemeClr val="tx2"/>
                </a:solidFill>
              </a:rPr>
              <a:t>Как новая сфера инновационного   сотрудничества!</a:t>
            </a:r>
          </a:p>
          <a:p>
            <a:pPr indent="355600" algn="ctr"/>
            <a:r>
              <a:rPr lang="ru-RU" sz="3200" b="1">
                <a:solidFill>
                  <a:srgbClr val="3366CC"/>
                </a:solidFill>
              </a:rPr>
              <a:t>АДМИНИСТРАЦИИ ГОРОДА!</a:t>
            </a:r>
          </a:p>
          <a:p>
            <a:pPr indent="355600" algn="ctr"/>
            <a:r>
              <a:rPr lang="ru-RU" sz="3200" b="1">
                <a:solidFill>
                  <a:schemeClr val="tx2"/>
                </a:solidFill>
              </a:rPr>
              <a:t> </a:t>
            </a:r>
            <a:r>
              <a:rPr lang="ru-RU" sz="3200">
                <a:solidFill>
                  <a:schemeClr val="tx2"/>
                </a:solidFill>
              </a:rPr>
              <a:t>Как дополнительный ресурс  в области 	 	человеческого капитала!</a:t>
            </a:r>
          </a:p>
          <a:p>
            <a:pPr indent="355600" algn="ctr"/>
            <a:r>
              <a:rPr lang="ru-RU" sz="3600" b="1">
                <a:solidFill>
                  <a:srgbClr val="952507"/>
                </a:solidFill>
                <a:latin typeface="Arial Black" pitchFamily="34" charset="0"/>
              </a:rPr>
              <a:t>ВРЕМЯ ДЕЙСТВОВАТЬ ВМЕСТЕ!</a:t>
            </a:r>
          </a:p>
        </p:txBody>
      </p:sp>
      <p:pic>
        <p:nvPicPr>
          <p:cNvPr id="15365" name="Picture 7" descr="logotip_go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5900" y="0"/>
            <a:ext cx="13081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chemeClr val="tx2"/>
                </a:solidFill>
              </a:rPr>
              <a:t>Карта проблем</a:t>
            </a:r>
          </a:p>
        </p:txBody>
      </p:sp>
      <p:pic>
        <p:nvPicPr>
          <p:cNvPr id="17410" name="Picture 7" descr="C:\Documents and Settings\Рустам\Рабочий стол\к.png"/>
          <p:cNvPicPr>
            <a:picLocks noChangeAspect="1" noChangeArrowheads="1"/>
          </p:cNvPicPr>
          <p:nvPr/>
        </p:nvPicPr>
        <p:blipFill>
          <a:blip r:embed="rId2"/>
          <a:srcRect l="29111" t="15334" r="28711" b="34601"/>
          <a:stretch>
            <a:fillRect/>
          </a:stretch>
        </p:blipFill>
        <p:spPr bwMode="auto">
          <a:xfrm>
            <a:off x="214313" y="214313"/>
            <a:ext cx="1098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5" descr="logotip_go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7488" y="0"/>
            <a:ext cx="1306512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23850" y="1628775"/>
            <a:ext cx="2447925" cy="15636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Aft>
                <a:spcPts val="1000"/>
              </a:spcAft>
            </a:pPr>
            <a:r>
              <a:rPr lang="ru-RU">
                <a:solidFill>
                  <a:schemeClr val="bg1"/>
                </a:solidFill>
              </a:rPr>
              <a:t> Отсутствие</a:t>
            </a:r>
          </a:p>
          <a:p>
            <a:pPr algn="ctr">
              <a:spcAft>
                <a:spcPts val="1000"/>
              </a:spcAft>
            </a:pPr>
            <a:r>
              <a:rPr lang="ru-RU">
                <a:solidFill>
                  <a:schemeClr val="bg1"/>
                </a:solidFill>
              </a:rPr>
              <a:t>системы</a:t>
            </a:r>
          </a:p>
          <a:p>
            <a:pPr algn="ctr">
              <a:spcAft>
                <a:spcPts val="1000"/>
              </a:spcAft>
            </a:pPr>
            <a:r>
              <a:rPr lang="ru-RU">
                <a:solidFill>
                  <a:schemeClr val="bg1"/>
                </a:solidFill>
              </a:rPr>
              <a:t> наставничества</a:t>
            </a:r>
            <a:r>
              <a:rPr lang="ru-RU" b="1">
                <a:solidFill>
                  <a:schemeClr val="bg1"/>
                </a:solidFill>
              </a:rPr>
              <a:t> </a:t>
            </a:r>
          </a:p>
          <a:p>
            <a:pPr algn="ctr"/>
            <a:endParaRPr lang="ru-RU"/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3276600" y="1628775"/>
            <a:ext cx="2447925" cy="15636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Отсутствие 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механизма  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сароботничества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людей разных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 поколений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414" name="Rectangle 10"/>
          <p:cNvSpPr>
            <a:spLocks noChangeArrowheads="1"/>
          </p:cNvSpPr>
          <p:nvPr/>
        </p:nvSpPr>
        <p:spPr bwMode="auto">
          <a:xfrm>
            <a:off x="6156325" y="1700213"/>
            <a:ext cx="2663825" cy="1563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Люди старшего возраста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 теряют 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свою актуализацию</a:t>
            </a:r>
            <a:r>
              <a:rPr lang="ru-RU"/>
              <a:t> </a:t>
            </a:r>
            <a:endParaRPr lang="ru-RU" b="1">
              <a:solidFill>
                <a:schemeClr val="bg1"/>
              </a:solidFill>
            </a:endParaRPr>
          </a:p>
          <a:p>
            <a:pPr algn="ctr"/>
            <a:r>
              <a:rPr lang="ru-RU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415" name="Rectangle 11"/>
          <p:cNvSpPr>
            <a:spLocks noChangeArrowheads="1"/>
          </p:cNvSpPr>
          <p:nvPr/>
        </p:nvSpPr>
        <p:spPr bwMode="auto">
          <a:xfrm>
            <a:off x="1908175" y="3068638"/>
            <a:ext cx="2447925" cy="1563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FFFFFF"/>
                </a:solidFill>
              </a:rPr>
              <a:t>Сложности </a:t>
            </a:r>
          </a:p>
          <a:p>
            <a:pPr algn="ctr"/>
            <a:r>
              <a:rPr lang="ru-RU">
                <a:solidFill>
                  <a:srgbClr val="FFFFFF"/>
                </a:solidFill>
              </a:rPr>
              <a:t>кадрового </a:t>
            </a:r>
          </a:p>
          <a:p>
            <a:pPr algn="ctr"/>
            <a:r>
              <a:rPr lang="ru-RU">
                <a:solidFill>
                  <a:srgbClr val="FFFFFF"/>
                </a:solidFill>
              </a:rPr>
              <a:t>обеспечения</a:t>
            </a:r>
          </a:p>
          <a:p>
            <a:pPr algn="ctr"/>
            <a:r>
              <a:rPr lang="ru-RU">
                <a:solidFill>
                  <a:srgbClr val="FFFFFF"/>
                </a:solidFill>
              </a:rPr>
              <a:t>специалистами</a:t>
            </a:r>
          </a:p>
        </p:txBody>
      </p:sp>
      <p:sp>
        <p:nvSpPr>
          <p:cNvPr id="17417" name="Rectangle 13"/>
          <p:cNvSpPr>
            <a:spLocks noChangeArrowheads="1"/>
          </p:cNvSpPr>
          <p:nvPr/>
        </p:nvSpPr>
        <p:spPr bwMode="auto">
          <a:xfrm>
            <a:off x="5292725" y="3068638"/>
            <a:ext cx="2447925" cy="1563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Недостаточное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 информирование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населения</a:t>
            </a:r>
          </a:p>
          <a:p>
            <a:pPr algn="ctr"/>
            <a:endParaRPr lang="ru-RU"/>
          </a:p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128943" y="4563829"/>
            <a:ext cx="5532133" cy="7302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Это приводит</a:t>
            </a:r>
          </a:p>
        </p:txBody>
      </p:sp>
      <p:sp>
        <p:nvSpPr>
          <p:cNvPr id="17419" name="Rectangle 16"/>
          <p:cNvSpPr>
            <a:spLocks noChangeArrowheads="1"/>
          </p:cNvSpPr>
          <p:nvPr/>
        </p:nvSpPr>
        <p:spPr bwMode="auto">
          <a:xfrm>
            <a:off x="0" y="5229225"/>
            <a:ext cx="91440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rgbClr val="FF0000"/>
              </a:solidFill>
            </a:endParaRP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К слабому росту активности людей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«серебряного» возраста. </a:t>
            </a:r>
          </a:p>
          <a:p>
            <a:pPr algn="ctr"/>
            <a:r>
              <a:rPr lang="ru-RU" sz="2400" b="1">
                <a:solidFill>
                  <a:schemeClr val="bg1"/>
                </a:solidFill>
              </a:rPr>
              <a:t>Появление у них чувства не нужности.</a:t>
            </a:r>
            <a:endParaRPr lang="ru-RU" sz="2800" b="1">
              <a:solidFill>
                <a:schemeClr val="bg1"/>
              </a:solidFill>
            </a:endParaRPr>
          </a:p>
          <a:p>
            <a:pPr algn="ctr"/>
            <a:endParaRPr lang="ru-RU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rgbClr val="3366CC"/>
                </a:solidFill>
                <a:latin typeface="Times New Roman" pitchFamily="18" charset="0"/>
              </a:rPr>
              <a:t>Пять «ЗА» в пользу людей «серебряного» возраста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ru-RU" smtClean="0"/>
              <a:t>	</a:t>
            </a:r>
            <a:r>
              <a:rPr lang="ru-RU" b="1" smtClean="0">
                <a:solidFill>
                  <a:srgbClr val="3366CC"/>
                </a:solidFill>
                <a:latin typeface="Times New Roman" pitchFamily="18" charset="0"/>
              </a:rPr>
              <a:t>Люди старшего возраста обладают: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ru-RU" b="1" smtClean="0">
                <a:solidFill>
                  <a:srgbClr val="3366CC"/>
                </a:solidFill>
                <a:latin typeface="Times New Roman" pitchFamily="18" charset="0"/>
              </a:rPr>
              <a:t>большим жизненным опытом,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ru-RU" b="1" smtClean="0">
                <a:solidFill>
                  <a:srgbClr val="3366CC"/>
                </a:solidFill>
                <a:latin typeface="Times New Roman" pitchFamily="18" charset="0"/>
              </a:rPr>
              <a:t>профессиональным опытом, 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ru-RU" b="1" smtClean="0">
                <a:solidFill>
                  <a:srgbClr val="3366CC"/>
                </a:solidFill>
                <a:latin typeface="Times New Roman" pitchFamily="18" charset="0"/>
              </a:rPr>
              <a:t>свободным временем, 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ru-RU" b="1" smtClean="0">
                <a:solidFill>
                  <a:srgbClr val="3366CC"/>
                </a:solidFill>
                <a:latin typeface="Times New Roman" pitchFamily="18" charset="0"/>
              </a:rPr>
              <a:t>желанием помогать другим,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ru-RU" b="1" smtClean="0">
                <a:solidFill>
                  <a:srgbClr val="3366CC"/>
                </a:solidFill>
                <a:latin typeface="Times New Roman" pitchFamily="18" charset="0"/>
              </a:rPr>
              <a:t>Необходимостью чувствовать себя нужными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rgbClr val="3366CC"/>
                </a:solidFill>
                <a:latin typeface="Times New Roman" pitchFamily="18" charset="0"/>
              </a:rPr>
              <a:t>Пять «ЗА» в пользу сотрудничества двух поколений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1"/>
                </a:solidFill>
                <a:latin typeface="Times New Roman" pitchFamily="18" charset="0"/>
              </a:rPr>
              <a:t>Взаимообогащение в разных областях жизни, обоюдная помощь;</a:t>
            </a:r>
          </a:p>
          <a:p>
            <a:r>
              <a:rPr lang="ru-RU" b="1" smtClean="0">
                <a:solidFill>
                  <a:schemeClr val="accent1"/>
                </a:solidFill>
                <a:latin typeface="Times New Roman" pitchFamily="18" charset="0"/>
              </a:rPr>
              <a:t>Развитие системы наставничества;</a:t>
            </a:r>
          </a:p>
          <a:p>
            <a:r>
              <a:rPr lang="ru-RU" b="1" smtClean="0">
                <a:solidFill>
                  <a:schemeClr val="accent1"/>
                </a:solidFill>
                <a:latin typeface="Times New Roman" pitchFamily="18" charset="0"/>
              </a:rPr>
              <a:t>Новые аспекты общения;</a:t>
            </a:r>
          </a:p>
          <a:p>
            <a:r>
              <a:rPr lang="ru-RU" b="1" smtClean="0">
                <a:solidFill>
                  <a:schemeClr val="accent1"/>
                </a:solidFill>
                <a:latin typeface="Times New Roman" pitchFamily="18" charset="0"/>
              </a:rPr>
              <a:t>Повышение уровня чувства уверенности и собственной необходимости;</a:t>
            </a:r>
          </a:p>
          <a:p>
            <a:r>
              <a:rPr lang="ru-RU" b="1" smtClean="0">
                <a:solidFill>
                  <a:schemeClr val="accent1"/>
                </a:solidFill>
                <a:latin typeface="Times New Roman" pitchFamily="18" charset="0"/>
              </a:rPr>
              <a:t>Улучшение эмоциона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льного</a:t>
            </a:r>
            <a:r>
              <a:rPr lang="ru-RU" b="1" smtClean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ru-RU" b="1" smtClean="0">
                <a:solidFill>
                  <a:srgbClr val="2A4A70"/>
                </a:solidFill>
                <a:latin typeface="Times New Roman" pitchFamily="18" charset="0"/>
              </a:rPr>
              <a:t>фона и</a:t>
            </a:r>
            <a:r>
              <a:rPr lang="ru-RU" b="1" smtClean="0">
                <a:solidFill>
                  <a:schemeClr val="accent1"/>
                </a:solidFill>
                <a:latin typeface="Times New Roman" pitchFamily="18" charset="0"/>
              </a:rPr>
              <a:t> укрепление здо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ровья</a:t>
            </a:r>
          </a:p>
          <a:p>
            <a:endParaRPr lang="ru-RU" b="1" smtClean="0">
              <a:solidFill>
                <a:schemeClr val="accent1"/>
              </a:solidFill>
              <a:latin typeface="Times New Roman" pitchFamily="18" charset="0"/>
            </a:endParaRPr>
          </a:p>
          <a:p>
            <a:endParaRPr lang="ru-RU" smtClean="0">
              <a:solidFill>
                <a:srgbClr val="3366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accent1"/>
                </a:solidFill>
              </a:rPr>
              <a:t>Цель проекта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4525962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z="4000" b="1" smtClean="0">
              <a:solidFill>
                <a:srgbClr val="2A4A70"/>
              </a:solidFill>
            </a:endParaRPr>
          </a:p>
          <a:p>
            <a:pPr algn="ctr">
              <a:buFont typeface="Arial" charset="0"/>
              <a:buNone/>
            </a:pPr>
            <a:r>
              <a:rPr lang="ru-RU" sz="4000" b="1" smtClean="0">
                <a:solidFill>
                  <a:srgbClr val="2A4A70"/>
                </a:solidFill>
              </a:rPr>
              <a:t>Содействовать в решение проблемы активности пожилых людей, через создание комплекса взаимосвязанных мероприятий.​ </a:t>
            </a:r>
          </a:p>
        </p:txBody>
      </p:sp>
      <p:pic>
        <p:nvPicPr>
          <p:cNvPr id="18435" name="Picture 7" descr="C:\Documents and Settings\Рустам\Рабочий стол\к.png"/>
          <p:cNvPicPr>
            <a:picLocks noChangeAspect="1" noChangeArrowheads="1"/>
          </p:cNvPicPr>
          <p:nvPr/>
        </p:nvPicPr>
        <p:blipFill>
          <a:blip r:embed="rId2"/>
          <a:srcRect l="29111" t="15334" r="28711" b="34601"/>
          <a:stretch>
            <a:fillRect/>
          </a:stretch>
        </p:blipFill>
        <p:spPr bwMode="auto">
          <a:xfrm>
            <a:off x="214313" y="214313"/>
            <a:ext cx="1098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5" descr="logotip_go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7488" y="0"/>
            <a:ext cx="1306512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chemeClr val="accent1"/>
                </a:solidFill>
                <a:latin typeface="Times New Roman" pitchFamily="18" charset="0"/>
              </a:rPr>
              <a:t/>
            </a:r>
            <a:br>
              <a:rPr lang="ru-RU" sz="3600" b="1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ru-RU" sz="3600" b="1" smtClean="0">
                <a:solidFill>
                  <a:schemeClr val="accent1"/>
                </a:solidFill>
                <a:latin typeface="Times New Roman" pitchFamily="18" charset="0"/>
              </a:rPr>
              <a:t>Составление карты действия</a:t>
            </a:r>
            <a:br>
              <a:rPr lang="ru-RU" sz="3600" b="1" smtClean="0">
                <a:solidFill>
                  <a:schemeClr val="accent1"/>
                </a:solidFill>
                <a:latin typeface="Times New Roman" pitchFamily="18" charset="0"/>
              </a:rPr>
            </a:br>
            <a:endParaRPr lang="ru-RU" sz="3600" b="1" smtClean="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843213" y="1557338"/>
            <a:ext cx="3529012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Выявление и изучение проблем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 местного сообщества</a:t>
            </a:r>
          </a:p>
        </p:txBody>
      </p:sp>
      <p:sp>
        <p:nvSpPr>
          <p:cNvPr id="23555" name="Rectangle 8"/>
          <p:cNvSpPr>
            <a:spLocks noChangeArrowheads="1"/>
          </p:cNvSpPr>
          <p:nvPr/>
        </p:nvSpPr>
        <p:spPr bwMode="auto">
          <a:xfrm>
            <a:off x="5651500" y="2852738"/>
            <a:ext cx="3276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Постановка целей и задач</a:t>
            </a:r>
          </a:p>
        </p:txBody>
      </p:sp>
      <p:sp>
        <p:nvSpPr>
          <p:cNvPr id="23556" name="Rectangle 9"/>
          <p:cNvSpPr>
            <a:spLocks noChangeArrowheads="1"/>
          </p:cNvSpPr>
          <p:nvPr/>
        </p:nvSpPr>
        <p:spPr bwMode="auto">
          <a:xfrm>
            <a:off x="4859338" y="4149725"/>
            <a:ext cx="3276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Разработка планов и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механизмов действий</a:t>
            </a:r>
          </a:p>
        </p:txBody>
      </p:sp>
      <p:sp>
        <p:nvSpPr>
          <p:cNvPr id="23557" name="Rectangle 10"/>
          <p:cNvSpPr>
            <a:spLocks noChangeArrowheads="1"/>
          </p:cNvSpPr>
          <p:nvPr/>
        </p:nvSpPr>
        <p:spPr bwMode="auto">
          <a:xfrm>
            <a:off x="971550" y="4076700"/>
            <a:ext cx="3276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Действия и контроль</a:t>
            </a:r>
          </a:p>
        </p:txBody>
      </p:sp>
      <p:sp>
        <p:nvSpPr>
          <p:cNvPr id="23558" name="Rectangle 11"/>
          <p:cNvSpPr>
            <a:spLocks noChangeArrowheads="1"/>
          </p:cNvSpPr>
          <p:nvPr/>
        </p:nvSpPr>
        <p:spPr bwMode="auto">
          <a:xfrm>
            <a:off x="323850" y="2852738"/>
            <a:ext cx="3276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Подведение итогов и анализ</a:t>
            </a:r>
          </a:p>
        </p:txBody>
      </p:sp>
      <p:sp>
        <p:nvSpPr>
          <p:cNvPr id="23559" name="AutoShape 12"/>
          <p:cNvSpPr>
            <a:spLocks noChangeArrowheads="1"/>
          </p:cNvSpPr>
          <p:nvPr/>
        </p:nvSpPr>
        <p:spPr bwMode="auto">
          <a:xfrm rot="-3102822">
            <a:off x="6974681" y="1473995"/>
            <a:ext cx="504825" cy="1439862"/>
          </a:xfrm>
          <a:prstGeom prst="curvedLeftArrow">
            <a:avLst>
              <a:gd name="adj1" fmla="val 57044"/>
              <a:gd name="adj2" fmla="val 1140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60" name="AutoShape 13"/>
          <p:cNvSpPr>
            <a:spLocks noChangeArrowheads="1"/>
          </p:cNvSpPr>
          <p:nvPr/>
        </p:nvSpPr>
        <p:spPr bwMode="auto">
          <a:xfrm rot="970096">
            <a:off x="8356600" y="3794125"/>
            <a:ext cx="576263" cy="998538"/>
          </a:xfrm>
          <a:prstGeom prst="curvedLeftArrow">
            <a:avLst>
              <a:gd name="adj1" fmla="val 34656"/>
              <a:gd name="adj2" fmla="val 6931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61" name="AutoShape 14"/>
          <p:cNvSpPr>
            <a:spLocks noChangeArrowheads="1"/>
          </p:cNvSpPr>
          <p:nvPr/>
        </p:nvSpPr>
        <p:spPr bwMode="auto">
          <a:xfrm rot="9917552">
            <a:off x="250825" y="3860800"/>
            <a:ext cx="576263" cy="998538"/>
          </a:xfrm>
          <a:prstGeom prst="curvedLeftArrow">
            <a:avLst>
              <a:gd name="adj1" fmla="val 34656"/>
              <a:gd name="adj2" fmla="val 6931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62" name="AutoShape 15"/>
          <p:cNvSpPr>
            <a:spLocks noChangeArrowheads="1"/>
          </p:cNvSpPr>
          <p:nvPr/>
        </p:nvSpPr>
        <p:spPr bwMode="auto">
          <a:xfrm rot="-7272120">
            <a:off x="1510506" y="1305720"/>
            <a:ext cx="504825" cy="1439862"/>
          </a:xfrm>
          <a:prstGeom prst="curvedLeftArrow">
            <a:avLst>
              <a:gd name="adj1" fmla="val 57044"/>
              <a:gd name="adj2" fmla="val 1140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63" name="AutoShape 16"/>
          <p:cNvSpPr>
            <a:spLocks noChangeArrowheads="1"/>
          </p:cNvSpPr>
          <p:nvPr/>
        </p:nvSpPr>
        <p:spPr bwMode="auto">
          <a:xfrm>
            <a:off x="4211638" y="4508500"/>
            <a:ext cx="647700" cy="360363"/>
          </a:xfrm>
          <a:prstGeom prst="left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23564" name="Picture 5" descr="logotip_god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37488" y="0"/>
            <a:ext cx="1306512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7" descr="C:\Documents and Settings\Рустам\Рабочий стол\к.png"/>
          <p:cNvPicPr>
            <a:picLocks noChangeAspect="1" noChangeArrowheads="1"/>
          </p:cNvPicPr>
          <p:nvPr/>
        </p:nvPicPr>
        <p:blipFill>
          <a:blip r:embed="rId3"/>
          <a:srcRect l="29111" t="15334" r="28711" b="34601"/>
          <a:stretch>
            <a:fillRect/>
          </a:stretch>
        </p:blipFill>
        <p:spPr bwMode="auto">
          <a:xfrm>
            <a:off x="214313" y="214313"/>
            <a:ext cx="1098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accent1"/>
                </a:solidFill>
                <a:latin typeface="Times New Roman" pitchFamily="18" charset="0"/>
              </a:rPr>
              <a:t>РЕЗУЛЬТАТЫ</a:t>
            </a:r>
          </a:p>
        </p:txBody>
      </p:sp>
      <p:sp>
        <p:nvSpPr>
          <p:cNvPr id="24578" name="Содержимое 3"/>
          <p:cNvSpPr>
            <a:spLocks noGrp="1"/>
          </p:cNvSpPr>
          <p:nvPr>
            <p:ph sz="quarter" idx="1"/>
          </p:nvPr>
        </p:nvSpPr>
        <p:spPr>
          <a:xfrm>
            <a:off x="0" y="1714500"/>
            <a:ext cx="9144000" cy="4357688"/>
          </a:xfrm>
        </p:spPr>
        <p:txBody>
          <a:bodyPr/>
          <a:lstStyle/>
          <a:p>
            <a:pPr marL="457200" indent="-457200" eaLnBrk="1" hangingPunct="1">
              <a:buFont typeface="Arial" charset="0"/>
              <a:buNone/>
            </a:pPr>
            <a:r>
              <a:rPr lang="ru-RU" sz="2400" b="1" smtClean="0">
                <a:solidFill>
                  <a:schemeClr val="accent1"/>
                </a:solidFill>
                <a:latin typeface="Times New Roman" pitchFamily="18" charset="0"/>
              </a:rPr>
              <a:t>	СОЗДАНА КОМПЛЕКС СОВМЕСТНЫХ СОБЫТИЙ.</a:t>
            </a:r>
          </a:p>
          <a:p>
            <a:pPr marL="457200" indent="-457200" eaLnBrk="1" hangingPunct="1"/>
            <a:r>
              <a:rPr lang="ru-RU" sz="2400" b="1" smtClean="0">
                <a:solidFill>
                  <a:schemeClr val="accent1"/>
                </a:solidFill>
                <a:latin typeface="Times New Roman" pitchFamily="18" charset="0"/>
              </a:rPr>
              <a:t>ПРИНЯТА ДЕЯТЕЛЬНОСТЬ ЛЮДЕЙ «СЕРЕБРЯНОГО» ВОЗРАСТА  КАК ЗНАЧИТЕЛЬНЫЙ РЕСУРС ДЛЯ РЕШЕНИЯ СОЦИАЛЬНЫХ ЗАДАЧ В ГОРОДЕ КУМЕРТАУ. </a:t>
            </a:r>
          </a:p>
          <a:p>
            <a:pPr marL="457200" indent="-457200" eaLnBrk="1" hangingPunct="1"/>
            <a:r>
              <a:rPr lang="ru-RU" sz="2400" b="1" smtClean="0">
                <a:solidFill>
                  <a:schemeClr val="accent1"/>
                </a:solidFill>
                <a:latin typeface="Times New Roman" pitchFamily="18" charset="0"/>
              </a:rPr>
              <a:t>СФОРМИРОВАНО ПОЗИТИВНОЕ ИНФОРМАЦИОННОЕ ПОЛЕ ПРОЕКТА И ЕГО УЧАСТНИКОВ ,</a:t>
            </a:r>
          </a:p>
          <a:p>
            <a:pPr marL="457200" indent="-457200" eaLnBrk="1" hangingPunct="1"/>
            <a:r>
              <a:rPr lang="ru-RU" sz="2400" b="1" smtClean="0">
                <a:solidFill>
                  <a:schemeClr val="accent1"/>
                </a:solidFill>
                <a:latin typeface="Times New Roman" pitchFamily="18" charset="0"/>
              </a:rPr>
              <a:t>НАЛАЖЕНО  ПАРТНЕРСКОЕ </a:t>
            </a:r>
            <a:r>
              <a:rPr lang="ru-RU" sz="2400" b="1" smtClean="0">
                <a:solidFill>
                  <a:srgbClr val="2A4A70"/>
                </a:solidFill>
                <a:latin typeface="Times New Roman" pitchFamily="18" charset="0"/>
              </a:rPr>
              <a:t>СОТРУДНИЧЕСТВО</a:t>
            </a:r>
          </a:p>
          <a:p>
            <a:pPr marL="457200" indent="-457200" eaLnBrk="1" hangingPunct="1"/>
            <a:endParaRPr lang="ru-RU" sz="2400" b="1" smtClean="0">
              <a:solidFill>
                <a:srgbClr val="2A4A70"/>
              </a:solidFill>
              <a:latin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0" y="1092200"/>
            <a:ext cx="819150" cy="42386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3200" smtClean="0">
              <a:solidFill>
                <a:srgbClr val="FFC000"/>
              </a:solidFill>
            </a:endParaRPr>
          </a:p>
        </p:txBody>
      </p:sp>
      <p:pic>
        <p:nvPicPr>
          <p:cNvPr id="24580" name="Picture 5" descr="logotip_god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7488" y="0"/>
            <a:ext cx="1306512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7" descr="C:\Documents and Settings\Рустам\Рабочий стол\к.png"/>
          <p:cNvPicPr>
            <a:picLocks noChangeAspect="1" noChangeArrowheads="1"/>
          </p:cNvPicPr>
          <p:nvPr/>
        </p:nvPicPr>
        <p:blipFill>
          <a:blip r:embed="rId4"/>
          <a:srcRect l="29111" t="15334" r="28711" b="34601"/>
          <a:stretch>
            <a:fillRect/>
          </a:stretch>
        </p:blipFill>
        <p:spPr bwMode="auto">
          <a:xfrm>
            <a:off x="214313" y="214313"/>
            <a:ext cx="1098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Ключевое событие проекта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ru-RU" sz="4000" b="1" smtClean="0">
                <a:solidFill>
                  <a:srgbClr val="2A4A70"/>
                </a:solidFill>
              </a:rPr>
              <a:t>Добровольческий слет поколений </a:t>
            </a:r>
          </a:p>
          <a:p>
            <a:pPr algn="ctr">
              <a:buFont typeface="Arial" charset="0"/>
              <a:buNone/>
            </a:pPr>
            <a:r>
              <a:rPr lang="ru-RU" sz="4000" b="1" smtClean="0">
                <a:solidFill>
                  <a:srgbClr val="2A4A70"/>
                </a:solidFill>
              </a:rPr>
              <a:t>«Комсомольцы – Добровольцы», посвященный 100-ию Комсомола.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4484</TotalTime>
  <Words>281</Words>
  <Application>Microsoft Office PowerPoint</Application>
  <PresentationFormat>Экран (4:3)</PresentationFormat>
  <Paragraphs>79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PT Sans Narrow</vt:lpstr>
      <vt:lpstr>Arial Black</vt:lpstr>
      <vt:lpstr>Adobe Gothic Std B</vt:lpstr>
      <vt:lpstr>Тема Office</vt:lpstr>
      <vt:lpstr> </vt:lpstr>
      <vt:lpstr>Зачем и кому нужна активность людей серебряного возраста: </vt:lpstr>
      <vt:lpstr>Карта проблем</vt:lpstr>
      <vt:lpstr>Пять «ЗА» в пользу людей «серебряного» возраста</vt:lpstr>
      <vt:lpstr>Пять «ЗА» в пользу сотрудничества двух поколений</vt:lpstr>
      <vt:lpstr>Цель проекта</vt:lpstr>
      <vt:lpstr> Составление карты действия </vt:lpstr>
      <vt:lpstr>РЕЗУЛЬТАТЫ</vt:lpstr>
      <vt:lpstr>Ключевое событие проекта</vt:lpstr>
      <vt:lpstr>НОВЫЕ ВОЗМОЖНОСТИ БЛИЖАЙШЕГО ВРЕМЕНИ</vt:lpstr>
    </vt:vector>
  </TitlesOfParts>
  <Company>Admn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312-nach</dc:creator>
  <cp:lastModifiedBy>РДМ 2</cp:lastModifiedBy>
  <cp:revision>324</cp:revision>
  <dcterms:created xsi:type="dcterms:W3CDTF">2016-01-28T10:34:13Z</dcterms:created>
  <dcterms:modified xsi:type="dcterms:W3CDTF">2018-09-14T14:06:31Z</dcterms:modified>
</cp:coreProperties>
</file>