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7" r:id="rId6"/>
    <p:sldId id="265" r:id="rId7"/>
    <p:sldId id="266" r:id="rId8"/>
    <p:sldId id="260" r:id="rId9"/>
    <p:sldId id="272" r:id="rId10"/>
    <p:sldId id="262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5" d="100"/>
          <a:sy n="55" d="100"/>
        </p:scale>
        <p:origin x="-570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gimnasia20kam@yandex.ru" TargetMode="External"/><Relationship Id="rId5" Type="http://schemas.openxmlformats.org/officeDocument/2006/relationships/hyperlink" Target="mailto:kissu6@mail.ru" TargetMode="External"/><Relationship Id="rId4" Type="http://schemas.openxmlformats.org/officeDocument/2006/relationships/hyperlink" Target="https://vk.com/kislyakova_yuliy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57731049.jpg"/>
          <p:cNvPicPr>
            <a:picLocks noChangeAspect="1" noChangeArrowheads="1"/>
          </p:cNvPicPr>
          <p:nvPr/>
        </p:nvPicPr>
        <p:blipFill>
          <a:blip r:embed="rId2"/>
          <a:srcRect l="26666" t="587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21429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общеобразовательное учреждение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гимназия № 20 им. С.С.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Станчева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п. Каменоломни Октябрьского района Ростовской области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User\Desktop\Wx15v-tKcjw_9787337648.jpg"/>
          <p:cNvPicPr>
            <a:picLocks noChangeAspect="1" noChangeArrowheads="1"/>
          </p:cNvPicPr>
          <p:nvPr/>
        </p:nvPicPr>
        <p:blipFill>
          <a:blip r:embed="rId3"/>
          <a:srcRect l="20000" t="46950" r="20000" b="36250"/>
          <a:stretch>
            <a:fillRect/>
          </a:stretch>
        </p:blipFill>
        <p:spPr bwMode="auto">
          <a:xfrm>
            <a:off x="2214546" y="3571876"/>
            <a:ext cx="4357718" cy="122016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5657671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Юлия Васильевна Кислякова,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по воспитательной работе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571612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Times New Roman" panose="02020603050405020304" pitchFamily="18" charset="0"/>
              </a:rPr>
              <a:t>СОЦИАЛЬНЫЙ ПРОЕКТ</a:t>
            </a:r>
          </a:p>
          <a:p>
            <a:pPr algn="ctr"/>
            <a:endParaRPr lang="ru-RU" sz="3200" b="1" dirty="0" smtClean="0"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Times New Roman" panose="02020603050405020304" pitchFamily="18" charset="0"/>
              </a:rPr>
              <a:t>Центр поддержки </a:t>
            </a:r>
            <a:r>
              <a:rPr lang="ru-RU" sz="3200" b="1" dirty="0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Times New Roman" panose="02020603050405020304" pitchFamily="18" charset="0"/>
              </a:rPr>
              <a:t>детских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Times New Roman" panose="02020603050405020304" pitchFamily="18" charset="0"/>
              </a:rPr>
              <a:t>и молодежных </a:t>
            </a:r>
            <a:r>
              <a:rPr lang="ru-RU" sz="3200" b="1" dirty="0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Times New Roman" panose="02020603050405020304" pitchFamily="18" charset="0"/>
              </a:rPr>
              <a:t>инициатив</a:t>
            </a:r>
            <a:endParaRPr lang="ru-RU" sz="3200" b="1" dirty="0"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57731049.jpg"/>
          <p:cNvPicPr>
            <a:picLocks noChangeAspect="1" noChangeArrowheads="1"/>
          </p:cNvPicPr>
          <p:nvPr/>
        </p:nvPicPr>
        <p:blipFill>
          <a:blip r:embed="rId2"/>
          <a:srcRect l="26666" t="587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3" descr="C:\Users\User\Desktop\Wx15v-tKcjw_9787337648.jpg"/>
          <p:cNvPicPr>
            <a:picLocks noChangeAspect="1" noChangeArrowheads="1"/>
          </p:cNvPicPr>
          <p:nvPr/>
        </p:nvPicPr>
        <p:blipFill>
          <a:blip r:embed="rId3"/>
          <a:srcRect l="20000" t="46950" r="20000" b="36250"/>
          <a:stretch>
            <a:fillRect/>
          </a:stretch>
        </p:blipFill>
        <p:spPr bwMode="auto">
          <a:xfrm>
            <a:off x="0" y="6117911"/>
            <a:ext cx="2643174" cy="74008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ПОДРОБНО О ТОМ, ЧТО  БЫЛО  СДЕЛАНО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(социальные проекты и инициативы)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857232"/>
            <a:ext cx="914400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театральная студия «Дебют»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(развитие творческих способностей гимназистов)</a:t>
            </a:r>
          </a:p>
          <a:p>
            <a:pPr algn="just"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Спешите делать добро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(развитие добровольчества среди детей 7-10 лет)</a:t>
            </a:r>
          </a:p>
          <a:p>
            <a:pPr algn="just"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жизнь ненужных вещей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(экологическое воспитание младших школьников)</a:t>
            </a:r>
          </a:p>
          <a:p>
            <a:pPr algn="just"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Подари улыбку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(создание </a:t>
            </a:r>
            <a:r>
              <a:rPr lang="ru-RU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для Юры, Александры и Анастасии Ласковых, находящихся в приюте «Огонек» п.Каменоломни)</a:t>
            </a:r>
          </a:p>
          <a:p>
            <a:pPr algn="just">
              <a:buFont typeface="Wingdings" pitchFamily="2" charset="2"/>
              <a:buChar char="§"/>
            </a:pP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Чудетство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(социализация  и ранняя профориентация воспитанников </a:t>
            </a:r>
            <a:r>
              <a:rPr lang="ru-RU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/с №42 «Сказка» п.Каменоломни)</a:t>
            </a:r>
          </a:p>
          <a:p>
            <a:pPr algn="just"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Путеводная нить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(обучение воспитанников приюта «Огонек» вязанию крючком)</a:t>
            </a:r>
          </a:p>
          <a:p>
            <a:pPr algn="just">
              <a:buFont typeface="Wingdings" pitchFamily="2" charset="2"/>
              <a:buChar char="§"/>
            </a:pP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Медиашкола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(создание и развитие детского пресс-центра на базе гимназии)</a:t>
            </a:r>
          </a:p>
          <a:p>
            <a:pPr algn="just"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Акция «Рождественский перезвон»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(традиционная социальная акция, в ходе которой гимназисты посещают приют «Огонек», ЦСО «Надежда», МБУЗ ЦРБ, детские сады п.Каменоломни)</a:t>
            </a:r>
          </a:p>
          <a:p>
            <a:pPr algn="just"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Инициатива «Я участвую»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 этап – помощь приюту для животных «</a:t>
            </a:r>
            <a:r>
              <a:rPr lang="ru-RU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Святобор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», 2 этап - благотворительная акция по сбору вещей, обуви и книг детям, находящимся в трудной жизненной ситуации)</a:t>
            </a:r>
          </a:p>
          <a:p>
            <a:pPr algn="just"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Инициатива «Рука помощи»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(помощь по хозяйству одиноким пенсионерам, проживающим в п.Каменоломни)</a:t>
            </a:r>
          </a:p>
          <a:p>
            <a:pPr algn="just"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Инициатива «Консультативный курс «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Бабушка-онлайн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(обучение пенсионеров компьютерной грамотности)</a:t>
            </a:r>
          </a:p>
          <a:p>
            <a:pPr algn="just">
              <a:buFont typeface="Wingdings" pitchFamily="2" charset="2"/>
              <a:buChar char="§"/>
            </a:pPr>
            <a:endParaRPr lang="ru-RU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ru-RU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57731049.jpg"/>
          <p:cNvPicPr>
            <a:picLocks noChangeAspect="1" noChangeArrowheads="1"/>
          </p:cNvPicPr>
          <p:nvPr/>
        </p:nvPicPr>
        <p:blipFill>
          <a:blip r:embed="rId2"/>
          <a:srcRect l="26666" t="587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3" descr="C:\Users\User\Desktop\Wx15v-tKcjw_9787337648.jpg"/>
          <p:cNvPicPr>
            <a:picLocks noChangeAspect="1" noChangeArrowheads="1"/>
          </p:cNvPicPr>
          <p:nvPr/>
        </p:nvPicPr>
        <p:blipFill>
          <a:blip r:embed="rId3"/>
          <a:srcRect l="20000" t="46950" r="20000" b="36250"/>
          <a:stretch>
            <a:fillRect/>
          </a:stretch>
        </p:blipFill>
        <p:spPr bwMode="auto">
          <a:xfrm>
            <a:off x="0" y="6117911"/>
            <a:ext cx="2643174" cy="74008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42910" y="2143116"/>
            <a:ext cx="80010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https://vk.com/kislyakova_yuliya</a:t>
            </a: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Е-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mail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kissu6@mail.ru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Е-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mail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gimnasia20kam@yandex.ru</a:t>
            </a:r>
            <a:r>
              <a:rPr lang="en-US" sz="2400" b="1" dirty="0" smtClean="0"/>
              <a:t> </a:t>
            </a: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50004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КОНТАКТЫ: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57731049.jpg"/>
          <p:cNvPicPr>
            <a:picLocks noChangeAspect="1" noChangeArrowheads="1"/>
          </p:cNvPicPr>
          <p:nvPr/>
        </p:nvPicPr>
        <p:blipFill>
          <a:blip r:embed="rId2"/>
          <a:srcRect l="26666" t="587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3" descr="C:\Users\User\Desktop\Wx15v-tKcjw_9787337648.jpg"/>
          <p:cNvPicPr>
            <a:picLocks noChangeAspect="1" noChangeArrowheads="1"/>
          </p:cNvPicPr>
          <p:nvPr/>
        </p:nvPicPr>
        <p:blipFill>
          <a:blip r:embed="rId3"/>
          <a:srcRect l="20000" t="46950" r="20000" b="36250"/>
          <a:stretch>
            <a:fillRect/>
          </a:stretch>
        </p:blipFill>
        <p:spPr bwMode="auto">
          <a:xfrm>
            <a:off x="0" y="6117911"/>
            <a:ext cx="2643174" cy="740089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0" y="1428736"/>
            <a:ext cx="914400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Невозможно ожидать, а тем более требовать от человека серьёзной работы без соответствующей подготовки. Поэтому для ребят очень важно получить опыт участия в социально значимой деятельности. Дети и подростки обладают огромным инициативным потенциалом. Что в мегаполисе, что в маленьком поселке - молодые люди изначально полны идей, построения творческих сообществ, нацелены на общение с другими людьми, разделяющими их увлечения и интересы. Зачастую их инициативы наивны, а представления об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устройстве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мира чересчур идеальны. Им не хватает опыта, многим не хватает наставнического совета, кому-то - организаторских способностей, кому-то - элементарно не хватает ресурсов для реализации своих инициатив.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 нашего проекта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развитие гражданского общества путем привлечения к социально-полезной деятельности детей и молодежи, а также несовершеннолетних, состоящих в «группе риска»  и других категорий населения п.Каменоломни Октябрьского района Ростовской области на базе Центра поддержки молодежных инициатив «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ДвижОК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МБОУ гимназии №20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им.С.С.Станчева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В рамках проекта проводятся обучающие занятия по социальному проектированию для всех возрастных категорий обучающихся. Занятия проводят волонтеры – гимназисты 8-11 классов и молодые учителя, имеющие опыт реализации социальных проектов. </a:t>
            </a:r>
          </a:p>
          <a:p>
            <a:pPr algn="just"/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User\Desktop\d1e1904d7f4e8abef1a8b2f475b529b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034929" cy="135729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000232" y="0"/>
            <a:ext cx="7143768" cy="1561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Смелые мечты всегда работают на большую цель. Мы должны раскрыть талант, который есть у каждого ребенка, помочь ему реализовать свои устремления. </a:t>
            </a:r>
          </a:p>
          <a:p>
            <a:pPr algn="ctr"/>
            <a:r>
              <a:rPr lang="ru-RU" sz="1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школьных классах формируется будущее России.</a:t>
            </a:r>
          </a:p>
          <a:p>
            <a:pPr algn="r"/>
            <a:endParaRPr lang="ru-RU" sz="105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05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Путин </a:t>
            </a:r>
          </a:p>
          <a:p>
            <a:pPr algn="r"/>
            <a:r>
              <a:rPr lang="ru-RU" sz="105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Послании Федеральному собранию, 2018</a:t>
            </a:r>
            <a:endParaRPr lang="ru-RU" sz="10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57731049.jpg"/>
          <p:cNvPicPr>
            <a:picLocks noChangeAspect="1" noChangeArrowheads="1"/>
          </p:cNvPicPr>
          <p:nvPr/>
        </p:nvPicPr>
        <p:blipFill>
          <a:blip r:embed="rId2"/>
          <a:srcRect l="26666" t="587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3" descr="C:\Users\User\Desktop\Wx15v-tKcjw_9787337648.jpg"/>
          <p:cNvPicPr>
            <a:picLocks noChangeAspect="1" noChangeArrowheads="1"/>
          </p:cNvPicPr>
          <p:nvPr/>
        </p:nvPicPr>
        <p:blipFill>
          <a:blip r:embed="rId3"/>
          <a:srcRect l="20000" t="46950" r="20000" b="36250"/>
          <a:stretch>
            <a:fillRect/>
          </a:stretch>
        </p:blipFill>
        <p:spPr bwMode="auto">
          <a:xfrm>
            <a:off x="0" y="6117911"/>
            <a:ext cx="2643174" cy="74008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53578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целевые группы, на которые направлен проект:</a:t>
            </a:r>
            <a:endParaRPr lang="ru-RU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92867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Дети и подростки 8-17 лет</a:t>
            </a:r>
          </a:p>
          <a:p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Молодые педагоги</a:t>
            </a:r>
          </a:p>
          <a:p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Несовершеннолетние группы «риска»</a:t>
            </a:r>
          </a:p>
          <a:p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 п.Каменоломни</a:t>
            </a:r>
          </a:p>
          <a:p>
            <a:pPr algn="ctr"/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2828836"/>
            <a:ext cx="54292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Обучились социально-значимой</a:t>
            </a:r>
          </a:p>
          <a:p>
            <a:pPr marL="457200" lvl="0" indent="-457200" algn="just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и получили консультации </a:t>
            </a:r>
          </a:p>
          <a:p>
            <a:pPr marL="457200" lvl="0" indent="-457200" algn="just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ЦПМИ «</a:t>
            </a:r>
            <a:r>
              <a:rPr lang="ru-RU" sz="2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ДвижОК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173 человека.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 t="17778" b="5182"/>
          <a:stretch>
            <a:fillRect/>
          </a:stretch>
        </p:blipFill>
        <p:spPr bwMode="auto">
          <a:xfrm>
            <a:off x="5857884" y="571480"/>
            <a:ext cx="3286116" cy="189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5929290" y="1785926"/>
            <a:ext cx="321471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проект «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Чудетство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" descr="C:\Users\User\Desktop\фото соцпроекты\2в\IMG_9684.JPG"/>
          <p:cNvPicPr>
            <a:picLocks noChangeAspect="1" noChangeArrowheads="1"/>
          </p:cNvPicPr>
          <p:nvPr/>
        </p:nvPicPr>
        <p:blipFill>
          <a:blip r:embed="rId5" cstate="print"/>
          <a:srcRect t="20379"/>
          <a:stretch>
            <a:fillRect/>
          </a:stretch>
        </p:blipFill>
        <p:spPr bwMode="auto">
          <a:xfrm>
            <a:off x="5872174" y="2571744"/>
            <a:ext cx="3271826" cy="1953804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5929290" y="3786190"/>
            <a:ext cx="32147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проект «Детская театральная студия «Дебют»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5000636"/>
            <a:ext cx="54292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реализуется на территории</a:t>
            </a:r>
          </a:p>
          <a:p>
            <a:pPr marL="457200" lvl="0" indent="-457200" algn="just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п.Каменоломни Октябрьского района</a:t>
            </a:r>
          </a:p>
          <a:p>
            <a:pPr marL="457200" lvl="0" indent="-457200" algn="just"/>
            <a:r>
              <a:rPr lang="ru-RU" sz="2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Ростовкой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области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4643446"/>
            <a:ext cx="3286116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Прямоугольник 18"/>
          <p:cNvSpPr/>
          <p:nvPr/>
        </p:nvSpPr>
        <p:spPr>
          <a:xfrm>
            <a:off x="5929322" y="5786454"/>
            <a:ext cx="30003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проект «Узнай России. Начни с дома»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C:\Users\User\Desktop\57731049.jpg"/>
          <p:cNvPicPr>
            <a:picLocks noChangeAspect="1" noChangeArrowheads="1"/>
          </p:cNvPicPr>
          <p:nvPr/>
        </p:nvPicPr>
        <p:blipFill>
          <a:blip r:embed="rId2"/>
          <a:srcRect l="26666" t="587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3" descr="C:\Users\User\Desktop\Wx15v-tKcjw_9787337648.jpg"/>
          <p:cNvPicPr>
            <a:picLocks noChangeAspect="1" noChangeArrowheads="1"/>
          </p:cNvPicPr>
          <p:nvPr/>
        </p:nvPicPr>
        <p:blipFill>
          <a:blip r:embed="rId3"/>
          <a:srcRect l="20000" t="46950" r="20000" b="36250"/>
          <a:stretch>
            <a:fillRect/>
          </a:stretch>
        </p:blipFill>
        <p:spPr bwMode="auto">
          <a:xfrm>
            <a:off x="0" y="6117911"/>
            <a:ext cx="2643174" cy="74008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21429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было сделано: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42910" y="785794"/>
          <a:ext cx="7715304" cy="5626870"/>
        </p:xfrm>
        <a:graphic>
          <a:graphicData uri="http://schemas.openxmlformats.org/drawingml/2006/table">
            <a:tbl>
              <a:tblPr/>
              <a:tblGrid>
                <a:gridCol w="659008"/>
                <a:gridCol w="3653980"/>
                <a:gridCol w="1257517"/>
                <a:gridCol w="2144799"/>
              </a:tblGrid>
              <a:tr h="3134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№№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Мероприятие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Сроки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Количественные показатели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3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Создание инициативной группы, организация социального партнерства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15.09.2017г.- 30.08.2017г.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Создана команда из 9 волонтеров. Привлечено 9 социальных партнеров.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8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Составление плана работы и разработка конспектов занятий.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01.09.2017г. – 15.09.2017г.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Составлен план работы и 15 конспектов обучающих занятий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3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Проведение активной просветительской работы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16.09.2017г. – 30.09.2017г.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Проведено 26 встреч с обучающимися гимназии с участием 625 чел.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1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Проведение обучающих занятий и тренингов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01.10.2017г.-30.10.2017г.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Проведено 15 занятий для 173 человек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0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Работа над разработкой и реализацией  проектов и инициатив.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15.10.2017г. – 15.04.2018г.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Разработано и реализовано  9 социальных проектов  и 6 молодежных инициатив.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4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Проведение консультационных занятий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15.11.2017г. – 30.03.2018г.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Проведено 11занятий.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8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Проведение публичных слушаний по итогам работы Центра поддержки молодежных инициатив «ДвижОК» 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20.04.2018г.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Создана брошюра с описанием реализованных социальных проектов и молодежных инициатив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57731049.jpg"/>
          <p:cNvPicPr>
            <a:picLocks noChangeAspect="1" noChangeArrowheads="1"/>
          </p:cNvPicPr>
          <p:nvPr/>
        </p:nvPicPr>
        <p:blipFill>
          <a:blip r:embed="rId2"/>
          <a:srcRect l="26666" t="587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3" descr="C:\Users\User\Desktop\Wx15v-tKcjw_9787337648.jpg"/>
          <p:cNvPicPr>
            <a:picLocks noChangeAspect="1" noChangeArrowheads="1"/>
          </p:cNvPicPr>
          <p:nvPr/>
        </p:nvPicPr>
        <p:blipFill>
          <a:blip r:embed="rId3"/>
          <a:srcRect l="20000" t="46950" r="20000" b="36250"/>
          <a:stretch>
            <a:fillRect/>
          </a:stretch>
        </p:blipFill>
        <p:spPr bwMode="auto">
          <a:xfrm>
            <a:off x="0" y="6117911"/>
            <a:ext cx="2643174" cy="74008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21429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 ПРОЕКТА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785794"/>
            <a:ext cx="857252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Создана команда из 9 волонтеров, имеющих опыт реализации социальных проектов.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15 обучающих и 11 консультационных занятий.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Обучились социально-значимой деятельности и получили консультации в ЦПМИ «</a:t>
            </a:r>
            <a:r>
              <a:rPr lang="ru-RU" sz="2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ДвижОК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173 человека.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Разработано и реализовано 9 социальных проектов и 6  детских и молодежных инициатив.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Увеличилось число желающих заниматься общественно-полезной деятельностью на 14%.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Подготовлено 3 заявки для участия во Всероссийском конкурсе молодежных проектов среди молодежных коллективов.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Наблюдается рост интереса активной молодежи к реализации социальных проектов и участию в </a:t>
            </a:r>
            <a:r>
              <a:rPr lang="ru-RU" sz="2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грантовых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конкурсах.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Созданы благоприятные условия для развития гражданского общества в детско-молодежной среде.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57731049.jpg"/>
          <p:cNvPicPr>
            <a:picLocks noChangeAspect="1" noChangeArrowheads="1"/>
          </p:cNvPicPr>
          <p:nvPr/>
        </p:nvPicPr>
        <p:blipFill>
          <a:blip r:embed="rId2"/>
          <a:srcRect l="26666" t="587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3" descr="C:\Users\User\Desktop\Wx15v-tKcjw_9787337648.jpg"/>
          <p:cNvPicPr>
            <a:picLocks noChangeAspect="1" noChangeArrowheads="1"/>
          </p:cNvPicPr>
          <p:nvPr/>
        </p:nvPicPr>
        <p:blipFill>
          <a:blip r:embed="rId3"/>
          <a:srcRect l="20000" t="46950" r="20000" b="36250"/>
          <a:stretch>
            <a:fillRect/>
          </a:stretch>
        </p:blipFill>
        <p:spPr bwMode="auto">
          <a:xfrm>
            <a:off x="0" y="6117911"/>
            <a:ext cx="2643174" cy="74008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21429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Привлеченные финансовые ресурсы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00010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реализации всех проектов и инициатив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было привлечено услуг и ресурсов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более чем на 110 тысяч рублей.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29000"/>
            <a:ext cx="3071802" cy="2279650"/>
          </a:xfrm>
          <a:prstGeom prst="rect">
            <a:avLst/>
          </a:prstGeom>
          <a:noFill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5" cstate="print"/>
          <a:srcRect t="12121"/>
          <a:stretch>
            <a:fillRect/>
          </a:stretch>
        </p:blipFill>
        <p:spPr bwMode="auto">
          <a:xfrm>
            <a:off x="3000364" y="2428868"/>
            <a:ext cx="3143239" cy="2071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0" y="4929198"/>
            <a:ext cx="30003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проект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«Дружба начинается с улыбки»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57488" y="3714752"/>
            <a:ext cx="34290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проект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«Путеводная нить»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6" cstate="print"/>
          <a:srcRect l="25000" t="30303"/>
          <a:stretch>
            <a:fillRect/>
          </a:stretch>
        </p:blipFill>
        <p:spPr bwMode="auto">
          <a:xfrm>
            <a:off x="3000364" y="4429132"/>
            <a:ext cx="3105984" cy="2214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Прямоугольник 18"/>
          <p:cNvSpPr/>
          <p:nvPr/>
        </p:nvSpPr>
        <p:spPr>
          <a:xfrm>
            <a:off x="3000364" y="5857892"/>
            <a:ext cx="34290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проект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«Цветы Победы»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4" descr="C:\Users\User\Desktop\фото соцпроекты\IMG-20180320-WA000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5979" y="3500438"/>
            <a:ext cx="3048021" cy="2286016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6143636" y="4929198"/>
            <a:ext cx="30003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Благотворительная акция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«Я участвую»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57731049.jpg"/>
          <p:cNvPicPr>
            <a:picLocks noChangeAspect="1" noChangeArrowheads="1"/>
          </p:cNvPicPr>
          <p:nvPr/>
        </p:nvPicPr>
        <p:blipFill>
          <a:blip r:embed="rId2"/>
          <a:srcRect l="26666" t="587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3" descr="C:\Users\User\Desktop\Wx15v-tKcjw_9787337648.jpg"/>
          <p:cNvPicPr>
            <a:picLocks noChangeAspect="1" noChangeArrowheads="1"/>
          </p:cNvPicPr>
          <p:nvPr/>
        </p:nvPicPr>
        <p:blipFill>
          <a:blip r:embed="rId3"/>
          <a:srcRect l="20000" t="46950" r="20000" b="36250"/>
          <a:stretch>
            <a:fillRect/>
          </a:stretch>
        </p:blipFill>
        <p:spPr bwMode="auto">
          <a:xfrm>
            <a:off x="0" y="6117911"/>
            <a:ext cx="2643174" cy="74008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21429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НАШИ  ПАРТНЕРЫ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1071546"/>
            <a:ext cx="857252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70C0"/>
                </a:solidFill>
              </a:rPr>
              <a:t>Отдел образования Администрации Октябрьского района Ростовской области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70C0"/>
                </a:solidFill>
              </a:rPr>
              <a:t>Благотворительный фонд поддержки и развития образовательных учреждений Октябрьского района Ростовской области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70C0"/>
                </a:solidFill>
              </a:rPr>
              <a:t>Отдел культуры, физической культуры, спорта и туризма Администрации Октябрьского района Ростовской области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70C0"/>
                </a:solidFill>
              </a:rPr>
              <a:t>Центр внешкольной работы Октябрьского района Ростовской области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70C0"/>
                </a:solidFill>
              </a:rPr>
              <a:t>Телекомпания «</a:t>
            </a:r>
            <a:r>
              <a:rPr lang="ru-RU" sz="2000" b="1" dirty="0" err="1" smtClean="0">
                <a:solidFill>
                  <a:srgbClr val="0070C0"/>
                </a:solidFill>
              </a:rPr>
              <a:t>Видеотон</a:t>
            </a:r>
            <a:r>
              <a:rPr lang="ru-RU" sz="2000" b="1" dirty="0" smtClean="0">
                <a:solidFill>
                  <a:srgbClr val="0070C0"/>
                </a:solidFill>
              </a:rPr>
              <a:t>»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70C0"/>
                </a:solidFill>
              </a:rPr>
              <a:t>Социальный приют «Огонек»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70C0"/>
                </a:solidFill>
              </a:rPr>
              <a:t>Центр социального обслуживания пожилых людей и инвалидов «Надежда»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70C0"/>
                </a:solidFill>
              </a:rPr>
              <a:t>Ростовская региональная детско-молодежная общественная организация «Содружество детей и молодежи Дона»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70C0"/>
                </a:solidFill>
              </a:rPr>
              <a:t>Управляющий Совет МБОУ гимназии №20 </a:t>
            </a:r>
            <a:r>
              <a:rPr lang="ru-RU" sz="2000" b="1" dirty="0" err="1" smtClean="0">
                <a:solidFill>
                  <a:srgbClr val="0070C0"/>
                </a:solidFill>
              </a:rPr>
              <a:t>им.С.С.Станчева</a:t>
            </a:r>
            <a:r>
              <a:rPr lang="ru-RU" sz="2000" b="1" dirty="0" smtClean="0">
                <a:solidFill>
                  <a:srgbClr val="0070C0"/>
                </a:solidFill>
              </a:rPr>
              <a:t>, родительская общественность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70C0"/>
                </a:solidFill>
              </a:rPr>
              <a:t>Волонтерский отряд «Добровольцы Октябрьского района»</a:t>
            </a:r>
          </a:p>
          <a:p>
            <a:pPr lvl="0" algn="just">
              <a:buFont typeface="Wingdings" pitchFamily="2" charset="2"/>
              <a:buChar char="Ø"/>
            </a:pP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57731049.jpg"/>
          <p:cNvPicPr>
            <a:picLocks noChangeAspect="1" noChangeArrowheads="1"/>
          </p:cNvPicPr>
          <p:nvPr/>
        </p:nvPicPr>
        <p:blipFill>
          <a:blip r:embed="rId2"/>
          <a:srcRect l="26666" t="587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3" descr="C:\Users\User\Desktop\Wx15v-tKcjw_9787337648.jpg"/>
          <p:cNvPicPr>
            <a:picLocks noChangeAspect="1" noChangeArrowheads="1"/>
          </p:cNvPicPr>
          <p:nvPr/>
        </p:nvPicPr>
        <p:blipFill>
          <a:blip r:embed="rId3"/>
          <a:srcRect l="20000" t="46950" r="20000" b="36250"/>
          <a:stretch>
            <a:fillRect/>
          </a:stretch>
        </p:blipFill>
        <p:spPr bwMode="auto">
          <a:xfrm>
            <a:off x="0" y="6117911"/>
            <a:ext cx="2643174" cy="74008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21429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 ПРОЕКТА: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642918"/>
            <a:ext cx="857252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1.Табаровец Анна – координатор по работе с социальными партнерами</a:t>
            </a:r>
          </a:p>
          <a:p>
            <a:pPr algn="just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Боев Герман – координатор по работе с экспертами</a:t>
            </a:r>
          </a:p>
          <a:p>
            <a:pPr algn="just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Миронов Никита – координатор по работе с экспертами</a:t>
            </a:r>
          </a:p>
          <a:p>
            <a:pPr algn="just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Детковский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Данил – координатор работы с участниками проекта </a:t>
            </a:r>
          </a:p>
          <a:p>
            <a:pPr algn="just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Диденко Екатерина – координатор работы с участниками проекта </a:t>
            </a:r>
          </a:p>
          <a:p>
            <a:pPr algn="just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6.Сердюкова Анастасия – учитель английского языка, отвечает за проведение консультационных занятий</a:t>
            </a:r>
          </a:p>
          <a:p>
            <a:pPr algn="just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7.Цыганкова Надежда – учитель начальных классов, отвечает за организационную и методическую поддержку активной молодежи</a:t>
            </a:r>
          </a:p>
          <a:p>
            <a:pPr algn="just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8. Черняк Анжела – учитель математики и информатики, отвечает за организацию просветительской работы</a:t>
            </a:r>
          </a:p>
          <a:p>
            <a:pPr algn="just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9.Кислякова Юлия – зам. директора по воспитательной работе, руководитель проекта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7" name="Picture 1" descr="C:\Users\User\Desktop\защита проекта\Новая папка\IMG_E15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4786322"/>
            <a:ext cx="1056293" cy="1563585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9218" name="Picture 2" descr="C:\Users\User\Desktop\защита проекта\Новая папка\IMG_E15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000100" y="4643445"/>
            <a:ext cx="928694" cy="1456379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9219" name="Picture 3" descr="C:\Users\User\Desktop\защита проекта\Новая папка\IMG_156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57356" y="5072074"/>
            <a:ext cx="1037615" cy="135732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9220" name="Picture 4" descr="C:\Users\User\Desktop\защита проекта\Новая папка\IMG_157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928926" y="4643446"/>
            <a:ext cx="928694" cy="148676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9221" name="Picture 5" descr="C:\Users\User\Desktop\защита проекта\Новая папка\IMG_156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7620" y="5072074"/>
            <a:ext cx="1000132" cy="150019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9222" name="Picture 6" descr="C:\Users\User\Desktop\защита проекта\Новая папка\KZQV665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86314" y="4643446"/>
            <a:ext cx="1143008" cy="152608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9223" name="Picture 7" descr="C:\Users\User\Desktop\защита проекта\Новая папка\IYWA437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57884" y="5072073"/>
            <a:ext cx="1143008" cy="1429109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9224" name="Picture 8" descr="C:\Users\User\Desktop\защита проекта\Новая папка\WRPS6666.JPG"/>
          <p:cNvPicPr>
            <a:picLocks noChangeAspect="1" noChangeArrowheads="1"/>
          </p:cNvPicPr>
          <p:nvPr/>
        </p:nvPicPr>
        <p:blipFill>
          <a:blip r:embed="rId11" cstate="print"/>
          <a:srcRect t="12765"/>
          <a:stretch>
            <a:fillRect/>
          </a:stretch>
        </p:blipFill>
        <p:spPr bwMode="auto">
          <a:xfrm>
            <a:off x="6885400" y="4643446"/>
            <a:ext cx="1091458" cy="1428759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9225" name="Picture 9" descr="C:\Users\User\Desktop\защита проекта\Новая папка\33.jpg"/>
          <p:cNvPicPr>
            <a:picLocks noChangeAspect="1" noChangeArrowheads="1"/>
          </p:cNvPicPr>
          <p:nvPr/>
        </p:nvPicPr>
        <p:blipFill>
          <a:blip r:embed="rId12" cstate="print"/>
          <a:srcRect l="3545" r="12054"/>
          <a:stretch>
            <a:fillRect/>
          </a:stretch>
        </p:blipFill>
        <p:spPr bwMode="auto">
          <a:xfrm>
            <a:off x="7929586" y="4929199"/>
            <a:ext cx="1071570" cy="153081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142844" y="5572140"/>
            <a:ext cx="7858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АННА</a:t>
            </a:r>
            <a:endParaRPr lang="ru-RU" sz="11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00100" y="5429264"/>
            <a:ext cx="8572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ГЕРМАН</a:t>
            </a:r>
            <a:endParaRPr lang="ru-RU" sz="11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28794" y="5786454"/>
            <a:ext cx="8572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НИКИТА</a:t>
            </a:r>
            <a:endParaRPr lang="ru-RU" sz="11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928926" y="5500702"/>
            <a:ext cx="8572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ДАНИЛ</a:t>
            </a:r>
            <a:endParaRPr lang="ru-RU" sz="11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929058" y="6072206"/>
            <a:ext cx="8572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КАТЯ</a:t>
            </a:r>
            <a:endParaRPr lang="ru-RU" sz="11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929190" y="5572140"/>
            <a:ext cx="928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АНАСТАСИЯ</a:t>
            </a:r>
            <a:endParaRPr lang="ru-RU" sz="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000760" y="6143644"/>
            <a:ext cx="928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НАДЕЖДА</a:t>
            </a:r>
            <a:endParaRPr lang="ru-RU" sz="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000892" y="5643578"/>
            <a:ext cx="928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АНЖЕЛА</a:t>
            </a:r>
            <a:endParaRPr lang="ru-RU" sz="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001024" y="5929330"/>
            <a:ext cx="928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ЮЛИЯ</a:t>
            </a:r>
            <a:endParaRPr lang="ru-RU" sz="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57731049.jpg"/>
          <p:cNvPicPr>
            <a:picLocks noChangeAspect="1" noChangeArrowheads="1"/>
          </p:cNvPicPr>
          <p:nvPr/>
        </p:nvPicPr>
        <p:blipFill>
          <a:blip r:embed="rId2"/>
          <a:srcRect l="26666" t="587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3" descr="C:\Users\User\Desktop\Wx15v-tKcjw_9787337648.jpg"/>
          <p:cNvPicPr>
            <a:picLocks noChangeAspect="1" noChangeArrowheads="1"/>
          </p:cNvPicPr>
          <p:nvPr/>
        </p:nvPicPr>
        <p:blipFill>
          <a:blip r:embed="rId3"/>
          <a:srcRect l="20000" t="46950" r="20000" b="36250"/>
          <a:stretch>
            <a:fillRect/>
          </a:stretch>
        </p:blipFill>
        <p:spPr bwMode="auto">
          <a:xfrm>
            <a:off x="0" y="6117911"/>
            <a:ext cx="2643174" cy="740089"/>
          </a:xfrm>
          <a:prstGeom prst="rect">
            <a:avLst/>
          </a:prstGeom>
          <a:noFill/>
        </p:spPr>
      </p:pic>
      <p:pic>
        <p:nvPicPr>
          <p:cNvPr id="27650" name="Picture 2" descr="C:\Users\User\Desktop\фото соцпроекты\IMG-20180219-WA00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3500438"/>
            <a:ext cx="3429024" cy="25003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651" name="Picture 3" descr="C:\Users\User\Desktop\фото соцпроекты\IMG-20180327-WA00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3500438"/>
            <a:ext cx="3364148" cy="24943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14282" y="642918"/>
            <a:ext cx="85725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В ближайшем будущем мы планируем развить один из самых перспективных проектов, который по результатам публичных слушаний имел наибольший интерес. Это проект по созданию единого информационного пространства гимназии «</a:t>
            </a:r>
            <a:r>
              <a:rPr lang="ru-RU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Медиашкола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». Для более эффективной работы необходимо профессиональное оборудование и программное обеспечение, которое мы планируем приобрести за счет </a:t>
            </a:r>
            <a:r>
              <a:rPr lang="ru-RU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грантовой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поддержки. </a:t>
            </a:r>
            <a:r>
              <a:rPr lang="ru-RU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Нам нужна методическая  помощь в оформлении заявки на получение гранта. </a:t>
            </a:r>
          </a:p>
          <a:p>
            <a:pPr algn="just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Мы хотим выйти за рамки гимназии и продолжить работу «</a:t>
            </a:r>
            <a:r>
              <a:rPr lang="ru-RU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Медиашколы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на территории Октябрьского района Ростовской области.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21429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ПЛАНЫ  НА  БУДУЩЕЕ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</TotalTime>
  <Words>1149</Words>
  <PresentationFormat>Экран (4:3)</PresentationFormat>
  <Paragraphs>150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80</cp:revision>
  <dcterms:created xsi:type="dcterms:W3CDTF">2018-03-20T13:34:09Z</dcterms:created>
  <dcterms:modified xsi:type="dcterms:W3CDTF">2018-04-24T14:38:36Z</dcterms:modified>
</cp:coreProperties>
</file>