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2"/>
  </p:notesMasterIdLst>
  <p:sldIdLst>
    <p:sldId id="26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1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2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4CEB-FFE2-4467-B197-AC03D51BE6B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5A46-FA98-4CE4-B88E-F255FC86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A46-FA98-4CE4-B88E-F255FC86A3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61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17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80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51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93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30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22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30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63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62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5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10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67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6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1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6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5BFA89-00C9-462F-838A-6261C9638C84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68528C-B5CA-40C4-B2AF-F24AFD95D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56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6960" y="469259"/>
            <a:ext cx="9790047" cy="89758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Проект «День без </a:t>
            </a: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о</a:t>
            </a:r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диночества»</a:t>
            </a: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7086551" y="1584960"/>
            <a:ext cx="4844191" cy="2551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Автономное учреждение </a:t>
            </a:r>
            <a:r>
              <a:rPr lang="ru-RU" sz="2000" b="1" i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Чувашской </a:t>
            </a:r>
            <a:r>
              <a:rPr lang="ru-RU" sz="2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Республики «</a:t>
            </a:r>
            <a:r>
              <a:rPr lang="ru-RU" sz="2000" b="1" i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Новочебоксарский</a:t>
            </a:r>
            <a:r>
              <a:rPr lang="ru-RU" sz="2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центр социального обслуживания населения» Министерства труда и социальной защиты Чувашской Республики (Центр</a:t>
            </a:r>
            <a:r>
              <a:rPr lang="ru-RU" sz="2000" b="1" i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15736" y="4395161"/>
            <a:ext cx="5204823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00"/>
              </a:spcBef>
            </a:pPr>
            <a:r>
              <a:rPr lang="ru-RU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429955, Чувашская Республика, г. Новочебоксарск, </a:t>
            </a:r>
          </a:p>
          <a:p>
            <a:pPr algn="ctr">
              <a:lnSpc>
                <a:spcPct val="110000"/>
              </a:lnSpc>
              <a:spcBef>
                <a:spcPts val="100"/>
              </a:spcBef>
            </a:pPr>
            <a:r>
              <a:rPr lang="ru-RU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ул. Солнечная,  д. 13/2.</a:t>
            </a:r>
          </a:p>
          <a:p>
            <a:pPr algn="ctr">
              <a:lnSpc>
                <a:spcPct val="110000"/>
              </a:lnSpc>
              <a:spcBef>
                <a:spcPts val="100"/>
              </a:spcBef>
            </a:pPr>
            <a:r>
              <a:rPr lang="ru-RU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Телефон /факс: (8352) 78-51-90,</a:t>
            </a:r>
          </a:p>
          <a:p>
            <a:pPr algn="ctr">
              <a:lnSpc>
                <a:spcPct val="110000"/>
              </a:lnSpc>
              <a:spcBef>
                <a:spcPts val="100"/>
              </a:spcBef>
            </a:pPr>
            <a:r>
              <a:rPr lang="en-US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e-mail</a:t>
            </a:r>
            <a:r>
              <a:rPr lang="ru-RU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: nowch-nzson@cap.ru,  noveson@cbx.ru</a:t>
            </a:r>
          </a:p>
          <a:p>
            <a:pPr algn="ctr">
              <a:lnSpc>
                <a:spcPct val="110000"/>
              </a:lnSpc>
              <a:spcBef>
                <a:spcPts val="100"/>
              </a:spcBef>
            </a:pPr>
            <a:r>
              <a:rPr lang="ru-RU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сайт:  www.novch-centr.soc.cap.ru</a:t>
            </a:r>
          </a:p>
          <a:p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103" y="469259"/>
            <a:ext cx="1667809" cy="12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113" y="1872342"/>
            <a:ext cx="5192439" cy="2394858"/>
          </a:xfrm>
        </p:spPr>
      </p:pic>
    </p:spTree>
    <p:extLst>
      <p:ext uri="{BB962C8B-B14F-4D97-AF65-F5344CB8AC3E}">
        <p14:creationId xmlns:p14="http://schemas.microsoft.com/office/powerpoint/2010/main" xmlns="" val="1859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30609" y="1099595"/>
            <a:ext cx="10018713" cy="49308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200" b="1" i="1" dirty="0" smtClean="0">
                <a:latin typeface="Book Antiqua" pitchFamily="18" charset="0"/>
              </a:rPr>
              <a:t>Ожидаемые результаты</a:t>
            </a:r>
            <a:endParaRPr lang="ru-RU" sz="5200" i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1. В связи с тем, что проект рассчитан на долгосрочное социальное развитие, но на данном этапе он реализуется до конца 2020 года, и планируется рост количества волонтеров пенсионного возраста, желающих реализовывать свой нерастраченный потенциал и быть включенными во все социальные процессы и оставаться активными гражданами.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2. Так же, в связи с актуальностью и социальной значимостью проблемы одиночества, основываясь на собранных отзывах целевой аудитории и его мониторинга, ожидается резкий рост количества людей </a:t>
            </a:r>
            <a:r>
              <a:rPr lang="ru-RU" i="1" dirty="0" err="1" smtClean="0">
                <a:latin typeface="Book Antiqua" pitchFamily="18" charset="0"/>
              </a:rPr>
              <a:t>благополучателей</a:t>
            </a:r>
            <a:r>
              <a:rPr lang="ru-RU" i="1" dirty="0" smtClean="0">
                <a:latin typeface="Book Antiqua" pitchFamily="18" charset="0"/>
              </a:rPr>
              <a:t>, желающих избавиться от вышеуказанной проблемы, приобрести или расширить свой круг общения находясь на организованных культурных мероприятиях.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3. Увеличение благотворительной помощи в реализации проекта с материальной составляющей, для организации культурно-массовых мероприятий, поездок в соседние районы Чувашской Республики и города Российской Федерации.</a:t>
            </a:r>
          </a:p>
          <a:p>
            <a:pPr>
              <a:buNone/>
            </a:pPr>
            <a:r>
              <a:rPr lang="ru-RU" i="1" dirty="0" smtClean="0">
                <a:latin typeface="Book Antiqua" pitchFamily="18" charset="0"/>
              </a:rPr>
              <a:t>4. Ожидается широкий социальный эффект данного уникального проекта. Распространение его в соседние регионы и по всей России в целом, в связи с ее уникальностью и готовностью  Центра и «Серебряных волонтеров» участвовать во всех проводимых мероприятиях на протяжении всего времени.</a:t>
            </a:r>
            <a:endParaRPr lang="ru-RU" i="1" dirty="0">
              <a:latin typeface="Book Antiqua" pitchFamily="18" charset="0"/>
            </a:endParaRPr>
          </a:p>
        </p:txBody>
      </p:sp>
      <p:pic>
        <p:nvPicPr>
          <p:cNvPr id="5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9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69505" y="1195087"/>
            <a:ext cx="7475615" cy="655320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Book Antiqua" pitchFamily="18" charset="0"/>
              </a:rPr>
              <a:t>Цель </a:t>
            </a:r>
            <a:r>
              <a:rPr lang="ru-RU" b="1" i="1" dirty="0" smtClean="0">
                <a:latin typeface="Book Antiqua" pitchFamily="18" charset="0"/>
              </a:rPr>
              <a:t>проекта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51949" y="2152891"/>
            <a:ext cx="9294472" cy="3565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Book Antiqua" pitchFamily="18" charset="0"/>
              </a:rPr>
              <a:t>       Целью </a:t>
            </a:r>
            <a:r>
              <a:rPr lang="ru-RU" i="1" dirty="0">
                <a:latin typeface="Book Antiqua" pitchFamily="18" charset="0"/>
              </a:rPr>
              <a:t>уникального проекта является разрешение проблемы одиночества людей старшего поколения путем организации встреч для совместного досугового времяпрепровождения в культурных местах города, региона и других городах России с проведением доступных экскурсионных программ с целью преодоления чувства отчуждения, повышения уровня духовно-нравственного развития и социальной активности граждан; создание условий для участия </a:t>
            </a:r>
            <a:r>
              <a:rPr lang="ru-RU" i="1" dirty="0" smtClean="0">
                <a:latin typeface="Book Antiqua" pitchFamily="18" charset="0"/>
              </a:rPr>
              <a:t>пенсионеров в </a:t>
            </a:r>
            <a:r>
              <a:rPr lang="ru-RU" i="1" dirty="0">
                <a:latin typeface="Book Antiqua" pitchFamily="18" charset="0"/>
              </a:rPr>
              <a:t>благотворительной деятельности в период реализации проекта </a:t>
            </a:r>
            <a:r>
              <a:rPr lang="ru-RU" i="1" dirty="0" smtClean="0">
                <a:latin typeface="Book Antiqua" pitchFamily="18" charset="0"/>
              </a:rPr>
              <a:t>до </a:t>
            </a:r>
            <a:r>
              <a:rPr lang="ru-RU" i="1" dirty="0">
                <a:latin typeface="Book Antiqua" pitchFamily="18" charset="0"/>
              </a:rPr>
              <a:t>декабря 2020 года.</a:t>
            </a:r>
          </a:p>
          <a:p>
            <a:endParaRPr lang="ru-RU" i="1" dirty="0"/>
          </a:p>
        </p:txBody>
      </p:sp>
      <p:pic>
        <p:nvPicPr>
          <p:cNvPr id="5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760" y="223372"/>
            <a:ext cx="1993263" cy="14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48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84310" y="1678329"/>
            <a:ext cx="10018713" cy="411287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  </a:t>
            </a:r>
            <a:r>
              <a:rPr lang="ru-RU" i="1" dirty="0" smtClean="0">
                <a:latin typeface="Book Antiqua" pitchFamily="18" charset="0"/>
              </a:rPr>
              <a:t>Актуальность проекта </a:t>
            </a:r>
            <a:r>
              <a:rPr lang="ru-RU" i="1" dirty="0">
                <a:latin typeface="Book Antiqua" pitchFamily="18" charset="0"/>
              </a:rPr>
              <a:t>состоит в том, что пожилые люди – это категория людей, которая особенно нуждается в поддержке и помощи как со стороны близких, так и со стороны друзей. Существует множество причин одиночества в пожилом возрасте, к ним относится одинокое проживание, отсутствие собственных детей или внуков, отчуждение со стороны социума, недопонимание в семье, но это лишь малая часть причин. </a:t>
            </a:r>
            <a:endParaRPr lang="ru-RU" i="1" dirty="0" smtClean="0">
              <a:latin typeface="Book Antiqua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Book Antiqua" pitchFamily="18" charset="0"/>
              </a:rPr>
              <a:t>         Для </a:t>
            </a:r>
            <a:r>
              <a:rPr lang="ru-RU" i="1" dirty="0">
                <a:latin typeface="Book Antiqua" pitchFamily="18" charset="0"/>
              </a:rPr>
              <a:t>демографической ситуации в мире характерно прогрессирующее увеличение доли пожилых людей в общей численности населения. Аналогичный процесс происходит в России. По прогнозам к 2055 году доля лиц пожилого и старческого возраста в России будет составлять около 40,0%. В последнее время стало все больше уделяться внимание пожилому возрасту, отсюда возникла актуальность изучения одиночества и старости.</a:t>
            </a:r>
          </a:p>
          <a:p>
            <a:endParaRPr lang="ru-RU" b="1" dirty="0"/>
          </a:p>
        </p:txBody>
      </p:sp>
      <p:pic>
        <p:nvPicPr>
          <p:cNvPr id="5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91788" y="821801"/>
            <a:ext cx="739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Book Antiqua" pitchFamily="18" charset="0"/>
              </a:rPr>
              <a:t>Актуальность проекта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2940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84312" y="914399"/>
            <a:ext cx="7949056" cy="11690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        </a:t>
            </a:r>
            <a:r>
              <a:rPr lang="ru-RU" sz="1800" b="1" i="1" dirty="0" smtClean="0">
                <a:latin typeface="Book Antiqua" pitchFamily="18" charset="0"/>
              </a:rPr>
              <a:t>В нашем регионе отсутствует организация, либо какая-нибудь методологическая база, которая могла бы предоставить организацию встреч и отдыха целевой аудитории с необходимыми условиями.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122744" y="2048719"/>
            <a:ext cx="10380279" cy="395854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>
                <a:latin typeface="Book Antiqua" pitchFamily="18" charset="0"/>
              </a:rPr>
              <a:t>            Поэтому инновационный проект "День без одиночества" поможет решить проблему одиноких людей, и насытить их жизнь новым общением и яркими моментами. </a:t>
            </a:r>
          </a:p>
          <a:p>
            <a:pPr algn="just">
              <a:buNone/>
            </a:pPr>
            <a:r>
              <a:rPr lang="ru-RU" i="1" dirty="0" smtClean="0">
                <a:latin typeface="Book Antiqua" pitchFamily="18" charset="0"/>
              </a:rPr>
              <a:t>            В период с начала реализации проекта – января 2019 года по конец февраля 2019 года Центром было проведено анкетирование целевой аудитории для выявления способов решения проблемы одиночества граждан пенсионного возраста. Из 100 опрошенных лиц на вопрос о способах избавления от одиночества были получены следующие статистические данные: выйти на улицу, посидеть на лавочке - 5%; пообщаться с соседями - 3%; найти себе занятие для того, чтобы скоротать время - 7%; найти занятие по душе, заняться любимым делом - 9%; сходить в магазин - 4%; ходить в клубы по интересам - 7%; </a:t>
            </a:r>
            <a:r>
              <a:rPr lang="ru-RU" i="1" u="sng" dirty="0" smtClean="0">
                <a:latin typeface="Book Antiqua" pitchFamily="18" charset="0"/>
              </a:rPr>
              <a:t>побывать на культурно-массовых мероприятиях - 16%</a:t>
            </a:r>
            <a:r>
              <a:rPr lang="ru-RU" i="1" dirty="0" smtClean="0">
                <a:latin typeface="Book Antiqua" pitchFamily="18" charset="0"/>
              </a:rPr>
              <a:t>; посещать Центр социального обслуживания - 12%; </a:t>
            </a:r>
            <a:r>
              <a:rPr lang="ru-RU" i="1" u="sng" dirty="0" smtClean="0">
                <a:latin typeface="Book Antiqua" pitchFamily="18" charset="0"/>
              </a:rPr>
              <a:t>завести новые знакомства - 18%; </a:t>
            </a:r>
            <a:r>
              <a:rPr lang="ru-RU" i="1" u="sng" dirty="0" err="1" smtClean="0">
                <a:latin typeface="Book Antiqua" pitchFamily="18" charset="0"/>
              </a:rPr>
              <a:t>досуговое</a:t>
            </a:r>
            <a:r>
              <a:rPr lang="ru-RU" i="1" u="sng" dirty="0" smtClean="0">
                <a:latin typeface="Book Antiqua" pitchFamily="18" charset="0"/>
              </a:rPr>
              <a:t> времяпрепровождение со сверстниками - 19%;</a:t>
            </a:r>
            <a:r>
              <a:rPr lang="ru-RU" b="1" i="1" dirty="0" smtClean="0">
                <a:latin typeface="Book Antiqua" pitchFamily="18" charset="0"/>
              </a:rPr>
              <a:t> </a:t>
            </a:r>
            <a:r>
              <a:rPr lang="ru-RU" i="1" dirty="0" smtClean="0">
                <a:latin typeface="Book Antiqua" pitchFamily="18" charset="0"/>
              </a:rPr>
              <a:t>свой вариант: 1%.</a:t>
            </a:r>
          </a:p>
          <a:p>
            <a:pPr algn="just">
              <a:buNone/>
            </a:pPr>
            <a:r>
              <a:rPr lang="ru-RU" i="1" dirty="0" smtClean="0">
                <a:latin typeface="Book Antiqua" pitchFamily="18" charset="0"/>
              </a:rPr>
              <a:t>           Таким образом, исходя из числа анонимно опрошенных граждан пенсионного возраста, можно сделать вывод об острой необходимости избавления от социальной изоляции и чувства одиночества посредством </a:t>
            </a:r>
            <a:r>
              <a:rPr lang="ru-RU" i="1" dirty="0" err="1" smtClean="0">
                <a:latin typeface="Book Antiqua" pitchFamily="18" charset="0"/>
              </a:rPr>
              <a:t>досугового</a:t>
            </a:r>
            <a:r>
              <a:rPr lang="ru-RU" i="1" dirty="0" smtClean="0">
                <a:latin typeface="Book Antiqua" pitchFamily="18" charset="0"/>
              </a:rPr>
              <a:t> времяпрепровождения со сверстниками, с культурно-массовыми мероприятиями.</a:t>
            </a:r>
            <a:endParaRPr lang="ru-RU" dirty="0"/>
          </a:p>
        </p:txBody>
      </p:sp>
      <p:pic>
        <p:nvPicPr>
          <p:cNvPr id="5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25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84311" y="685801"/>
            <a:ext cx="7891183" cy="8033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Первое мероприятие по проекту </a:t>
            </a:r>
            <a:br>
              <a:rPr lang="ru-RU" sz="2800" b="1" i="1" dirty="0" smtClean="0">
                <a:latin typeface="Book Antiqua" pitchFamily="18" charset="0"/>
              </a:rPr>
            </a:br>
            <a:r>
              <a:rPr lang="ru-RU" sz="2800" b="1" i="1" dirty="0" smtClean="0">
                <a:latin typeface="Book Antiqua" pitchFamily="18" charset="0"/>
              </a:rPr>
              <a:t>«День без одиночества»</a:t>
            </a:r>
            <a:endParaRPr lang="ru-RU" sz="2800" b="1" i="1" dirty="0">
              <a:latin typeface="Book Antiqu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84312" y="1597026"/>
          <a:ext cx="10217694" cy="445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54"/>
                <a:gridCol w="1359697"/>
                <a:gridCol w="6019547"/>
                <a:gridCol w="1053296"/>
                <a:gridCol w="960700"/>
              </a:tblGrid>
              <a:tr h="54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Методы реализации мероприятия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Мероприятие/этап реализации и его описание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 результативности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9051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встречи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пенсионеров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проведения досуга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предстоящему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мероприятию.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Анализ имеющихся ресурсов организации и волонтерского движения: количество сотрудников Центра и волонтеров, готовых принять участие в мероприятии. Анализ предстоящих материальных затрат, необходимых для реализации проекта.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Установление порядка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действий при проведении мероприятий для эффективного осуществления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деятельности.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презентаций, рекламной продукции для оповещения целевой аудитории о предстоящих мероприятиях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Обучение и подготовка наставников к работе с «Серебряными волонтерами»; обучить волонтеров к работе с целевой аудиторией. Организация места проведения мероприятия.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Выявление лиц страдающих от одиночества и остро нуждающихся в общении и социализации.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числа, как волонтеров, так и участников из числа целевой аудитории проекта. Создание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увеличение базы партнеров содействующих продвижению проекта.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09.01.2019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10.05.2019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выполнено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2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1295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мероприятия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12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Основной этап мероприятия: организация первой встречи одиноких пенсионеров на территории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 «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Ельниковская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роща» г. Новочебоксарска ЧР.</a:t>
                      </a:r>
                    </a:p>
                    <a:p>
                      <a:pPr indent="2012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Сопровождение до места проведения мероприятия лиц; которые не могут дойти самостоятельно, встреча в назначенном месте; организация досуга: прогулка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парку,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посещение зоопарка,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фотосессия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его питомцами;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досуговые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мероприятия для более активного знакомства и общения, настольные игры; чаепитие;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завершение мероприятия; сопровождение до дома лиц, которым необходима помощь.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15.05.2019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30.05.2019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выполнено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3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1295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Анонс следующего мероприятия.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01295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Приглашение целевой аудитории на следующие мероприятия, проведение которых планируется раз в месяц.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03.06.2019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-17.06.2019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успешно выполняется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95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11" descr="IMG_20190529_11212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82425" y="810641"/>
            <a:ext cx="4968846" cy="3726635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Содержимое 12" descr="IMG_20190529_113239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798678" y="2048719"/>
            <a:ext cx="4974541" cy="3730906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892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41875" y="1916113"/>
            <a:ext cx="118593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Содержимое 8" descr="IMG_20190529_1151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65028" y="1793174"/>
            <a:ext cx="5156528" cy="3867396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IMG_20190529_1150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69025" y="707570"/>
            <a:ext cx="4962567" cy="3721925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73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20190529_1203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36128" y="856938"/>
            <a:ext cx="5015146" cy="3761361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IMG_20190529_120059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782765" y="1824337"/>
            <a:ext cx="5139160" cy="3854371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38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90529_1207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59276" y="722452"/>
            <a:ext cx="4947535" cy="3710651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IMG_20190529_1213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775529" y="1863525"/>
            <a:ext cx="5128869" cy="3846652"/>
          </a:xfrm>
          <a:prstGeom prst="rect">
            <a:avLst/>
          </a:prstGeom>
          <a:ln w="88900" cap="sq" cmpd="thickThin">
            <a:solidFill>
              <a:srgbClr val="E8B11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2\Documents\Логотипы\логотип большой прозрач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1901" y="213573"/>
            <a:ext cx="1941268" cy="14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1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194</TotalTime>
  <Words>897</Words>
  <Application>Microsoft Office PowerPoint</Application>
  <PresentationFormat>Произвольный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Проект «День без одиночества»</vt:lpstr>
      <vt:lpstr>Цель проекта</vt:lpstr>
      <vt:lpstr>Слайд 3</vt:lpstr>
      <vt:lpstr>        В нашем регионе отсутствует организация, либо какая-нибудь методологическая база, которая могла бы предоставить организацию встреч и отдыха целевой аудитории с необходимыми условиями. </vt:lpstr>
      <vt:lpstr>Первое мероприятие по проекту  «День без одиночества»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ЦСОН1</dc:creator>
  <cp:lastModifiedBy>PK</cp:lastModifiedBy>
  <cp:revision>59</cp:revision>
  <dcterms:created xsi:type="dcterms:W3CDTF">2019-05-28T05:16:55Z</dcterms:created>
  <dcterms:modified xsi:type="dcterms:W3CDTF">2019-05-30T10:03:06Z</dcterms:modified>
</cp:coreProperties>
</file>