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0" r:id="rId3"/>
    <p:sldId id="292" r:id="rId4"/>
    <p:sldId id="294" r:id="rId5"/>
    <p:sldId id="295" r:id="rId6"/>
    <p:sldId id="298" r:id="rId7"/>
    <p:sldId id="299" r:id="rId8"/>
    <p:sldId id="273" r:id="rId9"/>
    <p:sldId id="302" r:id="rId10"/>
  </p:sldIdLst>
  <p:sldSz cx="6858000" cy="9144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E29"/>
    <a:srgbClr val="3B4A1E"/>
    <a:srgbClr val="FFFF00"/>
    <a:srgbClr val="FFFF66"/>
    <a:srgbClr val="FFFF99"/>
    <a:srgbClr val="214F24"/>
    <a:srgbClr val="4C0000"/>
    <a:srgbClr val="3B1615"/>
    <a:srgbClr val="800000"/>
    <a:srgbClr val="89B2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944" y="-1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FF00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с одним вырезанным скругленным углом 11"/>
          <p:cNvSpPr/>
          <p:nvPr/>
        </p:nvSpPr>
        <p:spPr>
          <a:xfrm>
            <a:off x="285728" y="7000892"/>
            <a:ext cx="4929198" cy="1857388"/>
          </a:xfrm>
          <a:prstGeom prst="snip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с одним вырезанным скругленным углом 10"/>
          <p:cNvSpPr/>
          <p:nvPr/>
        </p:nvSpPr>
        <p:spPr>
          <a:xfrm>
            <a:off x="1785926" y="214282"/>
            <a:ext cx="4929198" cy="1928826"/>
          </a:xfrm>
          <a:prstGeom prst="snip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500694"/>
            <a:ext cx="6858000" cy="235745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4C0000"/>
                </a:solidFill>
                <a:latin typeface="Comic Sans MS" pitchFamily="66" charset="0"/>
              </a:rPr>
              <a:t> 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Gabriola" pitchFamily="82" charset="0"/>
                <a:ea typeface="+mj-ea"/>
                <a:cs typeface="+mj-cs"/>
              </a:rPr>
              <a:t> 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Gabriola" pitchFamily="82" charset="0"/>
                <a:ea typeface="+mj-ea"/>
                <a:cs typeface="+mj-cs"/>
              </a:rPr>
              <a:t> МБОУ «СОШ №31» г.Нижнекамск</a:t>
            </a:r>
          </a:p>
          <a:p>
            <a:r>
              <a:rPr lang="ru-RU" sz="4400" b="1" dirty="0" smtClean="0">
                <a:solidFill>
                  <a:srgbClr val="FF0000"/>
                </a:solidFill>
                <a:latin typeface="Gabriola" pitchFamily="82" charset="0"/>
                <a:ea typeface="+mj-ea"/>
                <a:cs typeface="+mj-cs"/>
              </a:rPr>
              <a:t>Республика Татарстан</a:t>
            </a:r>
            <a:endParaRPr lang="ru-RU" sz="4400" b="1" dirty="0">
              <a:solidFill>
                <a:srgbClr val="FF0000"/>
              </a:solidFill>
              <a:latin typeface="Gabriola" pitchFamily="82" charset="0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44"/>
            <a:ext cx="6643710" cy="1143008"/>
          </a:xfrm>
          <a:ln>
            <a:solidFill>
              <a:srgbClr val="FFFF99"/>
            </a:solidFill>
          </a:ln>
        </p:spPr>
        <p:txBody>
          <a:bodyPr>
            <a:noAutofit/>
          </a:bodyPr>
          <a:lstStyle/>
          <a:p>
            <a:r>
              <a:rPr lang="ru-RU" sz="7200" b="1" dirty="0" smtClean="0">
                <a:latin typeface="Gabriola" pitchFamily="82" charset="0"/>
              </a:rPr>
              <a:t> </a:t>
            </a:r>
            <a:r>
              <a:rPr lang="ru-RU" sz="6000" b="1" dirty="0" err="1" smtClean="0">
                <a:solidFill>
                  <a:srgbClr val="FF0000"/>
                </a:solidFill>
                <a:latin typeface="Gabriola" pitchFamily="82" charset="0"/>
              </a:rPr>
              <a:t>Портфолио</a:t>
            </a:r>
            <a:r>
              <a:rPr lang="ru-RU" sz="6000" b="1" dirty="0" smtClean="0">
                <a:solidFill>
                  <a:srgbClr val="FF0000"/>
                </a:solidFill>
                <a:latin typeface="Gabriola" pitchFamily="82" charset="0"/>
              </a:rPr>
              <a:t>  проекта</a:t>
            </a:r>
            <a:endParaRPr lang="ru-RU" sz="6000" b="1" dirty="0">
              <a:solidFill>
                <a:srgbClr val="FF0000"/>
              </a:solidFill>
              <a:latin typeface="Gabriola" pitchFamily="82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13" t="30714" r="26339" b="21071"/>
          <a:stretch>
            <a:fillRect/>
          </a:stretch>
        </p:blipFill>
        <p:spPr bwMode="auto">
          <a:xfrm>
            <a:off x="1785926" y="4500562"/>
            <a:ext cx="3001982" cy="22145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НАИЛЬ\Эльза 3\Фото рабочие\Добрые дела\20190304_135854.jpg"/>
          <p:cNvPicPr>
            <a:picLocks noChangeAspect="1" noChangeArrowheads="1"/>
          </p:cNvPicPr>
          <p:nvPr/>
        </p:nvPicPr>
        <p:blipFill>
          <a:blip r:embed="rId3" cstate="print"/>
          <a:srcRect l="5168" t="15311" r="953" b="12724"/>
          <a:stretch>
            <a:fillRect/>
          </a:stretch>
        </p:blipFill>
        <p:spPr bwMode="auto">
          <a:xfrm>
            <a:off x="182371" y="1428728"/>
            <a:ext cx="6461339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04" y="-357222"/>
            <a:ext cx="6086496" cy="1524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Gabriola" pitchFamily="82" charset="0"/>
              </a:rPr>
              <a:t>Проблема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572000"/>
            <a:ext cx="6529366" cy="4857784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dirty="0" smtClean="0"/>
              <a:t>                </a:t>
            </a:r>
            <a:r>
              <a:rPr lang="ru-RU" sz="8000" b="1" dirty="0" smtClean="0">
                <a:latin typeface="Gabriola" pitchFamily="82" charset="0"/>
                <a:ea typeface="+mj-ea"/>
                <a:cs typeface="+mj-cs"/>
              </a:rPr>
              <a:t>В городе Нижнекамск более 500 детей-инвалидов. У каждого из них своя причина, свой диагноз, но боль одна: они ждут живого общения с окружающим миром.</a:t>
            </a:r>
          </a:p>
          <a:p>
            <a:pPr algn="just">
              <a:buNone/>
            </a:pPr>
            <a:r>
              <a:rPr lang="ru-RU" sz="8000" b="1" dirty="0" smtClean="0">
                <a:latin typeface="Gabriola" pitchFamily="82" charset="0"/>
                <a:ea typeface="+mj-ea"/>
                <a:cs typeface="+mj-cs"/>
              </a:rPr>
              <a:t>        «Особенные дети» живут обособленно и у здоровых детей нет опыта общения с ними.</a:t>
            </a:r>
          </a:p>
        </p:txBody>
      </p:sp>
      <p:pic>
        <p:nvPicPr>
          <p:cNvPr id="2050" name="Picture 2" descr="E:\фото рабочие 2017-2018\5а кружок\Фестиваль МК 28.04.2018\Фестиваль\20180427_1431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953" y="793405"/>
            <a:ext cx="5133377" cy="3850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56" y="-142908"/>
            <a:ext cx="6086496" cy="1524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Gabriola" pitchFamily="82" charset="0"/>
              </a:rPr>
              <a:t>Цель  проекта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14480"/>
            <a:ext cx="6529366" cy="171451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2600" b="1" dirty="0" smtClean="0">
                <a:latin typeface="Gabriola" pitchFamily="82" charset="0"/>
                <a:ea typeface="+mj-ea"/>
                <a:cs typeface="+mj-cs"/>
              </a:rPr>
              <a:t>Создать условия для общения детей-инвалидов со здоровыми детьми через организацию совместного досуга</a:t>
            </a:r>
          </a:p>
        </p:txBody>
      </p:sp>
      <p:pic>
        <p:nvPicPr>
          <p:cNvPr id="3075" name="Picture 3" descr="E:\фото рабочие 2017-2018\5а кружок\Фестиваль МК 28.04.2018\Фестиваль\20180427_1351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15074"/>
            <a:ext cx="3667150" cy="2750362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13" t="30714" r="26339" b="21071"/>
          <a:stretch>
            <a:fillRect/>
          </a:stretch>
        </p:blipFill>
        <p:spPr bwMode="auto">
          <a:xfrm>
            <a:off x="357166" y="1"/>
            <a:ext cx="2420911" cy="178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14290" y="3837740"/>
            <a:ext cx="6500858" cy="2234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latin typeface="Gabriola" pitchFamily="82" charset="0"/>
              </a:rPr>
              <a:t>1.  Наладить общение с Ассоциацией родителей и опекунов детей-инвалидов  </a:t>
            </a:r>
            <a:r>
              <a:rPr lang="ru-RU" sz="2400" b="1" dirty="0" smtClean="0">
                <a:latin typeface="Gabriola" pitchFamily="82" charset="0"/>
                <a:ea typeface="+mj-ea"/>
                <a:cs typeface="+mj-cs"/>
              </a:rPr>
              <a:t>города Нижнекамска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latin typeface="Gabriola" pitchFamily="82" charset="0"/>
                <a:ea typeface="+mj-ea"/>
                <a:cs typeface="+mj-cs"/>
              </a:rPr>
              <a:t>2. Организовать досуг для семей с детьми с ОВЗ (представления,  праздники, совместное чаепитие, экскурсии, ручной труд, игры и др.)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 smtClean="0">
                <a:latin typeface="Gabriola" pitchFamily="82" charset="0"/>
                <a:ea typeface="+mj-ea"/>
                <a:cs typeface="+mj-cs"/>
              </a:rPr>
              <a:t>3. Найти партнёров и привлечь их к общему доброму делу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57166" y="2976562"/>
            <a:ext cx="6086496" cy="8096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Задачи  проекта </a:t>
            </a:r>
          </a:p>
        </p:txBody>
      </p:sp>
      <p:pic>
        <p:nvPicPr>
          <p:cNvPr id="9" name="Picture 2" descr="E:\фото рабочие 2017-2018\5а кружок\Благотварительный праздник\20171226_134924.jpg"/>
          <p:cNvPicPr>
            <a:picLocks noChangeAspect="1" noChangeArrowheads="1"/>
          </p:cNvPicPr>
          <p:nvPr/>
        </p:nvPicPr>
        <p:blipFill>
          <a:blip r:embed="rId4" cstate="print"/>
          <a:srcRect l="17742" t="17530"/>
          <a:stretch>
            <a:fillRect/>
          </a:stretch>
        </p:blipFill>
        <p:spPr bwMode="auto">
          <a:xfrm>
            <a:off x="3214686" y="6215074"/>
            <a:ext cx="3643314" cy="2739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470" y="-23834"/>
            <a:ext cx="6086496" cy="1524000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Gabriola" pitchFamily="82" charset="0"/>
              </a:rPr>
              <a:t>Сроки реализации  проекта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2571736"/>
            <a:ext cx="6357982" cy="235745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Заявленный проект часть одного большого проекта «Добрые дела»</a:t>
            </a:r>
          </a:p>
          <a:p>
            <a:pPr algn="just">
              <a:buNone/>
            </a:pPr>
            <a:r>
              <a:rPr lang="ru-RU" sz="4400" b="1" dirty="0" smtClean="0">
                <a:latin typeface="Gabriola" pitchFamily="82" charset="0"/>
              </a:rPr>
              <a:t>2016-2017 учебный год - «Добрые дела от 4а»</a:t>
            </a:r>
          </a:p>
          <a:p>
            <a:pPr algn="just">
              <a:buNone/>
            </a:pPr>
            <a:r>
              <a:rPr lang="ru-RU" sz="4400" b="1" dirty="0" smtClean="0">
                <a:latin typeface="Gabriola" pitchFamily="82" charset="0"/>
              </a:rPr>
              <a:t>2017-2018 учебный год - «Добрые дела от 5а»</a:t>
            </a:r>
          </a:p>
          <a:p>
            <a:pPr algn="just">
              <a:buNone/>
            </a:pP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2018-2019 учебный год - «Добрые дела от 6а»</a:t>
            </a:r>
          </a:p>
        </p:txBody>
      </p:sp>
      <p:pic>
        <p:nvPicPr>
          <p:cNvPr id="5122" name="Picture 2" descr="E:\фото рабочие 2017-2018\5а кружок\Благотварительный праздник\20171226_1343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56" y="4857752"/>
            <a:ext cx="5371504" cy="4028628"/>
          </a:xfrm>
          <a:prstGeom prst="rect">
            <a:avLst/>
          </a:prstGeom>
          <a:noFill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13" t="30714" r="26339" b="21071"/>
          <a:stretch>
            <a:fillRect/>
          </a:stretch>
        </p:blipFill>
        <p:spPr bwMode="auto">
          <a:xfrm>
            <a:off x="500042" y="133475"/>
            <a:ext cx="2821007" cy="208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22" y="-23834"/>
            <a:ext cx="6086496" cy="1524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Gabriola" pitchFamily="82" charset="0"/>
              </a:rPr>
              <a:t>География проекта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2571736"/>
            <a:ext cx="6357982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endParaRPr lang="ru-RU" sz="4400" b="1" dirty="0" smtClean="0"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6146" name="Picture 2" descr="ÐÐ°ÑÑÐ¸Ð½ÐºÐ¸ Ð¿Ð¾ Ð·Ð°Ð¿ÑÐ¾ÑÑ ÐÐ¸Ð¶Ð½ÐµÐºÐ°Ð¼ÑÐº ÑÐ¾ÑÐ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6311" y="1785918"/>
            <a:ext cx="4811689" cy="2533780"/>
          </a:xfrm>
          <a:prstGeom prst="rect">
            <a:avLst/>
          </a:prstGeom>
          <a:noFill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9375" t="7143" r="37723" b="74643"/>
          <a:stretch>
            <a:fillRect/>
          </a:stretch>
        </p:blipFill>
        <p:spPr bwMode="auto">
          <a:xfrm>
            <a:off x="264717" y="4429124"/>
            <a:ext cx="630755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13" t="30714" r="26339" b="21071"/>
          <a:stretch>
            <a:fillRect/>
          </a:stretch>
        </p:blipFill>
        <p:spPr bwMode="auto">
          <a:xfrm>
            <a:off x="0" y="0"/>
            <a:ext cx="3195616" cy="235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5476892"/>
            <a:ext cx="7158042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briola" pitchFamily="82" charset="0"/>
                <a:ea typeface="+mj-ea"/>
                <a:cs typeface="+mj-cs"/>
              </a:rPr>
              <a:t>Целевая аудитория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5728" y="6859992"/>
            <a:ext cx="62865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3200" b="1" dirty="0" smtClean="0">
                <a:latin typeface="Gabriola" pitchFamily="82" charset="0"/>
              </a:rPr>
              <a:t>Обучающиеся школ, их родители,  жители микрорайона, предприниматели города.  Возраст «особенных» друзей: от 3х до 25 лет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470" y="-23834"/>
            <a:ext cx="6086496" cy="1524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Gabriola" pitchFamily="82" charset="0"/>
              </a:rPr>
              <a:t>Команда проекта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90" y="4000496"/>
            <a:ext cx="6429420" cy="4786346"/>
          </a:xfrm>
        </p:spPr>
        <p:txBody>
          <a:bodyPr>
            <a:normAutofit fontScale="32500" lnSpcReduction="20000"/>
          </a:bodyPr>
          <a:lstStyle/>
          <a:p>
            <a:pPr marL="914400" indent="-914400" algn="just">
              <a:buAutoNum type="arabicPeriod"/>
            </a:pPr>
            <a:r>
              <a:rPr lang="ru-RU" sz="5600" b="1" dirty="0" smtClean="0">
                <a:latin typeface="Comic Sans MS" pitchFamily="66" charset="0"/>
              </a:rPr>
              <a:t>Обучающиеся </a:t>
            </a:r>
          </a:p>
          <a:p>
            <a:pPr marL="914400" indent="-914400" algn="just">
              <a:buNone/>
            </a:pPr>
            <a:r>
              <a:rPr lang="ru-RU" sz="5600" b="1" dirty="0" smtClean="0">
                <a:latin typeface="Comic Sans MS" pitchFamily="66" charset="0"/>
              </a:rPr>
              <a:t>5а класса МБОУ «СОШ №31» НМР РТ:</a:t>
            </a:r>
          </a:p>
          <a:p>
            <a:pPr algn="just">
              <a:buNone/>
            </a:pPr>
            <a:endParaRPr lang="ru-RU" sz="5600" b="1" dirty="0" smtClean="0">
              <a:latin typeface="Comic Sans MS" pitchFamily="66" charset="0"/>
            </a:endParaRPr>
          </a:p>
          <a:p>
            <a:pPr algn="just">
              <a:buFont typeface="+mj-lt"/>
              <a:buAutoNum type="arabicPeriod"/>
            </a:pPr>
            <a:r>
              <a:rPr lang="ru-RU" sz="5600" b="1" dirty="0" smtClean="0">
                <a:latin typeface="Comic Sans MS" pitchFamily="66" charset="0"/>
              </a:rPr>
              <a:t>Абдуллин Булат</a:t>
            </a:r>
          </a:p>
          <a:p>
            <a:pPr algn="just">
              <a:buFont typeface="+mj-lt"/>
              <a:buAutoNum type="arabicPeriod"/>
            </a:pPr>
            <a:r>
              <a:rPr lang="ru-RU" sz="5600" b="1" dirty="0" smtClean="0">
                <a:latin typeface="Comic Sans MS" pitchFamily="66" charset="0"/>
              </a:rPr>
              <a:t>Бадгиева Василя</a:t>
            </a:r>
          </a:p>
          <a:p>
            <a:pPr algn="just">
              <a:buFont typeface="+mj-lt"/>
              <a:buAutoNum type="arabicPeriod"/>
            </a:pPr>
            <a:r>
              <a:rPr lang="ru-RU" sz="5600" b="1" dirty="0" smtClean="0">
                <a:latin typeface="Comic Sans MS" pitchFamily="66" charset="0"/>
              </a:rPr>
              <a:t>Баширов Артур</a:t>
            </a:r>
          </a:p>
          <a:p>
            <a:pPr algn="just">
              <a:buFont typeface="+mj-lt"/>
              <a:buAutoNum type="arabicPeriod"/>
            </a:pPr>
            <a:r>
              <a:rPr lang="ru-RU" sz="5600" b="1" dirty="0" smtClean="0">
                <a:latin typeface="Comic Sans MS" pitchFamily="66" charset="0"/>
              </a:rPr>
              <a:t>Григорьев Денис</a:t>
            </a:r>
          </a:p>
          <a:p>
            <a:pPr algn="just">
              <a:buFont typeface="+mj-lt"/>
              <a:buAutoNum type="arabicPeriod"/>
            </a:pPr>
            <a:r>
              <a:rPr lang="ru-RU" sz="5600" b="1" dirty="0" smtClean="0">
                <a:latin typeface="Comic Sans MS" pitchFamily="66" charset="0"/>
              </a:rPr>
              <a:t>Григорьев Дима</a:t>
            </a:r>
          </a:p>
          <a:p>
            <a:pPr algn="just">
              <a:buFont typeface="+mj-lt"/>
              <a:buAutoNum type="arabicPeriod"/>
            </a:pPr>
            <a:r>
              <a:rPr lang="ru-RU" sz="5600" b="1" dirty="0" smtClean="0">
                <a:latin typeface="Comic Sans MS" pitchFamily="66" charset="0"/>
              </a:rPr>
              <a:t>Давыдова Анастасия</a:t>
            </a:r>
          </a:p>
          <a:p>
            <a:pPr algn="just">
              <a:buFont typeface="+mj-lt"/>
              <a:buAutoNum type="arabicPeriod"/>
            </a:pPr>
            <a:r>
              <a:rPr lang="ru-RU" sz="5600" b="1" dirty="0" smtClean="0">
                <a:latin typeface="Comic Sans MS" pitchFamily="66" charset="0"/>
              </a:rPr>
              <a:t>Дорофеева Диана</a:t>
            </a:r>
          </a:p>
          <a:p>
            <a:pPr algn="just">
              <a:buFont typeface="+mj-lt"/>
              <a:buAutoNum type="arabicPeriod"/>
            </a:pPr>
            <a:r>
              <a:rPr lang="ru-RU" sz="5600" b="1" dirty="0" err="1" smtClean="0">
                <a:latin typeface="Comic Sans MS" pitchFamily="66" charset="0"/>
              </a:rPr>
              <a:t>Калаганова</a:t>
            </a:r>
            <a:r>
              <a:rPr lang="ru-RU" sz="5600" b="1" dirty="0" smtClean="0">
                <a:latin typeface="Comic Sans MS" pitchFamily="66" charset="0"/>
              </a:rPr>
              <a:t> Валерия</a:t>
            </a:r>
          </a:p>
          <a:p>
            <a:pPr algn="just">
              <a:buFont typeface="+mj-lt"/>
              <a:buAutoNum type="arabicPeriod"/>
            </a:pPr>
            <a:r>
              <a:rPr lang="ru-RU" sz="5600" b="1" dirty="0" err="1" smtClean="0">
                <a:latin typeface="Comic Sans MS" pitchFamily="66" charset="0"/>
              </a:rPr>
              <a:t>Кагарманова</a:t>
            </a:r>
            <a:r>
              <a:rPr lang="ru-RU" sz="5600" b="1" dirty="0" smtClean="0">
                <a:latin typeface="Comic Sans MS" pitchFamily="66" charset="0"/>
              </a:rPr>
              <a:t> Ксения</a:t>
            </a:r>
          </a:p>
          <a:p>
            <a:pPr algn="just">
              <a:buFont typeface="+mj-lt"/>
              <a:buAutoNum type="arabicPeriod"/>
            </a:pPr>
            <a:r>
              <a:rPr lang="ru-RU" sz="5600" b="1" dirty="0" err="1" smtClean="0">
                <a:latin typeface="Comic Sans MS" pitchFamily="66" charset="0"/>
              </a:rPr>
              <a:t>Кушбашева</a:t>
            </a:r>
            <a:r>
              <a:rPr lang="ru-RU" sz="5600" b="1" dirty="0" smtClean="0">
                <a:latin typeface="Comic Sans MS" pitchFamily="66" charset="0"/>
              </a:rPr>
              <a:t> </a:t>
            </a:r>
            <a:r>
              <a:rPr lang="ru-RU" sz="5600" b="1" dirty="0" err="1" smtClean="0">
                <a:latin typeface="Comic Sans MS" pitchFamily="66" charset="0"/>
              </a:rPr>
              <a:t>Самира</a:t>
            </a:r>
            <a:endParaRPr lang="ru-RU" sz="5600" b="1" dirty="0" smtClean="0">
              <a:latin typeface="Comic Sans MS" pitchFamily="66" charset="0"/>
            </a:endParaRPr>
          </a:p>
          <a:p>
            <a:pPr algn="just">
              <a:buNone/>
            </a:pPr>
            <a:endParaRPr lang="ru-RU" sz="5600" b="1" dirty="0" smtClean="0">
              <a:latin typeface="Comic Sans MS" pitchFamily="66" charset="0"/>
            </a:endParaRPr>
          </a:p>
          <a:p>
            <a:pPr algn="just">
              <a:buNone/>
            </a:pPr>
            <a:endParaRPr lang="ru-RU" sz="5600" b="1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5600" b="1" dirty="0" smtClean="0">
                <a:latin typeface="Comic Sans MS" pitchFamily="66" charset="0"/>
              </a:rPr>
              <a:t>2. Родители обучающихся</a:t>
            </a:r>
            <a:endParaRPr lang="ru-RU" sz="5600" dirty="0" smtClean="0">
              <a:latin typeface="Comic Sans MS" pitchFamily="66" charset="0"/>
            </a:endParaRPr>
          </a:p>
        </p:txBody>
      </p:sp>
      <p:pic>
        <p:nvPicPr>
          <p:cNvPr id="46082" name="Picture 2" descr="E:\фото рабочие 2017-2018\Доброволец года\20180522_170449.jpg"/>
          <p:cNvPicPr>
            <a:picLocks noChangeAspect="1" noChangeArrowheads="1"/>
          </p:cNvPicPr>
          <p:nvPr/>
        </p:nvPicPr>
        <p:blipFill>
          <a:blip r:embed="rId2" cstate="print"/>
          <a:srcRect l="10418" t="19844" r="3261" b="12687"/>
          <a:stretch>
            <a:fillRect/>
          </a:stretch>
        </p:blipFill>
        <p:spPr bwMode="auto">
          <a:xfrm>
            <a:off x="2285992" y="1285851"/>
            <a:ext cx="4357718" cy="255452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48" y="4714876"/>
            <a:ext cx="3429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Comic Sans MS" pitchFamily="66" charset="0"/>
              </a:rPr>
              <a:t>11.Мальцева Екатерина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12.Мирсаитова </a:t>
            </a:r>
            <a:r>
              <a:rPr lang="ru-RU" b="1" dirty="0" err="1" smtClean="0">
                <a:latin typeface="Comic Sans MS" pitchFamily="66" charset="0"/>
              </a:rPr>
              <a:t>Наиля</a:t>
            </a:r>
            <a:endParaRPr lang="ru-RU" b="1" dirty="0" smtClean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atin typeface="Comic Sans MS" pitchFamily="66" charset="0"/>
              </a:rPr>
              <a:t>13. </a:t>
            </a:r>
            <a:r>
              <a:rPr lang="ru-RU" b="1" dirty="0" err="1" smtClean="0">
                <a:latin typeface="Comic Sans MS" pitchFamily="66" charset="0"/>
              </a:rPr>
              <a:t>Минькашова</a:t>
            </a:r>
            <a:r>
              <a:rPr lang="ru-RU" b="1" dirty="0" smtClean="0">
                <a:latin typeface="Comic Sans MS" pitchFamily="66" charset="0"/>
              </a:rPr>
              <a:t> Лира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14. </a:t>
            </a:r>
            <a:r>
              <a:rPr lang="ru-RU" b="1" dirty="0" err="1" smtClean="0">
                <a:latin typeface="Comic Sans MS" pitchFamily="66" charset="0"/>
              </a:rPr>
              <a:t>Мурадымова</a:t>
            </a:r>
            <a:r>
              <a:rPr lang="ru-RU" b="1" dirty="0" smtClean="0">
                <a:latin typeface="Comic Sans MS" pitchFamily="66" charset="0"/>
              </a:rPr>
              <a:t> Зарина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15. </a:t>
            </a:r>
            <a:r>
              <a:rPr lang="ru-RU" b="1" dirty="0" err="1" smtClean="0">
                <a:latin typeface="Comic Sans MS" pitchFamily="66" charset="0"/>
              </a:rPr>
              <a:t>Набиуллин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Равиль</a:t>
            </a:r>
            <a:endParaRPr lang="ru-RU" b="1" dirty="0" smtClean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atin typeface="Comic Sans MS" pitchFamily="66" charset="0"/>
              </a:rPr>
              <a:t>16. Сафина </a:t>
            </a:r>
            <a:r>
              <a:rPr lang="ru-RU" b="1" dirty="0" err="1" smtClean="0">
                <a:latin typeface="Comic Sans MS" pitchFamily="66" charset="0"/>
              </a:rPr>
              <a:t>Айгуль</a:t>
            </a:r>
            <a:endParaRPr lang="ru-RU" b="1" dirty="0" smtClean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atin typeface="Comic Sans MS" pitchFamily="66" charset="0"/>
              </a:rPr>
              <a:t>17. Фархутдинова Диана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18. Хусаинов </a:t>
            </a:r>
            <a:r>
              <a:rPr lang="ru-RU" b="1" dirty="0" err="1" smtClean="0">
                <a:latin typeface="Comic Sans MS" pitchFamily="66" charset="0"/>
              </a:rPr>
              <a:t>Айрат</a:t>
            </a:r>
            <a:endParaRPr lang="ru-RU" b="1" dirty="0" smtClean="0">
              <a:latin typeface="Comic Sans MS" pitchFamily="66" charset="0"/>
            </a:endParaRPr>
          </a:p>
          <a:p>
            <a:pPr algn="just"/>
            <a:r>
              <a:rPr lang="ru-RU" b="1" dirty="0" smtClean="0">
                <a:latin typeface="Comic Sans MS" pitchFamily="66" charset="0"/>
              </a:rPr>
              <a:t>19. Чернова Вероника</a:t>
            </a:r>
          </a:p>
          <a:p>
            <a:pPr algn="just"/>
            <a:r>
              <a:rPr lang="ru-RU" b="1" dirty="0" smtClean="0">
                <a:latin typeface="Comic Sans MS" pitchFamily="66" charset="0"/>
              </a:rPr>
              <a:t>20. </a:t>
            </a:r>
            <a:r>
              <a:rPr lang="ru-RU" b="1" dirty="0" err="1" smtClean="0">
                <a:latin typeface="Comic Sans MS" pitchFamily="66" charset="0"/>
              </a:rPr>
              <a:t>Шавалиев</a:t>
            </a:r>
            <a:r>
              <a:rPr lang="ru-RU" b="1" dirty="0" smtClean="0">
                <a:latin typeface="Comic Sans MS" pitchFamily="66" charset="0"/>
              </a:rPr>
              <a:t> Рамазан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13" t="30714" r="26339" b="21071"/>
          <a:stretch>
            <a:fillRect/>
          </a:stretch>
        </p:blipFill>
        <p:spPr bwMode="auto">
          <a:xfrm>
            <a:off x="0" y="214282"/>
            <a:ext cx="2357454" cy="173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470" y="-214346"/>
            <a:ext cx="6086496" cy="1524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atin typeface="Gabriola" pitchFamily="82" charset="0"/>
              </a:rPr>
              <a:t>Партёры проекта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8" y="2000232"/>
            <a:ext cx="6357982" cy="407196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1. Ассоциация родителей и опекунов детей-инвалидов г.Нижнекамска</a:t>
            </a:r>
          </a:p>
          <a:p>
            <a:pPr>
              <a:buNone/>
            </a:pP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2. Подростковый клуб «</a:t>
            </a:r>
            <a:r>
              <a:rPr lang="ru-RU" sz="4400" b="1" dirty="0" err="1" smtClean="0">
                <a:latin typeface="Gabriola" pitchFamily="82" charset="0"/>
                <a:ea typeface="+mj-ea"/>
                <a:cs typeface="+mj-cs"/>
              </a:rPr>
              <a:t>Ялкын</a:t>
            </a: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»</a:t>
            </a:r>
          </a:p>
          <a:p>
            <a:pPr>
              <a:buNone/>
            </a:pP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3. </a:t>
            </a:r>
            <a:r>
              <a:rPr lang="ru-RU" sz="4400" b="1" dirty="0" smtClean="0">
                <a:latin typeface="Gabriola" pitchFamily="82" charset="0"/>
              </a:rPr>
              <a:t>Дворец творчества детей и молодёжи</a:t>
            </a:r>
            <a:endParaRPr lang="ru-RU" sz="4400" b="1" dirty="0" smtClean="0">
              <a:latin typeface="Gabriola" pitchFamily="82" charset="0"/>
              <a:ea typeface="+mj-ea"/>
              <a:cs typeface="+mj-cs"/>
            </a:endParaRPr>
          </a:p>
          <a:p>
            <a:pPr>
              <a:buNone/>
            </a:pP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4. Коллектив АЗК 199, </a:t>
            </a:r>
            <a:r>
              <a:rPr lang="ru-RU" sz="4400" b="1" dirty="0" err="1" smtClean="0">
                <a:latin typeface="Gabriola" pitchFamily="82" charset="0"/>
                <a:ea typeface="+mj-ea"/>
                <a:cs typeface="+mj-cs"/>
              </a:rPr>
              <a:t>Набережночелнинского</a:t>
            </a: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 филиала ООО «</a:t>
            </a:r>
            <a:r>
              <a:rPr lang="ru-RU" sz="4400" b="1" dirty="0" err="1" smtClean="0">
                <a:latin typeface="Gabriola" pitchFamily="82" charset="0"/>
                <a:ea typeface="+mj-ea"/>
                <a:cs typeface="+mj-cs"/>
              </a:rPr>
              <a:t>Татнефть</a:t>
            </a: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»  АЗС Центр</a:t>
            </a:r>
          </a:p>
          <a:p>
            <a:pPr marL="742950" indent="-742950">
              <a:buNone/>
            </a:pP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5. </a:t>
            </a:r>
            <a:r>
              <a:rPr lang="ru-RU" sz="4400" b="1" dirty="0" smtClean="0">
                <a:latin typeface="Gabriola" pitchFamily="82" charset="0"/>
              </a:rPr>
              <a:t>Индивидуальный предприниматель З.З.Гарипов (Сеть столовых быстрого питания «Сели-поели»)</a:t>
            </a:r>
          </a:p>
          <a:p>
            <a:pPr marL="742950" indent="-742950">
              <a:buNone/>
            </a:pP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6. </a:t>
            </a:r>
            <a:r>
              <a:rPr lang="ru-RU" sz="4400" b="1" dirty="0" smtClean="0">
                <a:latin typeface="Gabriola" pitchFamily="82" charset="0"/>
              </a:rPr>
              <a:t>Индивидуальный предприниматель </a:t>
            </a: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Рамазанов А.Н. Стоматологический  центр «</a:t>
            </a:r>
            <a:r>
              <a:rPr lang="ru-RU" sz="4400" b="1" dirty="0" err="1" smtClean="0">
                <a:latin typeface="Gabriola" pitchFamily="82" charset="0"/>
                <a:ea typeface="+mj-ea"/>
                <a:cs typeface="+mj-cs"/>
              </a:rPr>
              <a:t>РаДент</a:t>
            </a: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»</a:t>
            </a:r>
          </a:p>
          <a:p>
            <a:pPr marL="742950" indent="-742950">
              <a:buNone/>
            </a:pP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7. Индивидуальный предприниматель Пименов Р.А.</a:t>
            </a:r>
          </a:p>
          <a:p>
            <a:pPr marL="742950" indent="-742950">
              <a:buNone/>
            </a:pPr>
            <a:r>
              <a:rPr lang="ru-RU" sz="4400" b="1" dirty="0" smtClean="0">
                <a:latin typeface="Gabriola" pitchFamily="82" charset="0"/>
                <a:ea typeface="+mj-ea"/>
                <a:cs typeface="+mj-cs"/>
              </a:rPr>
              <a:t>8. Просто неравнодушные люди</a:t>
            </a:r>
          </a:p>
          <a:p>
            <a:pPr marL="742950" indent="-742950">
              <a:buNone/>
            </a:pPr>
            <a:endParaRPr lang="ru-RU" sz="4400" b="1" dirty="0" smtClean="0">
              <a:latin typeface="Gabriola" pitchFamily="82" charset="0"/>
              <a:ea typeface="+mj-ea"/>
              <a:cs typeface="+mj-cs"/>
            </a:endParaRPr>
          </a:p>
          <a:p>
            <a:pPr marL="742950" indent="-742950">
              <a:buAutoNum type="arabicPeriod" startAt="5"/>
            </a:pPr>
            <a:endParaRPr lang="ru-RU" sz="4400" b="1" dirty="0" smtClean="0">
              <a:latin typeface="Gabriola" pitchFamily="82" charset="0"/>
              <a:ea typeface="+mj-ea"/>
              <a:cs typeface="+mj-cs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2813" t="30714" r="26339" b="21071"/>
          <a:stretch>
            <a:fillRect/>
          </a:stretch>
        </p:blipFill>
        <p:spPr bwMode="auto">
          <a:xfrm>
            <a:off x="285729" y="214283"/>
            <a:ext cx="2286015" cy="168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3000"/>
          <a:stretch>
            <a:fillRect/>
          </a:stretch>
        </p:blipFill>
        <p:spPr bwMode="auto">
          <a:xfrm>
            <a:off x="71414" y="5429256"/>
            <a:ext cx="4619639" cy="3571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42" y="5429256"/>
            <a:ext cx="267892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52" y="366184"/>
            <a:ext cx="6372248" cy="49104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atin typeface="Gabriola" pitchFamily="82" charset="0"/>
              </a:rPr>
              <a:t>Календарь добрых дел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357291"/>
            <a:ext cx="6172200" cy="4643469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sz="1700" b="1" dirty="0" smtClean="0">
                <a:latin typeface="Comic Sans MS" pitchFamily="66" charset="0"/>
              </a:rPr>
              <a:t>Декабрь 2017 год</a:t>
            </a:r>
          </a:p>
          <a:p>
            <a:pPr algn="just">
              <a:buNone/>
            </a:pPr>
            <a:r>
              <a:rPr lang="ru-RU" sz="1700" dirty="0" smtClean="0">
                <a:latin typeface="Comic Sans MS" pitchFamily="66" charset="0"/>
              </a:rPr>
              <a:t>Социальный проект «Благотворительное Новогоднее представление для семей с детьми с ОВЗ»</a:t>
            </a:r>
          </a:p>
          <a:p>
            <a:pPr algn="just">
              <a:buNone/>
            </a:pPr>
            <a:r>
              <a:rPr lang="ru-RU" sz="1700" b="1" dirty="0" smtClean="0">
                <a:latin typeface="Comic Sans MS" pitchFamily="66" charset="0"/>
              </a:rPr>
              <a:t>Март 2018 год</a:t>
            </a:r>
          </a:p>
          <a:p>
            <a:pPr algn="just">
              <a:buNone/>
            </a:pPr>
            <a:r>
              <a:rPr lang="ru-RU" sz="1700" dirty="0" smtClean="0">
                <a:latin typeface="Comic Sans MS" pitchFamily="66" charset="0"/>
              </a:rPr>
              <a:t>Социальный проект «Благотворительное Весеннее представление для семей с детьми с ОВЗ». Совместное чаепитие</a:t>
            </a:r>
          </a:p>
          <a:p>
            <a:pPr algn="just">
              <a:buNone/>
            </a:pPr>
            <a:r>
              <a:rPr lang="ru-RU" sz="1700" b="1" dirty="0" smtClean="0">
                <a:latin typeface="Comic Sans MS" pitchFamily="66" charset="0"/>
              </a:rPr>
              <a:t>Апрель 2018</a:t>
            </a:r>
          </a:p>
          <a:p>
            <a:pPr algn="just">
              <a:buNone/>
            </a:pPr>
            <a:r>
              <a:rPr lang="ru-RU" sz="1700" dirty="0" smtClean="0">
                <a:latin typeface="Comic Sans MS" pitchFamily="66" charset="0"/>
              </a:rPr>
              <a:t>Фестиваль МК для детей с ОВЗ «Вместе мы сможем!»</a:t>
            </a:r>
          </a:p>
          <a:p>
            <a:pPr algn="just">
              <a:buNone/>
            </a:pPr>
            <a:r>
              <a:rPr lang="ru-RU" sz="1700" b="1" dirty="0" smtClean="0">
                <a:latin typeface="Comic Sans MS" pitchFamily="66" charset="0"/>
              </a:rPr>
              <a:t>Сентябрь 2018</a:t>
            </a:r>
          </a:p>
          <a:p>
            <a:pPr algn="just">
              <a:buNone/>
            </a:pPr>
            <a:r>
              <a:rPr lang="ru-RU" sz="1700" dirty="0" smtClean="0">
                <a:latin typeface="Comic Sans MS" pitchFamily="66" charset="0"/>
              </a:rPr>
              <a:t>Конкурс осенних букетов среди детей с ОВЗ </a:t>
            </a:r>
          </a:p>
          <a:p>
            <a:pPr algn="just">
              <a:buNone/>
            </a:pPr>
            <a:r>
              <a:rPr lang="ru-RU" sz="1700" b="1" dirty="0" smtClean="0">
                <a:latin typeface="Comic Sans MS" pitchFamily="66" charset="0"/>
              </a:rPr>
              <a:t>Октябрь 2018</a:t>
            </a:r>
          </a:p>
          <a:p>
            <a:pPr algn="just">
              <a:buNone/>
            </a:pPr>
            <a:r>
              <a:rPr lang="ru-RU" sz="1700" dirty="0" smtClean="0">
                <a:latin typeface="Comic Sans MS" pitchFamily="66" charset="0"/>
              </a:rPr>
              <a:t>Подведение итогов и вручение подарков на Празднике урожая</a:t>
            </a:r>
          </a:p>
          <a:p>
            <a:pPr algn="just">
              <a:buNone/>
            </a:pPr>
            <a:r>
              <a:rPr lang="ru-RU" sz="1700" b="1" dirty="0" smtClean="0">
                <a:latin typeface="Comic Sans MS" pitchFamily="66" charset="0"/>
              </a:rPr>
              <a:t>Ноябрь 2018</a:t>
            </a:r>
          </a:p>
          <a:p>
            <a:pPr algn="just">
              <a:buNone/>
            </a:pPr>
            <a:r>
              <a:rPr lang="ru-RU" sz="1700" dirty="0" smtClean="0">
                <a:latin typeface="Comic Sans MS" pitchFamily="66" charset="0"/>
              </a:rPr>
              <a:t>Конкурс-акция «</a:t>
            </a:r>
            <a:r>
              <a:rPr lang="ru-RU" sz="1700" dirty="0" err="1" smtClean="0">
                <a:latin typeface="Comic Sans MS" pitchFamily="66" charset="0"/>
              </a:rPr>
              <a:t>Бизиборд</a:t>
            </a:r>
            <a:r>
              <a:rPr lang="ru-RU" sz="1700" dirty="0" smtClean="0">
                <a:latin typeface="Comic Sans MS" pitchFamily="66" charset="0"/>
              </a:rPr>
              <a:t> в добрые руки!»</a:t>
            </a:r>
          </a:p>
          <a:p>
            <a:pPr algn="just">
              <a:buNone/>
            </a:pPr>
            <a:r>
              <a:rPr lang="ru-RU" sz="1600" b="1" dirty="0" smtClean="0">
                <a:latin typeface="Comic Sans MS" pitchFamily="66" charset="0"/>
              </a:rPr>
              <a:t>Декабрь 2018</a:t>
            </a:r>
          </a:p>
          <a:p>
            <a:pPr algn="just">
              <a:buNone/>
            </a:pPr>
            <a:r>
              <a:rPr lang="ru-RU" sz="1600" dirty="0" smtClean="0">
                <a:latin typeface="Comic Sans MS" pitchFamily="66" charset="0"/>
              </a:rPr>
              <a:t>Фестиваль мастер-классов «Вместе нарядим ёлочку»</a:t>
            </a:r>
          </a:p>
          <a:p>
            <a:pPr algn="just">
              <a:buNone/>
            </a:pPr>
            <a:r>
              <a:rPr lang="ru-RU" sz="1600" b="1" dirty="0" smtClean="0">
                <a:latin typeface="Comic Sans MS" pitchFamily="66" charset="0"/>
              </a:rPr>
              <a:t>Январь 2019</a:t>
            </a:r>
          </a:p>
          <a:p>
            <a:pPr algn="just">
              <a:buNone/>
            </a:pPr>
            <a:r>
              <a:rPr lang="ru-RU" sz="1600" dirty="0" smtClean="0">
                <a:latin typeface="Comic Sans MS" pitchFamily="66" charset="0"/>
              </a:rPr>
              <a:t>Посещение детей с ОВЗ на дому в костюмах Деда Мороза и </a:t>
            </a:r>
            <a:r>
              <a:rPr lang="ru-RU" sz="1600" dirty="0" smtClean="0">
                <a:latin typeface="Comic Sans MS" pitchFamily="66" charset="0"/>
              </a:rPr>
              <a:t>Снегурочки</a:t>
            </a:r>
          </a:p>
          <a:p>
            <a:pPr algn="just">
              <a:buNone/>
            </a:pPr>
            <a:r>
              <a:rPr lang="ru-RU" sz="1500" b="1" dirty="0" smtClean="0">
                <a:latin typeface="Comic Sans MS" pitchFamily="66" charset="0"/>
              </a:rPr>
              <a:t>Февраль – май 2019 </a:t>
            </a:r>
          </a:p>
          <a:p>
            <a:pPr algn="just">
              <a:buNone/>
            </a:pPr>
            <a:r>
              <a:rPr lang="ru-RU" sz="1600" dirty="0" smtClean="0">
                <a:latin typeface="Comic Sans MS" pitchFamily="66" charset="0"/>
              </a:rPr>
              <a:t>Инклюзивная театральная постановка</a:t>
            </a:r>
            <a:endParaRPr lang="ru-RU" sz="1600" dirty="0" smtClean="0">
              <a:latin typeface="Comic Sans MS" pitchFamily="66" charset="0"/>
            </a:endParaRPr>
          </a:p>
          <a:p>
            <a:pPr algn="just">
              <a:buNone/>
            </a:pPr>
            <a:endParaRPr lang="ru-RU" sz="17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1700" b="1" dirty="0" smtClean="0">
                <a:latin typeface="Comic Sans MS" pitchFamily="66" charset="0"/>
              </a:rPr>
              <a:t> </a:t>
            </a:r>
            <a:endParaRPr lang="ru-RU" sz="1700" dirty="0" smtClean="0">
              <a:latin typeface="Comic Sans MS" pitchFamily="66" charset="0"/>
            </a:endParaRPr>
          </a:p>
          <a:p>
            <a:pPr algn="just">
              <a:buNone/>
            </a:pPr>
            <a:endParaRPr lang="ru-RU" sz="1800" b="1" dirty="0" smtClean="0">
              <a:latin typeface="Comic Sans MS" pitchFamily="66" charset="0"/>
            </a:endParaRPr>
          </a:p>
          <a:p>
            <a:pPr algn="just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algn="just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algn="just">
              <a:buNone/>
            </a:pPr>
            <a:endParaRPr lang="ru-RU" sz="1800" dirty="0" smtClean="0">
              <a:solidFill>
                <a:srgbClr val="3B1615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3B1615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800" dirty="0" smtClean="0">
              <a:solidFill>
                <a:srgbClr val="80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E:\фото рабочие 2017-2018\5а кружок\весенний праздник\для ОВЗ\20180322_151859.jpg"/>
          <p:cNvPicPr>
            <a:picLocks noChangeAspect="1" noChangeArrowheads="1"/>
          </p:cNvPicPr>
          <p:nvPr/>
        </p:nvPicPr>
        <p:blipFill>
          <a:blip r:embed="rId2" cstate="print"/>
          <a:srcRect t="18641"/>
          <a:stretch>
            <a:fillRect/>
          </a:stretch>
        </p:blipFill>
        <p:spPr bwMode="auto">
          <a:xfrm>
            <a:off x="785794" y="5857884"/>
            <a:ext cx="480005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52" y="142844"/>
            <a:ext cx="6372248" cy="49104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latin typeface="Gabriola" pitchFamily="82" charset="0"/>
              </a:rPr>
              <a:t>Результаты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000100"/>
            <a:ext cx="6172200" cy="578647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1900" b="1" dirty="0" smtClean="0">
                <a:latin typeface="Comic Sans MS" pitchFamily="66" charset="0"/>
              </a:rPr>
              <a:t>Количественные:</a:t>
            </a:r>
          </a:p>
          <a:p>
            <a:pPr marL="457200" indent="-457200" algn="just">
              <a:buAutoNum type="arabicPeriod"/>
            </a:pPr>
            <a:r>
              <a:rPr lang="ru-RU" sz="1900" dirty="0" smtClean="0">
                <a:latin typeface="Comic Sans MS" pitchFamily="66" charset="0"/>
              </a:rPr>
              <a:t>Разработано и проведено </a:t>
            </a:r>
            <a:r>
              <a:rPr lang="ru-RU" sz="1900" dirty="0" smtClean="0">
                <a:latin typeface="Comic Sans MS" pitchFamily="66" charset="0"/>
              </a:rPr>
              <a:t>9 </a:t>
            </a:r>
            <a:r>
              <a:rPr lang="ru-RU" sz="1900" dirty="0" smtClean="0">
                <a:latin typeface="Comic Sans MS" pitchFamily="66" charset="0"/>
              </a:rPr>
              <a:t>мероприятий</a:t>
            </a:r>
          </a:p>
          <a:p>
            <a:pPr marL="457200" indent="-457200" algn="just">
              <a:buNone/>
            </a:pPr>
            <a:r>
              <a:rPr lang="ru-RU" sz="1900" dirty="0" smtClean="0">
                <a:latin typeface="Comic Sans MS" pitchFamily="66" charset="0"/>
              </a:rPr>
              <a:t>2. Привлечены к реализации проекта 9 партнёров учреждений, организаций и предпринимателей</a:t>
            </a: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3. Привлечены к участию в </a:t>
            </a:r>
            <a:r>
              <a:rPr lang="ru-RU" sz="1900" dirty="0" err="1" smtClean="0">
                <a:latin typeface="Comic Sans MS" pitchFamily="66" charset="0"/>
              </a:rPr>
              <a:t>досуговых</a:t>
            </a:r>
            <a:r>
              <a:rPr lang="ru-RU" sz="1900" dirty="0" smtClean="0">
                <a:latin typeface="Comic Sans MS" pitchFamily="66" charset="0"/>
              </a:rPr>
              <a:t> мероприятиях </a:t>
            </a:r>
            <a:r>
              <a:rPr lang="ru-RU" sz="1900" dirty="0" smtClean="0">
                <a:latin typeface="Comic Sans MS" pitchFamily="66" charset="0"/>
              </a:rPr>
              <a:t>56 </a:t>
            </a:r>
            <a:r>
              <a:rPr lang="ru-RU" sz="1900" dirty="0" smtClean="0">
                <a:latin typeface="Comic Sans MS" pitchFamily="66" charset="0"/>
              </a:rPr>
              <a:t>семей с детьми с ОВЗ </a:t>
            </a:r>
          </a:p>
          <a:p>
            <a:pPr algn="just">
              <a:buNone/>
            </a:pPr>
            <a:endParaRPr lang="ru-RU" sz="1900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1900" dirty="0" smtClean="0">
                <a:latin typeface="Comic Sans MS" pitchFamily="66" charset="0"/>
              </a:rPr>
              <a:t>Качественные:</a:t>
            </a:r>
          </a:p>
          <a:p>
            <a:pPr algn="just">
              <a:buAutoNum type="arabicPeriod"/>
            </a:pPr>
            <a:r>
              <a:rPr lang="ru-RU" sz="1900" dirty="0" smtClean="0">
                <a:latin typeface="Comic Sans MS" pitchFamily="66" charset="0"/>
              </a:rPr>
              <a:t>Проект дал возможность семьям с детьми с ОВЗ почувствовать, что они не брошены одни в своей беде</a:t>
            </a:r>
          </a:p>
          <a:p>
            <a:pPr algn="just">
              <a:buNone/>
            </a:pPr>
            <a:r>
              <a:rPr lang="ru-RU" sz="1900" dirty="0" smtClean="0">
                <a:latin typeface="Comic Sans MS" pitchFamily="66" charset="0"/>
              </a:rPr>
              <a:t>2. Здоровые дети смогли почувствовать себя нужными, полезными. Он стали добрее и сплочённее</a:t>
            </a:r>
          </a:p>
          <a:p>
            <a:pPr marL="457200" indent="-457200" algn="just">
              <a:buAutoNum type="arabicPeriod" startAt="3"/>
            </a:pPr>
            <a:r>
              <a:rPr lang="ru-RU" sz="1900" dirty="0" smtClean="0">
                <a:latin typeface="Comic Sans MS" pitchFamily="66" charset="0"/>
              </a:rPr>
              <a:t>Вокруг проекта сплотились единомышленники, неравнодушные люди</a:t>
            </a:r>
          </a:p>
          <a:p>
            <a:pPr marL="457200" indent="-457200" algn="just">
              <a:buNone/>
            </a:pPr>
            <a:r>
              <a:rPr lang="ru-RU" sz="1900" dirty="0" smtClean="0">
                <a:latin typeface="Comic Sans MS" pitchFamily="66" charset="0"/>
              </a:rPr>
              <a:t> </a:t>
            </a:r>
          </a:p>
          <a:p>
            <a:pPr algn="just">
              <a:buNone/>
            </a:pPr>
            <a:endParaRPr lang="ru-RU" sz="1800" b="1" dirty="0" smtClean="0">
              <a:latin typeface="Comic Sans MS" pitchFamily="66" charset="0"/>
            </a:endParaRPr>
          </a:p>
          <a:p>
            <a:pPr algn="just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Comic Sans MS" pitchFamily="66" charset="0"/>
              </a:rPr>
              <a:t> </a:t>
            </a:r>
            <a:endParaRPr lang="ru-RU" sz="1800" dirty="0" smtClean="0">
              <a:latin typeface="Comic Sans MS" pitchFamily="66" charset="0"/>
            </a:endParaRPr>
          </a:p>
          <a:p>
            <a:pPr algn="just">
              <a:buNone/>
            </a:pPr>
            <a:endParaRPr lang="ru-RU" sz="1800" b="1" dirty="0" smtClean="0">
              <a:latin typeface="Comic Sans MS" pitchFamily="66" charset="0"/>
            </a:endParaRPr>
          </a:p>
          <a:p>
            <a:pPr algn="just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algn="just">
              <a:buNone/>
            </a:pPr>
            <a:endParaRPr lang="ru-RU" sz="1800" dirty="0" smtClean="0">
              <a:latin typeface="Comic Sans MS" pitchFamily="66" charset="0"/>
            </a:endParaRPr>
          </a:p>
          <a:p>
            <a:pPr algn="just">
              <a:buNone/>
            </a:pPr>
            <a:endParaRPr lang="ru-RU" sz="1800" dirty="0" smtClean="0">
              <a:solidFill>
                <a:srgbClr val="3B1615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3B1615"/>
              </a:solidFill>
              <a:latin typeface="Comic Sans MS" pitchFamily="66" charset="0"/>
            </a:endParaRPr>
          </a:p>
          <a:p>
            <a:pPr>
              <a:buNone/>
            </a:pPr>
            <a:endParaRPr lang="ru-RU" sz="1800" dirty="0" smtClean="0">
              <a:solidFill>
                <a:srgbClr val="800000"/>
              </a:solidFill>
              <a:latin typeface="Comic Sans MS" pitchFamily="66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8130" name="Picture 2" descr="E:\фото рабочие 2017-2018\5а кружок\весенний праздник\для ОВЗ\IMG-20180322-WA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8" y="5572132"/>
            <a:ext cx="5778512" cy="325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847</TotalTime>
  <Words>541</Words>
  <Application>Microsoft Office PowerPoint</Application>
  <PresentationFormat>Экран (4:3)</PresentationFormat>
  <Paragraphs>104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Портфолио  проекта</vt:lpstr>
      <vt:lpstr>Проблема </vt:lpstr>
      <vt:lpstr>Цель  проекта </vt:lpstr>
      <vt:lpstr>Сроки реализации  проекта </vt:lpstr>
      <vt:lpstr>География проекта </vt:lpstr>
      <vt:lpstr>Команда проекта </vt:lpstr>
      <vt:lpstr>Партёры проекта </vt:lpstr>
      <vt:lpstr>Календарь добрых дел</vt:lpstr>
      <vt:lpstr>Результаты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добрых дел </dc:title>
  <dc:creator>НАИЛЬ</dc:creator>
  <cp:lastModifiedBy>НАИЛЬ</cp:lastModifiedBy>
  <cp:revision>97</cp:revision>
  <dcterms:created xsi:type="dcterms:W3CDTF">2018-03-18T13:22:24Z</dcterms:created>
  <dcterms:modified xsi:type="dcterms:W3CDTF">2019-06-05T08:11:21Z</dcterms:modified>
</cp:coreProperties>
</file>