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7" r:id="rId2"/>
    <p:sldId id="258" r:id="rId3"/>
    <p:sldId id="260" r:id="rId4"/>
    <p:sldId id="262" r:id="rId5"/>
    <p:sldId id="266" r:id="rId6"/>
    <p:sldId id="278" r:id="rId7"/>
    <p:sldId id="277" r:id="rId8"/>
    <p:sldId id="263" r:id="rId9"/>
    <p:sldId id="261" r:id="rId10"/>
    <p:sldId id="270" r:id="rId11"/>
    <p:sldId id="264" r:id="rId12"/>
    <p:sldId id="268" r:id="rId13"/>
    <p:sldId id="273" r:id="rId14"/>
    <p:sldId id="269" r:id="rId15"/>
    <p:sldId id="272" r:id="rId16"/>
    <p:sldId id="275" r:id="rId17"/>
    <p:sldId id="271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118" autoAdjust="0"/>
    <p:restoredTop sz="94660"/>
  </p:normalViewPr>
  <p:slideViewPr>
    <p:cSldViewPr>
      <p:cViewPr varScale="1">
        <p:scale>
          <a:sx n="87" d="100"/>
          <a:sy n="87" d="100"/>
        </p:scale>
        <p:origin x="-13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F844EF-71D8-4A65-9EB1-8B668D5E04BE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E9819-4C49-41C1-B4F9-24195EA0A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F844EF-71D8-4A65-9EB1-8B668D5E04BE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E9819-4C49-41C1-B4F9-24195EA0A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F844EF-71D8-4A65-9EB1-8B668D5E04BE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E9819-4C49-41C1-B4F9-24195EA0A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F844EF-71D8-4A65-9EB1-8B668D5E04BE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E9819-4C49-41C1-B4F9-24195EA0A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F844EF-71D8-4A65-9EB1-8B668D5E04BE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E9819-4C49-41C1-B4F9-24195EA0A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F844EF-71D8-4A65-9EB1-8B668D5E04BE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E9819-4C49-41C1-B4F9-24195EA0A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F844EF-71D8-4A65-9EB1-8B668D5E04BE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E9819-4C49-41C1-B4F9-24195EA0A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F844EF-71D8-4A65-9EB1-8B668D5E04BE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E9819-4C49-41C1-B4F9-24195EA0A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F844EF-71D8-4A65-9EB1-8B668D5E04BE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E9819-4C49-41C1-B4F9-24195EA0A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F844EF-71D8-4A65-9EB1-8B668D5E04BE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E9819-4C49-41C1-B4F9-24195EA0A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F844EF-71D8-4A65-9EB1-8B668D5E04BE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E9819-4C49-41C1-B4F9-24195EA0A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7F844EF-71D8-4A65-9EB1-8B668D5E04BE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8EE9819-4C49-41C1-B4F9-24195EA0A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donorkm5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 cstate="print"/>
          <a:srcRect t="18867" r="-2661" b="24527"/>
          <a:stretch>
            <a:fillRect/>
          </a:stretch>
        </p:blipFill>
        <p:spPr>
          <a:xfrm>
            <a:off x="2051720" y="3717032"/>
            <a:ext cx="4610443" cy="2376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196752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ПРОЕКТ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«Пополнение Национального регистра </a:t>
            </a:r>
            <a:r>
              <a:rPr lang="ru-RU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доноров костного мозга </a:t>
            </a: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имени  </a:t>
            </a:r>
            <a:r>
              <a:rPr lang="ru-RU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Васи </a:t>
            </a: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Перевощикова»</a:t>
            </a:r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2" cstate="print"/>
          <a:srcRect t="18867" r="-2661" b="24527"/>
          <a:stretch>
            <a:fillRect/>
          </a:stretch>
        </p:blipFill>
        <p:spPr>
          <a:xfrm>
            <a:off x="539552" y="692696"/>
            <a:ext cx="1257394" cy="6480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5696" y="260648"/>
            <a:ext cx="6984776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Наши </a:t>
            </a:r>
            <a:r>
              <a:rPr lang="ru-RU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партнеры 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по проведению </a:t>
            </a: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акций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Коровин Николай Николаевич (директор Нижегородского камерного театра им. Степанова) публичный человек, является </a:t>
            </a:r>
            <a:r>
              <a:rPr lang="ru-RU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медийным</a:t>
            </a:r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лицом акции и </a:t>
            </a:r>
            <a:r>
              <a:rPr lang="ru-RU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соорганизатором</a:t>
            </a:r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  <a:endParaRPr lang="ru-RU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just"/>
            <a:endParaRPr lang="ru-RU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Диагностическая </a:t>
            </a:r>
            <a:r>
              <a:rPr lang="ru-RU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лаборатории  «</a:t>
            </a:r>
            <a:r>
              <a:rPr lang="ru-RU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Гемохелп</a:t>
            </a:r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» - на </a:t>
            </a:r>
            <a:r>
              <a:rPr lang="ru-RU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безвозмездной основе предоставляет медицинские кабинеты и медицинский персонал. Последняя акция проводилась в 13 кабинетах г. Нижнего Новгорода и 14 кабинетах городов </a:t>
            </a:r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Нижегородской </a:t>
            </a:r>
            <a:r>
              <a:rPr lang="ru-RU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области</a:t>
            </a:r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/>
            <a:endParaRPr lang="ru-RU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Благотворительный </a:t>
            </a:r>
            <a:r>
              <a:rPr lang="ru-RU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Фонд «</a:t>
            </a:r>
            <a:r>
              <a:rPr lang="ru-RU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Адвита</a:t>
            </a:r>
            <a:r>
              <a:rPr lang="ru-RU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» предоставляет расходные материалы (иглы, пробирки, переходники</a:t>
            </a:r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).</a:t>
            </a:r>
          </a:p>
          <a:p>
            <a:pPr algn="just"/>
            <a:endParaRPr lang="ru-RU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Телекомпания </a:t>
            </a:r>
            <a:r>
              <a:rPr lang="ru-RU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«ВГТРК» ГТРК «Нижний Новгород» </a:t>
            </a:r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- главный информационный партнер. </a:t>
            </a:r>
            <a:endParaRPr lang="ru-RU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https://pp.userapi.com/c639427/v639427883/538a9/EmI4_Rv8RPU.jpg"/>
          <p:cNvPicPr>
            <a:picLocks noChangeAspect="1" noChangeArrowheads="1"/>
          </p:cNvPicPr>
          <p:nvPr/>
        </p:nvPicPr>
        <p:blipFill>
          <a:blip r:embed="rId3" cstate="print"/>
          <a:srcRect l="73804" t="76185" r="2351" b="3304"/>
          <a:stretch>
            <a:fillRect/>
          </a:stretch>
        </p:blipFill>
        <p:spPr bwMode="auto">
          <a:xfrm>
            <a:off x="395536" y="2492896"/>
            <a:ext cx="1512168" cy="1008112"/>
          </a:xfrm>
          <a:prstGeom prst="rect">
            <a:avLst/>
          </a:prstGeom>
          <a:noFill/>
        </p:spPr>
      </p:pic>
      <p:pic>
        <p:nvPicPr>
          <p:cNvPr id="6" name="Picture 2" descr="https://pp.userapi.com/c639427/v639427883/538a9/EmI4_Rv8RPU.jpg"/>
          <p:cNvPicPr>
            <a:picLocks noChangeAspect="1" noChangeArrowheads="1"/>
          </p:cNvPicPr>
          <p:nvPr/>
        </p:nvPicPr>
        <p:blipFill>
          <a:blip r:embed="rId3" cstate="print"/>
          <a:srcRect l="29522" t="82045" r="48905" b="3304"/>
          <a:stretch>
            <a:fillRect/>
          </a:stretch>
        </p:blipFill>
        <p:spPr bwMode="auto">
          <a:xfrm>
            <a:off x="467544" y="4437112"/>
            <a:ext cx="1368152" cy="720080"/>
          </a:xfrm>
          <a:prstGeom prst="rect">
            <a:avLst/>
          </a:prstGeom>
          <a:noFill/>
        </p:spPr>
      </p:pic>
      <p:pic>
        <p:nvPicPr>
          <p:cNvPr id="7" name="Picture 2" descr="https://pp.userapi.com/c639427/v639427883/538a9/EmI4_Rv8RPU.jpg"/>
          <p:cNvPicPr>
            <a:picLocks noChangeAspect="1" noChangeArrowheads="1"/>
          </p:cNvPicPr>
          <p:nvPr/>
        </p:nvPicPr>
        <p:blipFill>
          <a:blip r:embed="rId3" cstate="print"/>
          <a:srcRect l="51095" t="82045" r="26772" b="1839"/>
          <a:stretch>
            <a:fillRect/>
          </a:stretch>
        </p:blipFill>
        <p:spPr bwMode="auto">
          <a:xfrm>
            <a:off x="395536" y="5445224"/>
            <a:ext cx="1403648" cy="7920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pp.userapi.com/c837638/v837638218/563bc/xXy3THjuTU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68960"/>
            <a:ext cx="3160067" cy="25922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404664"/>
            <a:ext cx="7681861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 акциях по сдаче крови на </a:t>
            </a:r>
            <a:r>
              <a:rPr lang="ru-RU" sz="28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типирование</a:t>
            </a: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принимает участие более </a:t>
            </a:r>
          </a:p>
          <a:p>
            <a:pPr algn="ctr"/>
            <a:r>
              <a:rPr lang="ru-RU" sz="6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100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волонтеров</a:t>
            </a:r>
          </a:p>
          <a:p>
            <a:pPr algn="ctr"/>
            <a:endParaRPr lang="ru-RU" sz="28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ru-RU" sz="2800" b="1" dirty="0" smtClean="0"/>
          </a:p>
          <a:p>
            <a:r>
              <a:rPr lang="ru-RU" sz="2800" b="1" dirty="0" smtClean="0"/>
              <a:t> </a:t>
            </a:r>
            <a:endParaRPr lang="ru-RU" sz="2800" dirty="0" smtClean="0"/>
          </a:p>
          <a:p>
            <a:pPr marL="342900" indent="-342900"/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3" cstate="print"/>
          <a:srcRect t="18867" r="-2661" b="24527"/>
          <a:stretch>
            <a:fillRect/>
          </a:stretch>
        </p:blipFill>
        <p:spPr>
          <a:xfrm>
            <a:off x="539552" y="692696"/>
            <a:ext cx="1257394" cy="64807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2" cstate="print"/>
          <a:srcRect t="18867" r="-2661" b="24527"/>
          <a:stretch>
            <a:fillRect/>
          </a:stretch>
        </p:blipFill>
        <p:spPr>
          <a:xfrm>
            <a:off x="539552" y="692696"/>
            <a:ext cx="1257394" cy="6480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692696"/>
            <a:ext cx="76818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ru-RU" sz="2800" b="1" dirty="0" smtClean="0"/>
          </a:p>
          <a:p>
            <a:r>
              <a:rPr lang="ru-RU" sz="2800" b="1" dirty="0" smtClean="0"/>
              <a:t> </a:t>
            </a:r>
            <a:endParaRPr lang="ru-RU" sz="2800" dirty="0" smtClean="0"/>
          </a:p>
          <a:p>
            <a:pPr marL="342900" indent="-342900"/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620688"/>
            <a:ext cx="731001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Поиск волонтеров</a:t>
            </a:r>
          </a:p>
          <a:p>
            <a:pPr algn="ctr"/>
            <a:endParaRPr lang="ru-RU" sz="28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Поиск волонтеров для акций  </a:t>
            </a:r>
            <a:r>
              <a:rPr lang="ru-RU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осуществлялся  через волонтерские объединения, студенческие активы. </a:t>
            </a:r>
            <a:endParaRPr lang="ru-RU" sz="28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Путем официального обращения в учебные заведения с просьбой выделить из числа студентов волонтеров для проведения акции. </a:t>
            </a:r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X:\Мероприятия\Акция по сдаче крои на типирование\15.03.2017\фото\_ФОТО ННовгород 15 марта 2017\20170315_НОНЦ_0048.JPG"/>
          <p:cNvPicPr>
            <a:picLocks noChangeAspect="1" noChangeArrowheads="1"/>
          </p:cNvPicPr>
          <p:nvPr/>
        </p:nvPicPr>
        <p:blipFill>
          <a:blip r:embed="rId2" cstate="print"/>
          <a:srcRect r="10590" b="5738"/>
          <a:stretch>
            <a:fillRect/>
          </a:stretch>
        </p:blipFill>
        <p:spPr bwMode="auto">
          <a:xfrm>
            <a:off x="1187624" y="908720"/>
            <a:ext cx="2823137" cy="2232248"/>
          </a:xfrm>
          <a:prstGeom prst="rect">
            <a:avLst/>
          </a:prstGeom>
          <a:noFill/>
        </p:spPr>
      </p:pic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3" cstate="print"/>
          <a:srcRect t="18867" r="-2661" b="24527"/>
          <a:stretch>
            <a:fillRect/>
          </a:stretch>
        </p:blipFill>
        <p:spPr>
          <a:xfrm>
            <a:off x="539552" y="692696"/>
            <a:ext cx="1257394" cy="6480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404664"/>
            <a:ext cx="76818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ru-RU" sz="2800" b="1" dirty="0" smtClean="0"/>
          </a:p>
          <a:p>
            <a:r>
              <a:rPr lang="ru-RU" sz="2800" b="1" dirty="0" smtClean="0"/>
              <a:t> </a:t>
            </a:r>
            <a:endParaRPr lang="ru-RU" sz="2800" dirty="0" smtClean="0"/>
          </a:p>
          <a:p>
            <a:pPr marL="342900" indent="-342900"/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8438" name="Picture 6" descr="https://pp.userapi.com/c637924/v637924649/48ee1/WiqtFYyOGv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04664"/>
            <a:ext cx="4464496" cy="3334421"/>
          </a:xfrm>
          <a:prstGeom prst="rect">
            <a:avLst/>
          </a:prstGeom>
          <a:noFill/>
        </p:spPr>
      </p:pic>
      <p:pic>
        <p:nvPicPr>
          <p:cNvPr id="18436" name="Picture 4" descr="https://pp.userapi.com/c637924/v637924601/39dd1/m6F0ThzApBA.jpg"/>
          <p:cNvPicPr>
            <a:picLocks noChangeAspect="1" noChangeArrowheads="1"/>
          </p:cNvPicPr>
          <p:nvPr/>
        </p:nvPicPr>
        <p:blipFill>
          <a:blip r:embed="rId5" cstate="print"/>
          <a:srcRect l="25593" t="21433" r="-2462"/>
          <a:stretch>
            <a:fillRect/>
          </a:stretch>
        </p:blipFill>
        <p:spPr bwMode="auto">
          <a:xfrm>
            <a:off x="395536" y="3284984"/>
            <a:ext cx="4064860" cy="3103003"/>
          </a:xfrm>
          <a:prstGeom prst="rect">
            <a:avLst/>
          </a:prstGeom>
          <a:noFill/>
        </p:spPr>
      </p:pic>
      <p:pic>
        <p:nvPicPr>
          <p:cNvPr id="18440" name="Picture 8" descr="X:\Мероприятия\Акция по сдаче крои на типирование\15.03.2017\фото\_ФОТО ННовгород 15 марта 2017\20170315_НОНЦ_00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861048"/>
            <a:ext cx="3360373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2" cstate="print"/>
          <a:srcRect t="18867" r="-2661" b="24527"/>
          <a:stretch>
            <a:fillRect/>
          </a:stretch>
        </p:blipFill>
        <p:spPr>
          <a:xfrm>
            <a:off x="539552" y="692696"/>
            <a:ext cx="1257394" cy="6480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692696"/>
            <a:ext cx="76818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ru-RU" sz="2800" b="1" dirty="0" smtClean="0"/>
          </a:p>
          <a:p>
            <a:r>
              <a:rPr lang="ru-RU" sz="2800" b="1" dirty="0" smtClean="0"/>
              <a:t> </a:t>
            </a:r>
            <a:endParaRPr lang="ru-RU" sz="2800" dirty="0" smtClean="0"/>
          </a:p>
          <a:p>
            <a:pPr marL="342900" indent="-342900"/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620688"/>
            <a:ext cx="731001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Обучение волонтеров</a:t>
            </a:r>
          </a:p>
          <a:p>
            <a:pPr algn="ctr"/>
            <a:endParaRPr lang="ru-RU" sz="28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Осуществляется </a:t>
            </a:r>
            <a:r>
              <a:rPr lang="ru-RU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на основании 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разработанных инструкций: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Очно</a:t>
            </a: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По </a:t>
            </a: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телефону;</a:t>
            </a:r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По </a:t>
            </a:r>
            <a:r>
              <a:rPr lang="ru-RU" sz="28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скайпу</a:t>
            </a: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крупных </a:t>
            </a:r>
            <a:r>
              <a:rPr lang="ru-RU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городах области есть куратор, человек </a:t>
            </a: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который на добровольной основе помогает организовывать акцию в своем городе.</a:t>
            </a:r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800" b="1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2" cstate="print"/>
          <a:srcRect t="18867" r="-2661" b="24527"/>
          <a:stretch>
            <a:fillRect/>
          </a:stretch>
        </p:blipFill>
        <p:spPr>
          <a:xfrm>
            <a:off x="539552" y="692696"/>
            <a:ext cx="1257394" cy="6480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692696"/>
            <a:ext cx="76818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ru-RU" sz="2800" b="1" dirty="0" smtClean="0"/>
          </a:p>
          <a:p>
            <a:r>
              <a:rPr lang="ru-RU" sz="2800" b="1" dirty="0" smtClean="0"/>
              <a:t> </a:t>
            </a:r>
            <a:endParaRPr lang="ru-RU" sz="2800" dirty="0" smtClean="0"/>
          </a:p>
          <a:p>
            <a:pPr marL="342900" indent="-342900"/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620688"/>
            <a:ext cx="8424936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Распространение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информации об акции</a:t>
            </a:r>
            <a:endParaRPr lang="en-US" sz="28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Есть главный информационный партнер - Телекомпания «ВГТРК» ГТРК «Нижний Новгород» (федеральный канал);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Ведение группы в соц. сетях </a:t>
            </a:r>
            <a:r>
              <a:rPr lang="en-US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hlinkClick r:id="rId3"/>
              </a:rPr>
              <a:t>https://vk.com/donorkm52</a:t>
            </a:r>
            <a:r>
              <a:rPr lang="ru-RU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Использование </a:t>
            </a:r>
            <a:r>
              <a:rPr lang="ru-RU" sz="2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хэштега</a:t>
            </a:r>
            <a:r>
              <a:rPr lang="ru-RU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#donorkm52</a:t>
            </a:r>
            <a:r>
              <a:rPr lang="ru-RU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Распространение плакатов об акции в Вузах и общественных местах;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Проведение мероприятий, которые выступают в качестве </a:t>
            </a:r>
            <a:r>
              <a:rPr lang="ru-RU" sz="2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инфоповодов</a:t>
            </a:r>
            <a:r>
              <a:rPr lang="ru-RU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Привлечение </a:t>
            </a:r>
            <a:r>
              <a:rPr lang="ru-RU" sz="2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сми</a:t>
            </a:r>
            <a:r>
              <a:rPr lang="ru-RU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публикация </a:t>
            </a:r>
            <a:r>
              <a:rPr lang="ru-RU" sz="2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пабликов</a:t>
            </a:r>
            <a:r>
              <a:rPr lang="ru-RU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Чтение лекций о донорстве костного мозга в ВУЗах и организациях. </a:t>
            </a:r>
          </a:p>
          <a:p>
            <a:pPr algn="just">
              <a:buFont typeface="Arial" pitchFamily="34" charset="0"/>
              <a:buChar char="•"/>
            </a:pPr>
            <a:endParaRPr lang="ru-RU" sz="20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ru-RU" sz="20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ru-RU" sz="20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/>
            <a:endParaRPr lang="en-US" sz="28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800" b="1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2" cstate="print"/>
          <a:srcRect t="18867" r="-2661" b="24527"/>
          <a:stretch>
            <a:fillRect/>
          </a:stretch>
        </p:blipFill>
        <p:spPr>
          <a:xfrm>
            <a:off x="539552" y="692696"/>
            <a:ext cx="1257394" cy="6480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1556792"/>
            <a:ext cx="768186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/>
          </a:p>
          <a:p>
            <a:r>
              <a:rPr lang="ru-RU" sz="2800" b="1" dirty="0" smtClean="0"/>
              <a:t> </a:t>
            </a:r>
            <a:endParaRPr lang="ru-RU" sz="2800" dirty="0" smtClean="0"/>
          </a:p>
          <a:p>
            <a:pPr marL="342900" indent="-342900"/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/>
          <a:srcRect l="27944" t="14391" r="34976" b="6250"/>
          <a:stretch>
            <a:fillRect/>
          </a:stretch>
        </p:blipFill>
        <p:spPr bwMode="auto">
          <a:xfrm>
            <a:off x="4355976" y="620688"/>
            <a:ext cx="4405634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 cstate="print"/>
          <a:srcRect l="27309" t="21454" r="34504" b="22438"/>
          <a:stretch>
            <a:fillRect/>
          </a:stretch>
        </p:blipFill>
        <p:spPr bwMode="auto">
          <a:xfrm>
            <a:off x="467544" y="1988840"/>
            <a:ext cx="374820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2004" y="692696"/>
            <a:ext cx="281679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Наши планы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772816"/>
            <a:ext cx="85689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Работа с ВУЗами: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Создание актива из числа студентов, которые будут продвигать идею донорства КМ в своем учебном заведении и помогать в организации локальных акций;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- Создание отличительного знака  для людей, способствующих донорству костного мозга;</a:t>
            </a:r>
          </a:p>
          <a:p>
            <a:pPr>
              <a:buFont typeface="Arial" pitchFamily="34" charset="0"/>
              <a:buChar char="•"/>
            </a:pPr>
            <a:endParaRPr lang="ru-RU" sz="2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- Запись обучающего видео для волонтеров;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- Создание коротких роликов для продвижения идеи донорства КМ и размещение их в общественных местах и социальных сетях.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836712"/>
            <a:ext cx="842493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ПРИСОЕДЕНЯЙТЕСЬ!</a:t>
            </a:r>
          </a:p>
          <a:p>
            <a:pPr algn="ctr"/>
            <a:endParaRPr lang="ru-RU" sz="4800" b="1" dirty="0" smtClean="0">
              <a:solidFill>
                <a:srgbClr val="C00000"/>
              </a:solidFill>
            </a:endParaRPr>
          </a:p>
          <a:p>
            <a:pPr algn="just"/>
            <a:r>
              <a:rPr lang="ru-RU" sz="4800" b="1" dirty="0" smtClean="0">
                <a:solidFill>
                  <a:srgbClr val="C00000"/>
                </a:solidFill>
              </a:rPr>
              <a:t>   Вместе </a:t>
            </a:r>
          </a:p>
          <a:p>
            <a:pPr algn="just"/>
            <a:r>
              <a:rPr lang="ru-RU" sz="4800" b="1" dirty="0" smtClean="0">
                <a:solidFill>
                  <a:srgbClr val="C00000"/>
                </a:solidFill>
              </a:rPr>
              <a:t>            мы можем </a:t>
            </a:r>
          </a:p>
          <a:p>
            <a:pPr algn="just"/>
            <a:r>
              <a:rPr lang="ru-RU" sz="4800" b="1" dirty="0" smtClean="0">
                <a:solidFill>
                  <a:srgbClr val="C00000"/>
                </a:solidFill>
              </a:rPr>
              <a:t>                          многое!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849694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В феврале 2015 года из жизни 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ушёл 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подопечный фонда 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НОНЦ, 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который не смог дождаться  донора костного мозга.</a:t>
            </a:r>
          </a:p>
          <a:p>
            <a:pPr algn="ctr"/>
            <a:endParaRPr lang="ru-RU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В очередной раз мы поняли, что собор средств может помочь не всегда.</a:t>
            </a:r>
          </a:p>
          <a:p>
            <a:pPr algn="ctr"/>
            <a:endParaRPr lang="ru-RU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Поэтому в апреле 2015 года был открыт проект «Пополнение 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Национального регистра 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доноров костного мозга имени Васи Перевощикова»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 cstate="print"/>
          <a:srcRect t="18867" r="-2661" b="24527"/>
          <a:stretch>
            <a:fillRect/>
          </a:stretch>
        </p:blipFill>
        <p:spPr>
          <a:xfrm>
            <a:off x="539552" y="692696"/>
            <a:ext cx="1257394" cy="64807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556792"/>
            <a:ext cx="768186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Цель проекта: </a:t>
            </a:r>
          </a:p>
          <a:p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Привлечение  потенциальных доноров костного мозга в Национальный регистра им. Васи Перевощикова</a:t>
            </a:r>
          </a:p>
          <a:p>
            <a:endParaRPr lang="ru-RU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ru-RU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Задачи проекта:</a:t>
            </a:r>
          </a:p>
          <a:p>
            <a:pPr marL="342900" indent="-342900">
              <a:buAutoNum type="arabicPeriod"/>
            </a:pP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Проведение акций по сдаче крови на </a:t>
            </a:r>
            <a:r>
              <a:rPr lang="ru-RU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типирование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342900" indent="-342900">
              <a:buAutoNum type="arabicPeriod"/>
            </a:pP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Распространение информации о 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донорстве 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костного мозга.</a:t>
            </a:r>
          </a:p>
          <a:p>
            <a:pPr marL="342900" indent="-342900"/>
            <a:endParaRPr lang="ru-RU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 cstate="print"/>
          <a:srcRect t="18867" r="-2661" b="24527"/>
          <a:stretch>
            <a:fillRect/>
          </a:stretch>
        </p:blipFill>
        <p:spPr>
          <a:xfrm>
            <a:off x="539552" y="692696"/>
            <a:ext cx="1257394" cy="64807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2" cstate="print"/>
          <a:srcRect t="18867" r="-2661" b="24527"/>
          <a:stretch>
            <a:fillRect/>
          </a:stretch>
        </p:blipFill>
        <p:spPr>
          <a:xfrm>
            <a:off x="539552" y="692696"/>
            <a:ext cx="1257394" cy="6480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0032" y="302359"/>
            <a:ext cx="4009453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За 2,5 года существования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проекта проведено </a:t>
            </a:r>
          </a:p>
          <a:p>
            <a:pPr algn="ctr"/>
            <a:r>
              <a:rPr lang="ru-RU" sz="6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7</a:t>
            </a: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акций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 сдаче крови на </a:t>
            </a:r>
            <a:r>
              <a:rPr lang="ru-RU" sz="28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типирование</a:t>
            </a: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 которых приняли участие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6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4441</a:t>
            </a: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человек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 </a:t>
            </a:r>
            <a:endParaRPr lang="ru-RU" sz="2800" dirty="0" smtClean="0"/>
          </a:p>
          <a:p>
            <a:pPr marL="342900" indent="-342900"/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2" descr="https://pp.userapi.com/c639819/v639819249/5aa24/_u17EUIk9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4380753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2" cstate="print"/>
          <a:srcRect t="18867" r="-2661" b="24527"/>
          <a:stretch>
            <a:fillRect/>
          </a:stretch>
        </p:blipFill>
        <p:spPr>
          <a:xfrm>
            <a:off x="539552" y="692696"/>
            <a:ext cx="1257394" cy="6480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692696"/>
            <a:ext cx="7681861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Прочитано более </a:t>
            </a:r>
          </a:p>
          <a:p>
            <a:pPr algn="ctr"/>
            <a:r>
              <a:rPr lang="ru-RU" sz="6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45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лекций на тему донорства костного мозга на предприятиях и студенческих собраниях.</a:t>
            </a:r>
          </a:p>
          <a:p>
            <a:pPr algn="ctr"/>
            <a:endParaRPr lang="ru-RU" sz="28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Совместно с телекомпаниями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снято более </a:t>
            </a:r>
          </a:p>
          <a:p>
            <a:pPr algn="ctr"/>
            <a:r>
              <a:rPr lang="ru-RU" sz="6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30</a:t>
            </a: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endParaRPr lang="ru-RU" sz="28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сюжетов на тему донорства костного мозга.</a:t>
            </a:r>
          </a:p>
          <a:p>
            <a:pPr algn="ctr"/>
            <a:endParaRPr lang="ru-RU" sz="28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ru-RU" sz="2800" b="1" dirty="0" smtClean="0"/>
          </a:p>
          <a:p>
            <a:r>
              <a:rPr lang="ru-RU" sz="2800" b="1" dirty="0" smtClean="0"/>
              <a:t> </a:t>
            </a:r>
            <a:endParaRPr lang="ru-RU" sz="2800" dirty="0" smtClean="0"/>
          </a:p>
          <a:p>
            <a:pPr marL="342900" indent="-342900"/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 l="40592" t="41140" r="36717" b="26375"/>
          <a:stretch>
            <a:fillRect/>
          </a:stretch>
        </p:blipFill>
        <p:spPr bwMode="auto">
          <a:xfrm>
            <a:off x="2699792" y="2780928"/>
            <a:ext cx="420483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3" cstate="print"/>
          <a:srcRect t="18867" r="-2661" b="24527"/>
          <a:stretch>
            <a:fillRect/>
          </a:stretch>
        </p:blipFill>
        <p:spPr>
          <a:xfrm>
            <a:off x="539552" y="692696"/>
            <a:ext cx="1257394" cy="648072"/>
          </a:xfrm>
          <a:prstGeom prst="rect">
            <a:avLst/>
          </a:prstGeom>
        </p:spPr>
      </p:pic>
      <p:sp>
        <p:nvSpPr>
          <p:cNvPr id="9" name="Прямоугольная выноска 8"/>
          <p:cNvSpPr/>
          <p:nvPr/>
        </p:nvSpPr>
        <p:spPr>
          <a:xfrm>
            <a:off x="1691680" y="3284984"/>
            <a:ext cx="1656184" cy="648072"/>
          </a:xfrm>
          <a:prstGeom prst="wedgeRectCallout">
            <a:avLst>
              <a:gd name="adj1" fmla="val 110962"/>
              <a:gd name="adj2" fmla="val -5356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835696" y="3356992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</a:rPr>
              <a:t>4441 чел. </a:t>
            </a:r>
            <a:endParaRPr lang="ru-RU" sz="2000" i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3928" y="4941168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96 %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11960" y="2636912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5,4%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97223" y="755122"/>
            <a:ext cx="5517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Статистика на 18.05.2015</a:t>
            </a:r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4" t="15595" r="10824" b="61489"/>
          <a:stretch/>
        </p:blipFill>
        <p:spPr bwMode="auto">
          <a:xfrm>
            <a:off x="819757" y="1351826"/>
            <a:ext cx="7912838" cy="134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2" t="21315" r="30089" b="65092"/>
          <a:stretch/>
        </p:blipFill>
        <p:spPr bwMode="auto">
          <a:xfrm>
            <a:off x="5981260" y="3933057"/>
            <a:ext cx="1975116" cy="1192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5981260" y="3933056"/>
            <a:ext cx="1975116" cy="1192778"/>
          </a:xfrm>
          <a:prstGeom prst="wedgeRectCallout">
            <a:avLst>
              <a:gd name="adj1" fmla="val -43622"/>
              <a:gd name="adj2" fmla="val -14331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2" cstate="print"/>
          <a:srcRect t="18867" r="-2661" b="24527"/>
          <a:stretch>
            <a:fillRect/>
          </a:stretch>
        </p:blipFill>
        <p:spPr>
          <a:xfrm>
            <a:off x="539552" y="692696"/>
            <a:ext cx="1257394" cy="648072"/>
          </a:xfrm>
          <a:prstGeom prst="rect">
            <a:avLst/>
          </a:prstGeom>
        </p:spPr>
      </p:pic>
      <p:pic>
        <p:nvPicPr>
          <p:cNvPr id="17410" name="Picture 2" descr="https://pp.userapi.com/c637924/v637924601/39e14/K8dth_qgb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84984"/>
            <a:ext cx="4338557" cy="3240360"/>
          </a:xfrm>
          <a:prstGeom prst="rect">
            <a:avLst/>
          </a:prstGeom>
          <a:noFill/>
        </p:spPr>
      </p:pic>
      <p:pic>
        <p:nvPicPr>
          <p:cNvPr id="17412" name="Picture 4" descr="https://pp.userapi.com/c637924/v637924601/39db3/ln96JUOIvpk.jpg"/>
          <p:cNvPicPr>
            <a:picLocks noChangeAspect="1" noChangeArrowheads="1"/>
          </p:cNvPicPr>
          <p:nvPr/>
        </p:nvPicPr>
        <p:blipFill>
          <a:blip r:embed="rId4" cstate="print"/>
          <a:srcRect l="15004" r="11850" b="2064"/>
          <a:stretch>
            <a:fillRect/>
          </a:stretch>
        </p:blipFill>
        <p:spPr bwMode="auto">
          <a:xfrm>
            <a:off x="2195736" y="476672"/>
            <a:ext cx="2664296" cy="2664296"/>
          </a:xfrm>
          <a:prstGeom prst="rect">
            <a:avLst/>
          </a:prstGeom>
          <a:noFill/>
        </p:spPr>
      </p:pic>
      <p:pic>
        <p:nvPicPr>
          <p:cNvPr id="32770" name="Picture 2" descr="https://pp.userapi.com/c841427/v841427823/24f4a/P9ZmASdLrs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5" y="3356992"/>
            <a:ext cx="3677335" cy="3096344"/>
          </a:xfrm>
          <a:prstGeom prst="rect">
            <a:avLst/>
          </a:prstGeom>
          <a:noFill/>
        </p:spPr>
      </p:pic>
      <p:pic>
        <p:nvPicPr>
          <p:cNvPr id="32772" name="Picture 4" descr="https://pp.userapi.com/c637924/v637924601/39da9/OA2NzLcLyl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76672"/>
            <a:ext cx="3624804" cy="27072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2" cstate="print"/>
          <a:srcRect t="18867" r="-2661" b="24527"/>
          <a:stretch>
            <a:fillRect/>
          </a:stretch>
        </p:blipFill>
        <p:spPr>
          <a:xfrm>
            <a:off x="539552" y="692696"/>
            <a:ext cx="1257394" cy="6480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2492896"/>
            <a:ext cx="76818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ru-RU" sz="2800" b="1" dirty="0" smtClean="0"/>
          </a:p>
          <a:p>
            <a:r>
              <a:rPr lang="ru-RU" sz="2800" b="1" dirty="0" smtClean="0"/>
              <a:t> </a:t>
            </a:r>
            <a:endParaRPr lang="ru-RU" sz="2800" dirty="0" smtClean="0"/>
          </a:p>
          <a:p>
            <a:pPr marL="342900" indent="-342900"/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6626" name="Picture 2" descr="https://pp.userapi.com/c837728/v837728652/62fcc/ZMkf0vF96iU.jpg"/>
          <p:cNvPicPr>
            <a:picLocks noChangeAspect="1" noChangeArrowheads="1"/>
          </p:cNvPicPr>
          <p:nvPr/>
        </p:nvPicPr>
        <p:blipFill>
          <a:blip r:embed="rId3" cstate="print"/>
          <a:srcRect r="1107" b="28137"/>
          <a:stretch>
            <a:fillRect/>
          </a:stretch>
        </p:blipFill>
        <p:spPr bwMode="auto">
          <a:xfrm>
            <a:off x="3779912" y="692696"/>
            <a:ext cx="4781109" cy="2736304"/>
          </a:xfrm>
          <a:prstGeom prst="rect">
            <a:avLst/>
          </a:prstGeom>
          <a:noFill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 l="32925" t="34078" r="39403" b="33438"/>
          <a:stretch>
            <a:fillRect/>
          </a:stretch>
        </p:blipFill>
        <p:spPr bwMode="auto">
          <a:xfrm>
            <a:off x="683568" y="3717032"/>
            <a:ext cx="3888432" cy="256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/>
          <a:srcRect l="27944" t="30141" r="34422" b="22610"/>
          <a:stretch>
            <a:fillRect/>
          </a:stretch>
        </p:blipFill>
        <p:spPr bwMode="auto">
          <a:xfrm>
            <a:off x="5148064" y="4005064"/>
            <a:ext cx="3096344" cy="218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 cstate="print"/>
          <a:srcRect l="27391" t="33094" r="34976" b="23594"/>
          <a:stretch>
            <a:fillRect/>
          </a:stretch>
        </p:blipFill>
        <p:spPr bwMode="auto">
          <a:xfrm>
            <a:off x="611559" y="1556792"/>
            <a:ext cx="311598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2" cstate="print"/>
          <a:srcRect t="18867" r="-2661" b="24527"/>
          <a:stretch>
            <a:fillRect/>
          </a:stretch>
        </p:blipFill>
        <p:spPr>
          <a:xfrm>
            <a:off x="539552" y="692696"/>
            <a:ext cx="1257394" cy="648072"/>
          </a:xfrm>
          <a:prstGeom prst="rect">
            <a:avLst/>
          </a:prstGeom>
        </p:spPr>
      </p:pic>
      <p:pic>
        <p:nvPicPr>
          <p:cNvPr id="1026" name="Picture 2" descr="https://pp.userapi.com/c846523/v846523374/21990/aUy6SJIEIb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06" y="1700808"/>
            <a:ext cx="8162393" cy="404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1861</TotalTime>
  <Words>495</Words>
  <Application>Microsoft Office PowerPoint</Application>
  <PresentationFormat>Экран (4:3)</PresentationFormat>
  <Paragraphs>157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Hewlett-Packard Company</cp:lastModifiedBy>
  <cp:revision>175</cp:revision>
  <dcterms:created xsi:type="dcterms:W3CDTF">2017-10-24T08:57:23Z</dcterms:created>
  <dcterms:modified xsi:type="dcterms:W3CDTF">2018-10-02T09:00:29Z</dcterms:modified>
</cp:coreProperties>
</file>