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mp4" ContentType="video/m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  <p:sldMasterId id="2147483954" r:id="rId2"/>
  </p:sldMasterIdLst>
  <p:notesMasterIdLst>
    <p:notesMasterId r:id="rId48"/>
  </p:notesMasterIdLst>
  <p:sldIdLst>
    <p:sldId id="285" r:id="rId3"/>
    <p:sldId id="286" r:id="rId4"/>
    <p:sldId id="287" r:id="rId5"/>
    <p:sldId id="288" r:id="rId6"/>
    <p:sldId id="300" r:id="rId7"/>
    <p:sldId id="289" r:id="rId8"/>
    <p:sldId id="290" r:id="rId9"/>
    <p:sldId id="295" r:id="rId10"/>
    <p:sldId id="301" r:id="rId11"/>
    <p:sldId id="302" r:id="rId12"/>
    <p:sldId id="296" r:id="rId13"/>
    <p:sldId id="297" r:id="rId14"/>
    <p:sldId id="298" r:id="rId15"/>
    <p:sldId id="257" r:id="rId16"/>
    <p:sldId id="292" r:id="rId17"/>
    <p:sldId id="305" r:id="rId18"/>
    <p:sldId id="306" r:id="rId19"/>
    <p:sldId id="258" r:id="rId20"/>
    <p:sldId id="280" r:id="rId21"/>
    <p:sldId id="281" r:id="rId22"/>
    <p:sldId id="303" r:id="rId23"/>
    <p:sldId id="304" r:id="rId24"/>
    <p:sldId id="282" r:id="rId25"/>
    <p:sldId id="299" r:id="rId26"/>
    <p:sldId id="283" r:id="rId27"/>
    <p:sldId id="259" r:id="rId28"/>
    <p:sldId id="260" r:id="rId29"/>
    <p:sldId id="284" r:id="rId30"/>
    <p:sldId id="261" r:id="rId31"/>
    <p:sldId id="262" r:id="rId32"/>
    <p:sldId id="263" r:id="rId33"/>
    <p:sldId id="264" r:id="rId34"/>
    <p:sldId id="265" r:id="rId35"/>
    <p:sldId id="267" r:id="rId36"/>
    <p:sldId id="307" r:id="rId37"/>
    <p:sldId id="268" r:id="rId38"/>
    <p:sldId id="269" r:id="rId39"/>
    <p:sldId id="270" r:id="rId40"/>
    <p:sldId id="271" r:id="rId41"/>
    <p:sldId id="273" r:id="rId42"/>
    <p:sldId id="276" r:id="rId43"/>
    <p:sldId id="277" r:id="rId44"/>
    <p:sldId id="308" r:id="rId45"/>
    <p:sldId id="278" r:id="rId46"/>
    <p:sldId id="275" r:id="rId4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 autoAdjust="0"/>
    <p:restoredTop sz="92791" autoAdjust="0"/>
  </p:normalViewPr>
  <p:slideViewPr>
    <p:cSldViewPr>
      <p:cViewPr varScale="1">
        <p:scale>
          <a:sx n="100" d="100"/>
          <a:sy n="100" d="100"/>
        </p:scale>
        <p:origin x="-2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hPercent val="77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190476190476239E-2"/>
          <c:y val="2.1582733812949645E-2"/>
          <c:w val="0.7587301587301587"/>
          <c:h val="0.839328537170263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2271731190650109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человек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694072022464497E-3"/>
                  <c:y val="-7.8889700511322131E-2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человек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8115412710007306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человек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91741184"/>
        <c:axId val="92435200"/>
        <c:axId val="0"/>
      </c:bar3DChart>
      <c:catAx>
        <c:axId val="9174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924352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2435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91741184"/>
        <c:crosses val="autoZero"/>
        <c:crossBetween val="between"/>
      </c:valAx>
      <c:spPr>
        <a:noFill/>
        <a:ln w="25386">
          <a:noFill/>
        </a:ln>
      </c:spPr>
    </c:plotArea>
    <c:legend>
      <c:legendPos val="r"/>
      <c:layout>
        <c:manualLayout>
          <c:xMode val="edge"/>
          <c:yMode val="edge"/>
          <c:x val="0.85079371600289089"/>
          <c:y val="0.13669061607999219"/>
          <c:w val="0.13968260489177986"/>
          <c:h val="0.6810551525698237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5FF71C9-CE38-4FEC-94C8-42A5DA8BFA44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AA9338-00BC-438F-9E27-8EE17A62E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866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AA9338-00BC-438F-9E27-8EE17A62E9F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887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AA9338-00BC-438F-9E27-8EE17A62E9F4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0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0757E-251E-4C32-95A2-C8D1AC8BE747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8A1D1-09DB-4511-8373-BC08B9AA2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56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8F132-FE49-436D-86CA-A63B18CFA99B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A4057-392B-4D86-9976-2DEB7ED18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5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4FEA1-B903-446C-BB39-DCCA7C666674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86B09-472E-4BE0-90A3-9F62F96984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188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BC026-92CA-4AD4-88CF-92937C8D09F8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ED58D-1CB1-40F0-9A1C-F23013EB6F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27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C0F82-9FE5-43AC-9769-D22BBA7FF64E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F3830-6C7C-4118-B8F3-59D89F1F36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18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2513F-B3A2-4DB5-B04A-6C41C06F74C7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7DA48-A7E6-49B6-9D62-9712803EC1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8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930CD-DC6F-46C1-8CF4-9FEF83CBD811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6F46F-03D0-482A-BB69-6EF9645826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24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30068-BCB9-4779-B493-BD15B9647CEB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FC77E-D64E-4698-9B01-8CD20A50E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1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BF52-625E-422A-AEC8-525D0DBC0DE0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3A2BA-BE0B-415A-B164-ECC0F1BF1F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877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FAAB9-2234-4FE5-A645-9D8E64DEE541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AF2EF-7E90-497F-A729-9C999F00F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09A40-96D1-4979-B043-713F2E102E7B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A00E7-4109-4BAC-B974-E015DB3181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94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14408-92F9-413F-9DEC-320DB3C199D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70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AEAA5-410A-4CBD-A43A-F4EAFDD56F4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06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896C1-679D-4000-8407-5F5089A9CE7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94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1EA4E-C83B-4306-8683-63BFE72341D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428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F2BCB-B51C-4BC8-A6F1-0ECF101670F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29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DC4C1-8BDC-43ED-9A0E-F09103DB9F0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11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394FA-8CC0-4116-95AB-222845B7BF2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425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22336-27E0-49D5-AF66-820B3026F3F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214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3774E-A264-4B2E-A07E-37DB45E4E77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126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699CB-4B5D-4D04-9C20-514CBF4B6B7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848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053B4-E284-4E7B-ADE7-A158489353D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579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676400" y="457200"/>
            <a:ext cx="7010400" cy="5638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20E89-514A-453C-B043-C445C19647A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73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676400" y="1981200"/>
            <a:ext cx="7010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3FF30-891C-445A-94BE-AFB1F6FC551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2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52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5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71D2842-98B1-4342-8CC4-0381744330F3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A795D0E-F932-4646-8F4E-0771D710F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7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43" r:id="rId2"/>
    <p:sldLayoutId id="2147483952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53" r:id="rId9"/>
    <p:sldLayoutId id="2147483949" r:id="rId10"/>
    <p:sldLayoutId id="214748395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2861B4F-ED41-498C-9FF2-73DC9AA5BF91}" type="slidenum">
              <a:rPr lang="ru-RU">
                <a:solidFill>
                  <a:srgbClr val="FFFFFF"/>
                </a:solidFill>
                <a:latin typeface="Arial" charset="0"/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10249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0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2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3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4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5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6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7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8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59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60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61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10262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9773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F:\&#1087;&#1088;&#1077;&#1079;&#1077;&#1085;&#1090;&#1072;&#1094;&#1080;&#1103;%20&#1085;&#1072;%20&#1076;&#1077;&#1085;&#1100;%20&#1084;&#1072;&#1090;&#1077;&#1088;&#1080;\29fde1cf620eff.mp3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1775" y="2492375"/>
            <a:ext cx="5867400" cy="2286000"/>
          </a:xfrm>
        </p:spPr>
        <p:txBody>
          <a:bodyPr/>
          <a:lstStyle/>
          <a:p>
            <a:pPr algn="ctr" eaLnBrk="1" hangingPunct="1"/>
            <a:r>
              <a:rPr lang="ru-RU" sz="2800" b="1" dirty="0" smtClean="0"/>
              <a:t>               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4000" b="1" dirty="0"/>
              <a:t>Проект</a:t>
            </a:r>
            <a:br>
              <a:rPr lang="ru-RU" sz="4000" b="1" dirty="0"/>
            </a:br>
            <a:r>
              <a:rPr lang="ru-RU" sz="4000" b="1" dirty="0"/>
              <a:t>инклюзивного добровольчества</a:t>
            </a:r>
            <a:br>
              <a:rPr lang="ru-RU" sz="4000" b="1" dirty="0"/>
            </a:br>
            <a:r>
              <a:rPr lang="ru-RU" sz="4000" b="1" dirty="0"/>
              <a:t>«Стираем границы»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i="1" u="sng" dirty="0" smtClean="0"/>
              <a:t>Детское объединение</a:t>
            </a:r>
            <a:r>
              <a:rPr lang="ru-RU" sz="2800" b="1" dirty="0" smtClean="0"/>
              <a:t> </a:t>
            </a:r>
            <a:br>
              <a:rPr lang="ru-RU" sz="2800" b="1" dirty="0" smtClean="0"/>
            </a:br>
            <a:r>
              <a:rPr lang="en-US" sz="2800" b="1" dirty="0" smtClean="0"/>
              <a:t>“</a:t>
            </a:r>
            <a:r>
              <a:rPr lang="ru-RU" sz="2800" b="1" dirty="0" smtClean="0"/>
              <a:t>Клуб волонтеров</a:t>
            </a:r>
            <a:r>
              <a:rPr lang="ru-RU" sz="2800" dirty="0" smtClean="0"/>
              <a:t> </a:t>
            </a:r>
            <a:r>
              <a:rPr lang="en-US" sz="2800" dirty="0" smtClean="0"/>
              <a:t>“</a:t>
            </a:r>
            <a:r>
              <a:rPr lang="ru-RU" sz="2800" b="1" dirty="0" smtClean="0"/>
              <a:t>Надежда</a:t>
            </a:r>
            <a:r>
              <a:rPr lang="en-US" sz="2800" dirty="0" smtClean="0"/>
              <a:t>”</a:t>
            </a:r>
            <a:br>
              <a:rPr lang="en-US" sz="28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Руководитель проекта : Сеитова </a:t>
            </a:r>
            <a:r>
              <a:rPr lang="ru-RU" sz="1600" dirty="0" err="1" smtClean="0"/>
              <a:t>Мадина</a:t>
            </a:r>
            <a:r>
              <a:rPr lang="ru-RU" sz="1600" dirty="0" smtClean="0"/>
              <a:t> Руслановна      </a:t>
            </a:r>
            <a:br>
              <a:rPr lang="ru-RU" sz="1600" dirty="0" smtClean="0"/>
            </a:br>
            <a:r>
              <a:rPr lang="ru-RU" sz="1600" dirty="0" smtClean="0"/>
              <a:t>Участники проекта: Слепцов Станислав Михайлович</a:t>
            </a:r>
            <a:br>
              <a:rPr lang="ru-RU" sz="1600" dirty="0" smtClean="0"/>
            </a:br>
            <a:r>
              <a:rPr lang="ru-RU" sz="1600" dirty="0"/>
              <a:t> </a:t>
            </a:r>
            <a:r>
              <a:rPr lang="ru-RU" sz="1600" dirty="0" smtClean="0"/>
              <a:t>                                 </a:t>
            </a:r>
            <a:r>
              <a:rPr lang="ru-RU" sz="1600" dirty="0" err="1" smtClean="0"/>
              <a:t>Гуринец</a:t>
            </a:r>
            <a:r>
              <a:rPr lang="ru-RU" sz="1600" dirty="0" smtClean="0"/>
              <a:t> Мария Руслановна                                                                                                                                   </a:t>
            </a:r>
            <a:br>
              <a:rPr lang="ru-RU" sz="1600" dirty="0" smtClean="0"/>
            </a:br>
            <a:r>
              <a:rPr lang="ru-RU" sz="1600" dirty="0" smtClean="0"/>
              <a:t>                                                                                                                            </a:t>
            </a:r>
            <a:br>
              <a:rPr lang="ru-RU" sz="1600" dirty="0" smtClean="0"/>
            </a:b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3794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3"/>
          <p:cNvSpPr txBox="1">
            <a:spLocks noChangeArrowheads="1"/>
          </p:cNvSpPr>
          <p:nvPr/>
        </p:nvSpPr>
        <p:spPr bwMode="auto">
          <a:xfrm>
            <a:off x="3131840" y="836712"/>
            <a:ext cx="27678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3200" dirty="0"/>
              <a:t>Цель </a:t>
            </a:r>
            <a:r>
              <a:rPr lang="ru-RU" sz="3200" dirty="0" smtClean="0"/>
              <a:t>проекта</a:t>
            </a:r>
            <a:endParaRPr lang="ru-RU" sz="3200" dirty="0"/>
          </a:p>
        </p:txBody>
      </p:sp>
      <p:sp>
        <p:nvSpPr>
          <p:cNvPr id="5123" name="Text Box 45"/>
          <p:cNvSpPr txBox="1">
            <a:spLocks noChangeArrowheads="1"/>
          </p:cNvSpPr>
          <p:nvPr/>
        </p:nvSpPr>
        <p:spPr bwMode="auto">
          <a:xfrm>
            <a:off x="1958975" y="15763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619672" y="1764579"/>
            <a:ext cx="701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lnSpc>
                <a:spcPct val="114000"/>
              </a:lnSpc>
              <a:spcBef>
                <a:spcPct val="20000"/>
              </a:spcBef>
              <a:buClr>
                <a:schemeClr val="accent1"/>
              </a:buClr>
              <a:buSzPct val="85000"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14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58974" y="2221706"/>
            <a:ext cx="5493345" cy="255454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sz="2000" dirty="0"/>
              <a:t>Создание условий  для  личностного самоопределения молодежи и   инклюзивного добровольчества как одного из </a:t>
            </a:r>
            <a:r>
              <a:rPr lang="ru-RU" sz="2000" dirty="0" smtClean="0"/>
              <a:t>методов </a:t>
            </a:r>
            <a:r>
              <a:rPr lang="ru-RU" sz="2000" dirty="0"/>
              <a:t>развития современного гражданского общества, становления и позиционирования себя полноценным членом гражданского общества, </a:t>
            </a:r>
            <a:r>
              <a:rPr lang="ru-RU" sz="2000" dirty="0" smtClean="0"/>
              <a:t> </a:t>
            </a:r>
            <a:r>
              <a:rPr lang="ru-RU" sz="2000" dirty="0"/>
              <a:t>вовлечение людей с ОВЗ в волонтерское движение. </a:t>
            </a:r>
          </a:p>
        </p:txBody>
      </p:sp>
    </p:spTree>
    <p:extLst>
      <p:ext uri="{BB962C8B-B14F-4D97-AF65-F5344CB8AC3E}">
        <p14:creationId xmlns:p14="http://schemas.microsoft.com/office/powerpoint/2010/main" val="46638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461" y="549424"/>
            <a:ext cx="7010400" cy="1295400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Задачи</a:t>
            </a:r>
            <a:r>
              <a:rPr lang="en-US" dirty="0" smtClean="0"/>
              <a:t>:</a:t>
            </a:r>
            <a:endParaRPr lang="ru-RU" dirty="0" smtClean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76400" y="1981200"/>
            <a:ext cx="7010400" cy="36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lnSpc>
                <a:spcPct val="114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o"/>
            </a:pP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085" y="1559066"/>
            <a:ext cx="7632848" cy="42473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/>
              <a:t>Р</a:t>
            </a:r>
            <a:r>
              <a:rPr lang="ru-RU" dirty="0" smtClean="0"/>
              <a:t>азвивать </a:t>
            </a:r>
            <a:r>
              <a:rPr lang="ru-RU" dirty="0"/>
              <a:t>чувство  толерантности </a:t>
            </a:r>
            <a:r>
              <a:rPr lang="ru-RU" dirty="0" smtClean="0"/>
              <a:t> у </a:t>
            </a:r>
            <a:r>
              <a:rPr lang="ru-RU" dirty="0"/>
              <a:t>всех участников проекта,  </a:t>
            </a:r>
            <a:r>
              <a:rPr lang="ru-RU" dirty="0" smtClean="0"/>
              <a:t> </a:t>
            </a:r>
            <a:r>
              <a:rPr lang="ru-RU" dirty="0"/>
              <a:t>вовлечь подростков с ОВЗ в общую социальную </a:t>
            </a:r>
            <a:r>
              <a:rPr lang="ru-RU" dirty="0" smtClean="0"/>
              <a:t>среду.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С</a:t>
            </a:r>
            <a:r>
              <a:rPr lang="ru-RU" dirty="0" smtClean="0"/>
              <a:t>пособствовать </a:t>
            </a:r>
            <a:r>
              <a:rPr lang="ru-RU" dirty="0"/>
              <a:t>проявлению своей гражданской позиции,  укрепить и помочь развить  профессиональные навыки.  </a:t>
            </a:r>
            <a:r>
              <a:rPr lang="ru-RU" dirty="0" smtClean="0"/>
              <a:t>Обучить  подростков  с ОВЗ </a:t>
            </a:r>
            <a:r>
              <a:rPr lang="ru-RU" dirty="0"/>
              <a:t>навыкам работы со сверстниками, совершенствовать </a:t>
            </a:r>
            <a:r>
              <a:rPr lang="ru-RU" dirty="0" smtClean="0"/>
              <a:t> их ораторские способности.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Научить  </a:t>
            </a:r>
            <a:r>
              <a:rPr lang="ru-RU" dirty="0"/>
              <a:t>взаимодействовать с добровольческими центрами разных направлений.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Привлечь  </a:t>
            </a:r>
            <a:r>
              <a:rPr lang="ru-RU" dirty="0"/>
              <a:t>людей с ОВЗ к участию массовых мероприятиях, значимых для города и всей страны. 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Создание профильного механизма массовой социальной реабилитации и адаптации людей с ограниченными возможностями здоровья, получения ими конкретных знаний и навыков для последующего полноценного включения в социально-экономическую жизнь общества.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299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6011863" y="3068638"/>
            <a:ext cx="6572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/>
          </a:p>
        </p:txBody>
      </p:sp>
      <p:sp>
        <p:nvSpPr>
          <p:cNvPr id="7171" name="Text Box 9"/>
          <p:cNvSpPr txBox="1">
            <a:spLocks noChangeArrowheads="1"/>
          </p:cNvSpPr>
          <p:nvPr/>
        </p:nvSpPr>
        <p:spPr bwMode="auto">
          <a:xfrm>
            <a:off x="1527175" y="6397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/>
          </a:p>
        </p:txBody>
      </p:sp>
      <p:sp>
        <p:nvSpPr>
          <p:cNvPr id="7172" name="Text Box 10"/>
          <p:cNvSpPr txBox="1">
            <a:spLocks noChangeArrowheads="1"/>
          </p:cNvSpPr>
          <p:nvPr/>
        </p:nvSpPr>
        <p:spPr bwMode="auto">
          <a:xfrm>
            <a:off x="467544" y="283200"/>
            <a:ext cx="849694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 dirty="0"/>
              <a:t>                                     </a:t>
            </a:r>
            <a:r>
              <a:rPr lang="ru-RU" sz="1600" b="1" dirty="0" smtClean="0"/>
              <a:t>              </a:t>
            </a:r>
            <a:endParaRPr lang="ru-RU" sz="1600" b="1" u="sng" dirty="0"/>
          </a:p>
          <a:p>
            <a:pPr algn="ctr" eaLnBrk="1" hangingPunct="1"/>
            <a:r>
              <a:rPr lang="ru-RU" sz="3600" b="1" u="sng" dirty="0" smtClean="0"/>
              <a:t>Актуальность</a:t>
            </a:r>
          </a:p>
          <a:p>
            <a:pPr algn="l" eaLnBrk="1" hangingPunct="1"/>
            <a:r>
              <a:rPr lang="en-US" sz="1600" dirty="0"/>
              <a:t>	</a:t>
            </a:r>
            <a:endParaRPr lang="ru-RU" sz="1600" dirty="0"/>
          </a:p>
          <a:p>
            <a:pPr algn="l" eaLnBrk="1" hangingPunct="1"/>
            <a:endParaRPr lang="ru-RU" sz="1000" dirty="0" smtClean="0"/>
          </a:p>
          <a:p>
            <a:pPr algn="l" eaLnBrk="1" hangingPunct="1"/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878497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Инвалидность затрудняет возможность полноценных социальных контактов человека, а отсутствие достаточного круга общения приводит к </a:t>
            </a:r>
            <a:r>
              <a:rPr lang="ru-RU" sz="1600" dirty="0" err="1"/>
              <a:t>дезадаптации</a:t>
            </a:r>
            <a:r>
              <a:rPr lang="ru-RU" sz="1600" dirty="0"/>
              <a:t>, которая в свою очередь, ведет еще к большей изоляции и, соответственно к недостаткам развития.</a:t>
            </a:r>
          </a:p>
          <a:p>
            <a:pPr algn="just"/>
            <a:r>
              <a:rPr lang="ru-RU" sz="1600" dirty="0"/>
              <a:t>Социальный статус молодых людей с особыми потребностями характеризуется определенными показателями: состоянием здоровья, материальным положением, уровнем образования, спецификой занятости и особенностями организации досуговой деятельности. В этом случае возникает вопрос – как можно стать добровольцем с ограниченными возможностями? Инклюзивное добровольчество дает возможность всем молодым людям с ограниченными возможностями полном объеме участвовать в жизни общества. Инклюзивное добровольчество базируется на основных принципах:</a:t>
            </a:r>
          </a:p>
          <a:p>
            <a:pPr algn="just"/>
            <a:r>
              <a:rPr lang="ru-RU" sz="1600" dirty="0"/>
              <a:t> – ценность человека с ограниченными возможностями здоровья не зависит от его способностей и достижений; – каждый человек с ограниченными возможностями здоровья способен чувствовать и думать;</a:t>
            </a:r>
          </a:p>
          <a:p>
            <a:pPr algn="just"/>
            <a:r>
              <a:rPr lang="ru-RU" sz="1600" dirty="0"/>
              <a:t> – каждый человек с ограниченными возможностями здоровья имеет право на общение и на то, чтобы быть услышанным. Важно вовлекать добровольцев с ограниченными возможностями </a:t>
            </a:r>
            <a:r>
              <a:rPr lang="ru-RU" sz="1600" dirty="0" smtClean="0"/>
              <a:t>здоровья в </a:t>
            </a:r>
            <a:r>
              <a:rPr lang="ru-RU" sz="1600" dirty="0"/>
              <a:t>те сферы деятельности, которые не оплачиваются, но остаются важными для достижения целей .</a:t>
            </a:r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9409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67544" y="1412776"/>
            <a:ext cx="8136904" cy="424847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/>
              <a:t>Мы полагаем, что именно </a:t>
            </a:r>
            <a:r>
              <a:rPr lang="ru-RU" sz="1800" dirty="0" err="1"/>
              <a:t>волонтерство</a:t>
            </a:r>
            <a:r>
              <a:rPr lang="ru-RU" sz="1800" dirty="0"/>
              <a:t> может стать тем связующим элементом, который, с одной стороны, будет помогать реализовывать задачи инклюзивного образования, а, с другой стороны, будет являться мощным толчком для развития и становления самих волонтеров активными членами нашего общества. Волонтерская деятельность, безусловно, носит гражданский характер, и, занимаясь волонтерской деятельностью, каждый человек вносит свой вклад в развитие современного гражданского общества.</a:t>
            </a:r>
          </a:p>
          <a:p>
            <a:pPr marL="0" indent="0" algn="just">
              <a:buNone/>
            </a:pPr>
            <a:r>
              <a:rPr lang="ru-RU" sz="1800" dirty="0"/>
              <a:t>Инклюзивное добровольчество – это деятельность людей с ограничениями в здоровье и без таковых, направленная на помощь людям, организацию мероприятий, решение социально значимых проблем общества. Инклюзивное </a:t>
            </a:r>
            <a:r>
              <a:rPr lang="ru-RU" sz="1800" dirty="0" err="1"/>
              <a:t>волонтёрство</a:t>
            </a:r>
            <a:r>
              <a:rPr lang="ru-RU" sz="1800" dirty="0"/>
              <a:t> является профильным механизмом массовой социальной реабилитации и адаптации людей с ограниченными возможностями здоровья, получения ими конкретных знаний и навыков для последующего полноценного включения в социально-экономическую жизнь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260962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332656"/>
            <a:ext cx="7288088" cy="1295400"/>
          </a:xfrm>
        </p:spPr>
        <p:txBody>
          <a:bodyPr/>
          <a:lstStyle/>
          <a:p>
            <a:pPr algn="ctr"/>
            <a:r>
              <a:rPr lang="ru-RU" dirty="0" smtClean="0"/>
              <a:t>Количество участников проекта 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823525"/>
              </p:ext>
            </p:extLst>
          </p:nvPr>
        </p:nvGraphicFramePr>
        <p:xfrm>
          <a:off x="1670472" y="1607592"/>
          <a:ext cx="6564313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787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476672"/>
            <a:ext cx="7010400" cy="1295400"/>
          </a:xfrm>
        </p:spPr>
        <p:txBody>
          <a:bodyPr/>
          <a:lstStyle/>
          <a:p>
            <a:r>
              <a:rPr lang="ru-RU" b="1" smtClean="0"/>
              <a:t>Ожидаемый результат</a:t>
            </a:r>
            <a:r>
              <a:rPr lang="ru-RU" smtClean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53775" y="2564904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/>
              <a:t>Развитие социально ориентированных волонтерских объединений на территории ЯНАО  и </a:t>
            </a:r>
            <a:r>
              <a:rPr lang="ru-RU" dirty="0" smtClean="0"/>
              <a:t>РФ.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/>
              <a:t>С</a:t>
            </a:r>
            <a:r>
              <a:rPr lang="ru-RU" dirty="0" smtClean="0"/>
              <a:t>одействие </a:t>
            </a:r>
            <a:r>
              <a:rPr lang="ru-RU" dirty="0"/>
              <a:t>духовному развитию личности, расширить информационное поле для молодежи о формах волонтерской </a:t>
            </a:r>
            <a:r>
              <a:rPr lang="ru-RU" dirty="0" smtClean="0"/>
              <a:t>деятельности.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/>
              <a:t>Реализация  успешного интегративного включения </a:t>
            </a:r>
            <a:r>
              <a:rPr lang="ru-RU" dirty="0"/>
              <a:t>детей инвалидов, детей с ОВЗ в образовательную среду, в социум. </a:t>
            </a:r>
          </a:p>
          <a:p>
            <a:pPr algn="just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3661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188640"/>
            <a:ext cx="7010400" cy="1295400"/>
          </a:xfrm>
        </p:spPr>
        <p:txBody>
          <a:bodyPr/>
          <a:lstStyle/>
          <a:p>
            <a:pPr algn="ctr"/>
            <a:r>
              <a:rPr lang="ru-RU" sz="2800" b="1" dirty="0" smtClean="0"/>
              <a:t>Основные этапы реализации проекта</a:t>
            </a:r>
            <a:r>
              <a:rPr lang="en-US" sz="2800" b="1" dirty="0" smtClean="0"/>
              <a:t>:</a:t>
            </a:r>
            <a:endParaRPr lang="ru-RU" sz="2800" b="1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60848"/>
            <a:ext cx="8604448" cy="802432"/>
          </a:xfrm>
        </p:spPr>
        <p:txBody>
          <a:bodyPr/>
          <a:lstStyle/>
          <a:p>
            <a:pPr marL="0">
              <a:spcBef>
                <a:spcPts val="0"/>
              </a:spcBef>
            </a:pPr>
            <a:r>
              <a:rPr lang="ru-RU" sz="1800" dirty="0"/>
              <a:t>План реализации </a:t>
            </a:r>
            <a:r>
              <a:rPr lang="ru-RU" sz="1600" dirty="0"/>
              <a:t>проекта состоит из 4  основных этапов.</a:t>
            </a:r>
          </a:p>
          <a:p>
            <a:pPr marL="0">
              <a:spcBef>
                <a:spcPts val="0"/>
              </a:spcBef>
            </a:pPr>
            <a:r>
              <a:rPr lang="en-US" sz="1600" b="1" dirty="0">
                <a:solidFill>
                  <a:srgbClr val="FF0000"/>
                </a:solidFill>
              </a:rPr>
              <a:t>I</a:t>
            </a:r>
            <a:r>
              <a:rPr lang="ru-RU" sz="1600" b="1" dirty="0">
                <a:solidFill>
                  <a:srgbClr val="FF0000"/>
                </a:solidFill>
              </a:rPr>
              <a:t> - Подготовительный этап </a:t>
            </a:r>
          </a:p>
          <a:p>
            <a:pPr marL="0">
              <a:spcBef>
                <a:spcPts val="0"/>
              </a:spcBef>
            </a:pPr>
            <a:r>
              <a:rPr lang="ru-RU" sz="1600" dirty="0"/>
              <a:t>- подбор методического материала на основе учета тематики направления волонтерского движения;</a:t>
            </a:r>
          </a:p>
          <a:p>
            <a:pPr marL="0">
              <a:spcBef>
                <a:spcPts val="0"/>
              </a:spcBef>
            </a:pPr>
            <a:r>
              <a:rPr lang="ru-RU" sz="1600" dirty="0"/>
              <a:t>установление внешних связей с социальными организациями, НКО (</a:t>
            </a:r>
            <a:r>
              <a:rPr lang="ru-RU" sz="1600" dirty="0" err="1"/>
              <a:t>некомерчиские</a:t>
            </a:r>
            <a:r>
              <a:rPr lang="ru-RU" sz="1600" dirty="0"/>
              <a:t> организации), МРЦ (молодежный ресурсный центр), МСТ</a:t>
            </a:r>
            <a:r>
              <a:rPr lang="en-US" sz="1600" dirty="0"/>
              <a:t>Z</a:t>
            </a:r>
            <a:r>
              <a:rPr lang="ru-RU" sz="1600" dirty="0"/>
              <a:t> (молодежный центр технологий занятости)  </a:t>
            </a:r>
            <a:r>
              <a:rPr lang="ru-RU" sz="1600" dirty="0" err="1"/>
              <a:t>и.т.п</a:t>
            </a:r>
            <a:r>
              <a:rPr lang="ru-RU" sz="1600" dirty="0"/>
              <a:t>. </a:t>
            </a:r>
          </a:p>
          <a:p>
            <a:pPr marL="0">
              <a:spcBef>
                <a:spcPts val="0"/>
              </a:spcBef>
            </a:pPr>
            <a:r>
              <a:rPr lang="en-US" sz="1600" b="1" dirty="0">
                <a:solidFill>
                  <a:srgbClr val="FF0000"/>
                </a:solidFill>
              </a:rPr>
              <a:t>II</a:t>
            </a:r>
            <a:r>
              <a:rPr lang="ru-RU" sz="1600" b="1" dirty="0">
                <a:solidFill>
                  <a:srgbClr val="FF0000"/>
                </a:solidFill>
              </a:rPr>
              <a:t> – организационный этап </a:t>
            </a:r>
            <a:endParaRPr lang="ru-RU" sz="1600" dirty="0">
              <a:solidFill>
                <a:srgbClr val="FF0000"/>
              </a:solidFill>
            </a:endParaRPr>
          </a:p>
          <a:p>
            <a:pPr marL="0">
              <a:spcBef>
                <a:spcPts val="0"/>
              </a:spcBef>
            </a:pPr>
            <a:r>
              <a:rPr lang="ru-RU" sz="1600" dirty="0"/>
              <a:t>-сбор участников инклюзивного добровольчества;</a:t>
            </a:r>
          </a:p>
          <a:p>
            <a:pPr marL="0">
              <a:spcBef>
                <a:spcPts val="0"/>
              </a:spcBef>
            </a:pPr>
            <a:r>
              <a:rPr lang="ru-RU" sz="1600" dirty="0"/>
              <a:t>размещение информации об инклюзивном добровольчестве на сайте МАУ ДО МУК «Эврика», в соц. сетях: </a:t>
            </a:r>
            <a:r>
              <a:rPr lang="ru-RU" sz="1600" dirty="0" err="1"/>
              <a:t>вконтакте</a:t>
            </a:r>
            <a:r>
              <a:rPr lang="ru-RU" sz="1600" dirty="0"/>
              <a:t>,  </a:t>
            </a:r>
            <a:r>
              <a:rPr lang="ru-RU" sz="1600" dirty="0" err="1"/>
              <a:t>инстаграм</a:t>
            </a:r>
            <a:r>
              <a:rPr lang="ru-RU" sz="1600" dirty="0"/>
              <a:t>. </a:t>
            </a:r>
          </a:p>
          <a:p>
            <a:pPr marL="0">
              <a:spcBef>
                <a:spcPts val="0"/>
              </a:spcBef>
            </a:pPr>
            <a:r>
              <a:rPr lang="ru-RU" sz="1600" dirty="0"/>
              <a:t>-знакомство с членами клуба, распределение обязанностей. Выборы актива объединения;</a:t>
            </a:r>
          </a:p>
          <a:p>
            <a:pPr marL="0">
              <a:spcBef>
                <a:spcPts val="0"/>
              </a:spcBef>
            </a:pPr>
            <a:r>
              <a:rPr lang="ru-RU" sz="1600" dirty="0"/>
              <a:t>- Установка контакта между участниками проекта (игра «Круг знакомства», знакомство с понятием «Волонтер», тесты на лидерские, организаторские способности.</a:t>
            </a:r>
          </a:p>
          <a:p>
            <a:pPr algn="ctr">
              <a:lnSpc>
                <a:spcPct val="90000"/>
              </a:lnSpc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114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404664"/>
            <a:ext cx="6125782" cy="2242592"/>
          </a:xfrm>
        </p:spPr>
        <p:txBody>
          <a:bodyPr/>
          <a:lstStyle/>
          <a:p>
            <a:pPr marL="0" algn="just">
              <a:spcBef>
                <a:spcPts val="0"/>
              </a:spcBef>
            </a:pPr>
            <a:r>
              <a:rPr lang="ru-RU" sz="1800" dirty="0"/>
              <a:t>- отработка механизмов вовлечения молодых людей с ОВЗ многообразную общественную деятельность. </a:t>
            </a:r>
          </a:p>
          <a:p>
            <a:pPr marL="0" algn="just">
              <a:spcBef>
                <a:spcPts val="0"/>
              </a:spcBef>
            </a:pPr>
            <a:r>
              <a:rPr lang="en-US" sz="1800" b="1" dirty="0">
                <a:solidFill>
                  <a:srgbClr val="FF0000"/>
                </a:solidFill>
              </a:rPr>
              <a:t>III</a:t>
            </a:r>
            <a:r>
              <a:rPr lang="ru-RU" sz="1800" b="1" dirty="0">
                <a:solidFill>
                  <a:srgbClr val="FF0000"/>
                </a:solidFill>
              </a:rPr>
              <a:t>- основной  этап и непосредственная реализация </a:t>
            </a:r>
            <a:r>
              <a:rPr lang="ru-RU" sz="1800" b="1" dirty="0" smtClean="0">
                <a:solidFill>
                  <a:srgbClr val="FF0000"/>
                </a:solidFill>
              </a:rPr>
              <a:t>проекта:</a:t>
            </a:r>
            <a:r>
              <a:rPr lang="ru-RU" sz="1800" b="1" dirty="0" smtClean="0"/>
              <a:t> </a:t>
            </a:r>
            <a:endParaRPr lang="ru-RU" sz="1800" dirty="0"/>
          </a:p>
          <a:p>
            <a:pPr marL="0" algn="just">
              <a:spcBef>
                <a:spcPts val="0"/>
              </a:spcBef>
            </a:pPr>
            <a:r>
              <a:rPr lang="ru-RU" sz="1800" dirty="0" smtClean="0"/>
              <a:t>-знакомство </a:t>
            </a:r>
            <a:r>
              <a:rPr lang="ru-RU" sz="1800" dirty="0"/>
              <a:t>с возникновением и развитием волонтерского движения  в РФ. Ценности волонтера. Причины становления волонтером. Акция «дерево добра».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- работа </a:t>
            </a:r>
            <a:r>
              <a:rPr lang="ru-RU" sz="1800" dirty="0"/>
              <a:t>и мероприятие с участием людей с ОВЗ по формированию здорового образа жизни. Формы, виды и направления волонтерских объединений.  Участие во Всероссийской лыжне России в направлении «Событийного </a:t>
            </a:r>
            <a:r>
              <a:rPr lang="ru-RU" sz="1800" dirty="0" err="1"/>
              <a:t>волонтерства</a:t>
            </a:r>
            <a:r>
              <a:rPr lang="ru-RU" sz="1800" dirty="0"/>
              <a:t>». Участие в массовых городских мероприятиях. </a:t>
            </a:r>
            <a:r>
              <a:rPr lang="ru-RU" sz="1800" dirty="0" smtClean="0"/>
              <a:t>-создание </a:t>
            </a:r>
            <a:r>
              <a:rPr lang="ru-RU" sz="1800" dirty="0"/>
              <a:t>просветительских буклетов, </a:t>
            </a:r>
            <a:r>
              <a:rPr lang="ru-RU" sz="1800" dirty="0" err="1"/>
              <a:t>флаеров</a:t>
            </a:r>
            <a:r>
              <a:rPr lang="ru-RU" sz="1800" dirty="0"/>
              <a:t>, агитационных памяток по пропаганде ЗОЖ.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-пропаганда </a:t>
            </a:r>
            <a:r>
              <a:rPr lang="ru-RU" sz="1800" dirty="0"/>
              <a:t>волонтерского движения. Функции управления волонтерской деятельностью. Совместная работа над созданием сайта «Инклюзивное </a:t>
            </a:r>
            <a:r>
              <a:rPr lang="ru-RU" sz="1800" dirty="0" err="1"/>
              <a:t>волонтерство</a:t>
            </a:r>
            <a:r>
              <a:rPr lang="ru-RU" sz="1800" dirty="0"/>
              <a:t>», совместная работа со СМИ.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8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620688"/>
            <a:ext cx="7236296" cy="864096"/>
          </a:xfrm>
        </p:spPr>
        <p:txBody>
          <a:bodyPr/>
          <a:lstStyle/>
          <a:p>
            <a:pPr marL="0" algn="just">
              <a:spcBef>
                <a:spcPts val="0"/>
              </a:spcBef>
            </a:pPr>
            <a:r>
              <a:rPr lang="ru-RU" sz="1600" dirty="0" smtClean="0"/>
              <a:t>работа </a:t>
            </a:r>
            <a:r>
              <a:rPr lang="ru-RU" sz="1600" dirty="0"/>
              <a:t>и мероприятие с участием людей с ОВЗ по формированию здорового образа жизни. Формы, виды и направления волонтерских объединений.  Участие во Всероссийской лыжне России в направлении «Событийного </a:t>
            </a:r>
            <a:r>
              <a:rPr lang="ru-RU" sz="1600" dirty="0" err="1"/>
              <a:t>волонтерства</a:t>
            </a:r>
            <a:r>
              <a:rPr lang="ru-RU" sz="1600" dirty="0"/>
              <a:t>». Участие в массовых городских мероприятиях. Создание просветительских буклетов, </a:t>
            </a:r>
            <a:r>
              <a:rPr lang="ru-RU" sz="1600" dirty="0" err="1"/>
              <a:t>флаеров</a:t>
            </a:r>
            <a:r>
              <a:rPr lang="ru-RU" sz="1600" dirty="0"/>
              <a:t>, агитационных памяток по пропаганде ЗОЖ. </a:t>
            </a:r>
          </a:p>
          <a:p>
            <a:pPr marL="0" algn="just">
              <a:spcBef>
                <a:spcPts val="0"/>
              </a:spcBef>
            </a:pPr>
            <a:r>
              <a:rPr lang="ru-RU" sz="1600" dirty="0"/>
              <a:t>п</a:t>
            </a:r>
            <a:r>
              <a:rPr lang="ru-RU" sz="1600" dirty="0" smtClean="0"/>
              <a:t>ропаганда </a:t>
            </a:r>
            <a:r>
              <a:rPr lang="ru-RU" sz="1600" dirty="0"/>
              <a:t>волонтерского движения. Функции управления волонтерской деятельностью. Совместная работа над созданием сайта «Инклюзивное </a:t>
            </a:r>
            <a:r>
              <a:rPr lang="ru-RU" sz="1600" dirty="0" err="1"/>
              <a:t>волонтерство</a:t>
            </a:r>
            <a:r>
              <a:rPr lang="ru-RU" sz="1600" dirty="0"/>
              <a:t>», совместная работа со СМИ. </a:t>
            </a:r>
          </a:p>
          <a:p>
            <a:pPr marL="0" algn="just">
              <a:spcBef>
                <a:spcPts val="0"/>
              </a:spcBef>
            </a:pPr>
            <a:r>
              <a:rPr lang="ru-RU" sz="1600" dirty="0"/>
              <a:t>т</a:t>
            </a:r>
            <a:r>
              <a:rPr lang="ru-RU" sz="1600" dirty="0" smtClean="0"/>
              <a:t>рудовая </a:t>
            </a:r>
            <a:r>
              <a:rPr lang="ru-RU" sz="1600" dirty="0"/>
              <a:t>деятельность в инклюзивном добровольчестве. </a:t>
            </a:r>
          </a:p>
          <a:p>
            <a:pPr marL="0" algn="just">
              <a:spcBef>
                <a:spcPts val="0"/>
              </a:spcBef>
            </a:pPr>
            <a:r>
              <a:rPr lang="ru-RU" sz="1600" dirty="0"/>
              <a:t>с</a:t>
            </a:r>
            <a:r>
              <a:rPr lang="ru-RU" sz="1600" dirty="0" smtClean="0"/>
              <a:t>оциально-гражданская </a:t>
            </a:r>
            <a:r>
              <a:rPr lang="ru-RU" sz="1600" dirty="0"/>
              <a:t>деятельность в инклюзивном добровольчестве. Проведения мероприятий, акций, тренингов с участием людей с ОВЗ  («СПИД СТОП», Дари тепло», «Мы разные, но мы едины», «Дерево  Добра», </a:t>
            </a:r>
            <a:r>
              <a:rPr lang="ru-RU" sz="1600" dirty="0" err="1"/>
              <a:t>Квест</a:t>
            </a:r>
            <a:r>
              <a:rPr lang="ru-RU" sz="1600" dirty="0"/>
              <a:t> игра «Страна прав и обязанностей», тренинг «Мое государство</a:t>
            </a:r>
            <a:r>
              <a:rPr lang="ru-RU" sz="1600" dirty="0" smtClean="0"/>
              <a:t>»,.</a:t>
            </a:r>
            <a:endParaRPr lang="ru-RU" sz="1600" dirty="0"/>
          </a:p>
          <a:p>
            <a:pPr marL="0" algn="just">
              <a:spcBef>
                <a:spcPts val="0"/>
              </a:spcBef>
            </a:pPr>
            <a:r>
              <a:rPr lang="en-US" sz="1600" b="1" dirty="0" smtClean="0">
                <a:solidFill>
                  <a:srgbClr val="FF0000"/>
                </a:solidFill>
              </a:rPr>
              <a:t>IV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FF0000"/>
                </a:solidFill>
              </a:rPr>
              <a:t>– заключительный этап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 smtClean="0"/>
              <a:t> разработка  </a:t>
            </a:r>
            <a:r>
              <a:rPr lang="ru-RU" sz="1600" dirty="0"/>
              <a:t>«Портала инклюзивных практик», (далее Портал) для молодежи с инвалидностью и для всех граждан жалующихся ознакомиться с  инклюзивными программами и инклюзивными мероприятиями разных направлений.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/>
              <a:t> </a:t>
            </a:r>
            <a:r>
              <a:rPr lang="ru-RU" sz="1600" dirty="0" smtClean="0"/>
              <a:t>создание </a:t>
            </a:r>
            <a:r>
              <a:rPr lang="ru-RU" sz="1600" dirty="0"/>
              <a:t>учебной программы как пособие для педагогов дополнительного образования «Инклюзивное добровольчество». </a:t>
            </a:r>
            <a:endParaRPr lang="en-US" sz="1600" b="1" dirty="0"/>
          </a:p>
          <a:p>
            <a:pPr marL="0">
              <a:spcBef>
                <a:spcPts val="0"/>
              </a:spcBef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0838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76672"/>
            <a:ext cx="6784032" cy="100811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B050"/>
                </a:solidFill>
              </a:rPr>
              <a:t>Акция «Дари тепло» Международный день пожилых людей</a:t>
            </a:r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3075" name="Picture 3" descr="C:\Users\1\Desktop\дари тепло\IMG-20171001-WA00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97" y="1772816"/>
            <a:ext cx="417479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\Desktop\дари тепло\IMG-20171001-WA0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72816"/>
            <a:ext cx="432048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76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7010400" cy="129614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Участие в городской акции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«Мама я тебя люблю»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с представлением мастер класса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1\Desktop\РАЗНЫЕ ФОТОГРАФИ\20171126_1629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07664"/>
            <a:ext cx="3096344" cy="417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\Desktop\РАЗНЫЕ ФОТОГРАФИ\20171126_1706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6832"/>
            <a:ext cx="3168352" cy="416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916832"/>
            <a:ext cx="2699792" cy="416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42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836712"/>
            <a:ext cx="7010400" cy="91588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Проведение мастер класса на городском профилактическом марафоне «Жизнь это множество дорог…»</a:t>
            </a:r>
            <a:b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</a:br>
            <a:endParaRPr lang="ru-RU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1\Desktop\марафон жизнь это множество дорог\IMG-20171020-WA00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30861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1\Desktop\марафон жизнь это множество дорог\IMG-20171020-WA0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324158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1\Desktop\марафон жизнь это множество дорог\IMG-20171020-WA00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37025"/>
            <a:ext cx="2808312" cy="41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05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6048672" cy="585986"/>
          </a:xfrm>
        </p:spPr>
        <p:txBody>
          <a:bodyPr/>
          <a:lstStyle/>
          <a:p>
            <a:r>
              <a:rPr lang="ru-RU" altLang="ru-RU" sz="3200" i="1" dirty="0" smtClean="0">
                <a:solidFill>
                  <a:schemeClr val="tx1"/>
                </a:solidFill>
              </a:rPr>
              <a:t>Жизнь – это множество дорог</a:t>
            </a:r>
          </a:p>
        </p:txBody>
      </p:sp>
      <p:pic>
        <p:nvPicPr>
          <p:cNvPr id="7171" name="Содержимое 4" descr="IMG_20151023_125643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720" y="1628800"/>
            <a:ext cx="6349851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92696"/>
            <a:ext cx="8229600" cy="3240360"/>
          </a:xfrm>
        </p:spPr>
        <p:txBody>
          <a:bodyPr/>
          <a:lstStyle/>
          <a:p>
            <a:pPr algn="ctr"/>
            <a:r>
              <a:rPr lang="ru-RU" sz="6600" b="1" dirty="0" smtClean="0"/>
              <a:t>Достигнутые результаты </a:t>
            </a:r>
          </a:p>
        </p:txBody>
      </p:sp>
    </p:spTree>
    <p:extLst>
      <p:ext uri="{BB962C8B-B14F-4D97-AF65-F5344CB8AC3E}">
        <p14:creationId xmlns:p14="http://schemas.microsoft.com/office/powerpoint/2010/main" val="35817097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0445"/>
            <a:ext cx="2736304" cy="386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1\Desktop\никита 1\никита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74092"/>
            <a:ext cx="3168352" cy="386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1\Desktop\никита 1\никита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72" y="1074093"/>
            <a:ext cx="3134051" cy="386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6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Стас\Стас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14610"/>
            <a:ext cx="1800200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1\Desktop\Стас\Стас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20688"/>
            <a:ext cx="1785190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98112"/>
            <a:ext cx="1800000" cy="254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95746"/>
            <a:ext cx="179070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93" y="3284984"/>
            <a:ext cx="178117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84984"/>
            <a:ext cx="180022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79102"/>
            <a:ext cx="176212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17" y="3279102"/>
            <a:ext cx="17907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80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211960" y="931246"/>
            <a:ext cx="3963308" cy="5294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8195" name="TextBox 10"/>
          <p:cNvSpPr txBox="1">
            <a:spLocks noChangeArrowheads="1"/>
          </p:cNvSpPr>
          <p:nvPr/>
        </p:nvSpPr>
        <p:spPr bwMode="auto">
          <a:xfrm>
            <a:off x="683569" y="1773237"/>
            <a:ext cx="3888432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sz="4400" dirty="0">
                <a:solidFill>
                  <a:srgbClr val="00B0F0"/>
                </a:solidFill>
              </a:rPr>
              <a:t>Победа в </a:t>
            </a:r>
            <a:r>
              <a:rPr lang="en-US" altLang="ru-RU" sz="4400" dirty="0">
                <a:solidFill>
                  <a:srgbClr val="00B0F0"/>
                </a:solidFill>
              </a:rPr>
              <a:t>XI</a:t>
            </a:r>
            <a:r>
              <a:rPr lang="ru-RU" altLang="ru-RU" sz="4400" dirty="0">
                <a:solidFill>
                  <a:srgbClr val="00B0F0"/>
                </a:solidFill>
              </a:rPr>
              <a:t> </a:t>
            </a:r>
          </a:p>
          <a:p>
            <a:pPr eaLnBrk="1" hangingPunct="1"/>
            <a:r>
              <a:rPr lang="ru-RU" altLang="ru-RU" sz="4400" dirty="0">
                <a:solidFill>
                  <a:srgbClr val="00B0F0"/>
                </a:solidFill>
              </a:rPr>
              <a:t>городском </a:t>
            </a:r>
          </a:p>
          <a:p>
            <a:pPr eaLnBrk="1" hangingPunct="1"/>
            <a:r>
              <a:rPr lang="ru-RU" altLang="ru-RU" sz="4400" dirty="0">
                <a:solidFill>
                  <a:srgbClr val="00B0F0"/>
                </a:solidFill>
              </a:rPr>
              <a:t>марафоне</a:t>
            </a:r>
          </a:p>
          <a:p>
            <a:pPr eaLnBrk="1" hangingPunct="1"/>
            <a:r>
              <a:rPr lang="ru-RU" altLang="ru-RU" sz="4400" dirty="0" smtClean="0">
                <a:solidFill>
                  <a:srgbClr val="00B0F0"/>
                </a:solidFill>
              </a:rPr>
              <a:t>«Жизнь – это множество дорог…»</a:t>
            </a:r>
            <a:endParaRPr lang="ru-RU" altLang="ru-RU" sz="4400" dirty="0">
              <a:solidFill>
                <a:srgbClr val="00B0F0"/>
              </a:solidFill>
            </a:endParaRPr>
          </a:p>
          <a:p>
            <a:pPr eaLnBrk="1" hangingPunct="1"/>
            <a:r>
              <a:rPr lang="ru-RU" altLang="ru-RU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4032250" y="3078163"/>
          <a:ext cx="107950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PDF" r:id="rId3" imgW="1080000" imgH="1080000" progId="FoxitPhantom.Document">
                  <p:embed/>
                </p:oleObj>
              </mc:Choice>
              <mc:Fallback>
                <p:oleObj name="PDF" r:id="rId3" imgW="1080000" imgH="1080000" progId="FoxitPhantom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3078163"/>
                        <a:ext cx="1079500" cy="89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13560"/>
            <a:ext cx="3816424" cy="495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04913"/>
            <a:ext cx="3600276" cy="496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976" y="692696"/>
            <a:ext cx="4522502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6446" y="582612"/>
            <a:ext cx="3384550" cy="5692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Профилактическое мероприятие </a:t>
            </a:r>
          </a:p>
          <a:p>
            <a:pPr>
              <a:defRPr/>
            </a:pPr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“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Сверстник - сверстнику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”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-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 2017 год.</a:t>
            </a:r>
          </a:p>
          <a:p>
            <a:pPr>
              <a:defRPr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Лучшее выступление агитбригады</a:t>
            </a:r>
          </a:p>
          <a:p>
            <a:pPr>
              <a:defRPr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с целью профилактики детского 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,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подросткового суицида.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Доброволец Ямала - 2017\IMG-20170329-WA0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77" y="683740"/>
            <a:ext cx="2375816" cy="241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Доброволец Ямала - 2017\IMG-20170329-WA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74" y="683740"/>
            <a:ext cx="2133885" cy="241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esktop\Доброволец Ямала - 2017\IMG-20170329-WA0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59" y="3105907"/>
            <a:ext cx="3240000" cy="365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esktop\Доброволец Ямала - 2017\IMG-20170329-WA00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13130"/>
            <a:ext cx="351393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esktop\Доброволец Ямала - 2017\IMG-20170327-WA00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109" y="683739"/>
            <a:ext cx="4032448" cy="241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3559" y="190767"/>
            <a:ext cx="73268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Наши</a:t>
            </a:r>
            <a:r>
              <a:rPr lang="ru-RU" sz="3200" dirty="0"/>
              <a:t> </a:t>
            </a:r>
            <a:r>
              <a:rPr lang="ru-RU" sz="3200" b="1" dirty="0">
                <a:solidFill>
                  <a:srgbClr val="C00000"/>
                </a:solidFill>
              </a:rPr>
              <a:t>достижения</a:t>
            </a:r>
          </a:p>
        </p:txBody>
      </p:sp>
    </p:spTree>
    <p:extLst>
      <p:ext uri="{BB962C8B-B14F-4D97-AF65-F5344CB8AC3E}">
        <p14:creationId xmlns:p14="http://schemas.microsoft.com/office/powerpoint/2010/main" val="398278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1\Desktop\Окружной конкурс Доброволец Ямала доброволец России - 2017\Мы разные но мы вмест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76872"/>
            <a:ext cx="252000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\Desktop\Окружной конкурс Доброволец Ямала доброволец России - 2017\20171115_1624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7600" y="-11315700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\Desktop\Окружной конкурс Доброволец Ямала доброволец России - 2017\20171115_1624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7600" y="-11315700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1\Desktop\Окружной конкурс Доброволец Ямала доброволец России - 2017\20171115_1624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7600" y="-11315700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1\Desktop\Окружной конкурс Доброволец Ямала доброволец России - 2017\20171115_1556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62190" y="3452687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C:\Users\1\Desktop\РАЗНЫЕ ФОТОГРАФИ\20171205_1515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56" y="2972687"/>
            <a:ext cx="2453353" cy="3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C:\Users\1\Desktop\РАЗНЫЕ ФОТОГРАФИ\20171213_13145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19667"/>
            <a:ext cx="3364124" cy="235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C:\Users\1\Desktop\РАЗНЫЕ ФОТОГРАФИ\20170908_10131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09" y="4141766"/>
            <a:ext cx="3086358" cy="264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62090" y="565544"/>
            <a:ext cx="2279430" cy="2339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10" y="619667"/>
            <a:ext cx="3009070" cy="227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29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70220-WA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3978442" cy="5304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2017-02-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988840"/>
            <a:ext cx="3312368" cy="4437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4787900" y="260350"/>
            <a:ext cx="35290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Призёры городского конкурса сценических программ </a:t>
            </a:r>
            <a:r>
              <a:rPr lang="en-US" altLang="ru-RU" b="1">
                <a:solidFill>
                  <a:srgbClr val="FF0000"/>
                </a:solidFill>
              </a:rPr>
              <a:t>“</a:t>
            </a:r>
            <a:r>
              <a:rPr lang="ru-RU" altLang="ru-RU" b="1">
                <a:solidFill>
                  <a:srgbClr val="FF0000"/>
                </a:solidFill>
              </a:rPr>
              <a:t>Здоровому всё здорово</a:t>
            </a:r>
            <a:r>
              <a:rPr lang="en-US" altLang="ru-RU" b="1">
                <a:solidFill>
                  <a:srgbClr val="FF0000"/>
                </a:solidFill>
              </a:rPr>
              <a:t>”</a:t>
            </a:r>
            <a:endParaRPr lang="ru-RU" altLang="ru-RU" b="1">
              <a:solidFill>
                <a:srgbClr val="FF0000"/>
              </a:solidFill>
            </a:endParaRPr>
          </a:p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17 участников клуба</a:t>
            </a:r>
            <a:r>
              <a:rPr lang="en-US" altLang="ru-RU" b="1">
                <a:solidFill>
                  <a:srgbClr val="FF0000"/>
                </a:solidFill>
              </a:rPr>
              <a:t> “</a:t>
            </a:r>
            <a:r>
              <a:rPr lang="ru-RU" altLang="ru-RU" b="1">
                <a:solidFill>
                  <a:srgbClr val="FF0000"/>
                </a:solidFill>
              </a:rPr>
              <a:t>Надежда</a:t>
            </a:r>
            <a:r>
              <a:rPr lang="en-US" altLang="ru-RU" b="1">
                <a:solidFill>
                  <a:srgbClr val="FF0000"/>
                </a:solidFill>
              </a:rPr>
              <a:t>”</a:t>
            </a:r>
            <a:r>
              <a:rPr lang="ru-RU" altLang="ru-RU" b="1">
                <a:solidFill>
                  <a:srgbClr val="FF0000"/>
                </a:solidFill>
              </a:rPr>
              <a:t> получили Личную книжку волонтёра</a:t>
            </a:r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323850" y="5949950"/>
            <a:ext cx="424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Победители  муниципального конкурса</a:t>
            </a:r>
          </a:p>
          <a:p>
            <a:pPr eaLnBrk="1" hangingPunct="1"/>
            <a:r>
              <a:rPr lang="en-US" altLang="ru-RU" b="1">
                <a:solidFill>
                  <a:srgbClr val="FF0000"/>
                </a:solidFill>
              </a:rPr>
              <a:t>“</a:t>
            </a:r>
            <a:r>
              <a:rPr lang="ru-RU" altLang="ru-RU" b="1">
                <a:solidFill>
                  <a:srgbClr val="FF0000"/>
                </a:solidFill>
              </a:rPr>
              <a:t>Доброволец года</a:t>
            </a:r>
            <a:r>
              <a:rPr lang="en-US" altLang="ru-RU" b="1">
                <a:solidFill>
                  <a:srgbClr val="FF0000"/>
                </a:solidFill>
              </a:rPr>
              <a:t>” </a:t>
            </a:r>
            <a:r>
              <a:rPr lang="ru-RU" altLang="ru-RU" b="1">
                <a:solidFill>
                  <a:srgbClr val="FF0000"/>
                </a:solidFill>
              </a:rPr>
              <a:t>– 2017 год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20171217_1709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9316416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/>
          <a:lstStyle/>
          <a:p>
            <a:pPr algn="ctr"/>
            <a:r>
              <a:rPr lang="ru-RU" dirty="0" smtClean="0"/>
              <a:t>Наши достижения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4186808" cy="504056"/>
          </a:xfrm>
        </p:spPr>
        <p:txBody>
          <a:bodyPr/>
          <a:lstStyle/>
          <a:p>
            <a:r>
              <a:rPr lang="en-US" dirty="0" smtClean="0"/>
              <a:t>I </a:t>
            </a:r>
            <a:r>
              <a:rPr lang="ru-RU" dirty="0" smtClean="0"/>
              <a:t>МЕСТО «Конкурс эмблемы и девизов по  ЗОЖ»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1700809"/>
            <a:ext cx="4041775" cy="648072"/>
          </a:xfrm>
        </p:spPr>
        <p:txBody>
          <a:bodyPr/>
          <a:lstStyle/>
          <a:p>
            <a:r>
              <a:rPr lang="en-US" dirty="0" smtClean="0"/>
              <a:t>II </a:t>
            </a:r>
            <a:r>
              <a:rPr lang="ru-RU" dirty="0" smtClean="0"/>
              <a:t>МЕСТО «Жизнь это множество дорог…»</a:t>
            </a:r>
            <a:endParaRPr lang="ru-RU" dirty="0"/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549268" y="2967220"/>
            <a:ext cx="3506622" cy="323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4" name="Picture 6" descr="C:\Users\1\Desktop\марафон жизнь это множество дорог\IMG-20171020-WA00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69973"/>
            <a:ext cx="3312368" cy="388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70306-WA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708275"/>
            <a:ext cx="2427288" cy="3670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IMG-20170306-WA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2708275"/>
            <a:ext cx="2736850" cy="3649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IMG-20170306-WA00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863" y="2708275"/>
            <a:ext cx="2773362" cy="3697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152400" y="981075"/>
            <a:ext cx="8991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Профилактический лекторий </a:t>
            </a:r>
            <a:r>
              <a:rPr lang="en-US" altLang="ru-RU" sz="2400" b="1"/>
              <a:t>“</a:t>
            </a:r>
            <a:r>
              <a:rPr lang="ru-RU" altLang="ru-RU" sz="2400" b="1"/>
              <a:t>Я выбираю жизнь</a:t>
            </a:r>
            <a:r>
              <a:rPr lang="en-US" altLang="ru-RU" sz="2400" b="1"/>
              <a:t>!”</a:t>
            </a:r>
            <a:r>
              <a:rPr lang="ru-RU" altLang="ru-RU" sz="2400" b="1"/>
              <a:t> – 2017 год</a:t>
            </a:r>
          </a:p>
          <a:p>
            <a:pPr algn="ctr" eaLnBrk="1" hangingPunct="1"/>
            <a:r>
              <a:rPr lang="ru-RU" altLang="ru-RU" sz="2400" b="1"/>
              <a:t>Участники лектория специалисты межведомственных структур</a:t>
            </a:r>
            <a:r>
              <a:rPr lang="en-US" altLang="ru-RU" sz="2400" b="1"/>
              <a:t>:</a:t>
            </a:r>
            <a:r>
              <a:rPr lang="ru-RU" altLang="ru-RU" sz="2400" b="1"/>
              <a:t> </a:t>
            </a:r>
          </a:p>
          <a:p>
            <a:pPr algn="ctr" eaLnBrk="1" hangingPunct="1"/>
            <a:r>
              <a:rPr lang="ru-RU" altLang="ru-RU" sz="2400" b="1"/>
              <a:t>Региональной общественной организации</a:t>
            </a:r>
            <a:r>
              <a:rPr lang="en-US" altLang="ru-RU" sz="2400" b="1"/>
              <a:t> </a:t>
            </a:r>
            <a:r>
              <a:rPr lang="ru-RU" altLang="ru-RU" sz="2400" b="1"/>
              <a:t>ЯНАО </a:t>
            </a:r>
          </a:p>
          <a:p>
            <a:pPr algn="ctr" eaLnBrk="1" hangingPunct="1"/>
            <a:r>
              <a:rPr lang="en-US" altLang="ru-RU" sz="2400" b="1"/>
              <a:t>“</a:t>
            </a:r>
            <a:r>
              <a:rPr lang="ru-RU" altLang="ru-RU" sz="2400" b="1"/>
              <a:t>Ямал без наркотиков</a:t>
            </a:r>
            <a:r>
              <a:rPr lang="en-US" altLang="ru-RU" sz="2400" b="1"/>
              <a:t>”</a:t>
            </a:r>
            <a:endParaRPr lang="ru-RU" altLang="ru-RU" sz="2400" b="1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064500" cy="936104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Всемирный день борьбы со    СПИД</a:t>
            </a:r>
            <a:r>
              <a:rPr lang="en-US" sz="2800" dirty="0" smtClean="0">
                <a:solidFill>
                  <a:srgbClr val="FF0000"/>
                </a:solidFill>
              </a:rPr>
              <a:t>’</a:t>
            </a:r>
            <a:r>
              <a:rPr lang="ru-RU" sz="2800" dirty="0" smtClean="0">
                <a:solidFill>
                  <a:srgbClr val="FF0000"/>
                </a:solidFill>
              </a:rPr>
              <a:t>ом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Акция в ТЦ </a:t>
            </a:r>
            <a:r>
              <a:rPr lang="en-US" sz="2800" dirty="0" smtClean="0">
                <a:solidFill>
                  <a:srgbClr val="FF0000"/>
                </a:solidFill>
              </a:rPr>
              <a:t>“</a:t>
            </a:r>
            <a:r>
              <a:rPr lang="ru-RU" sz="2800" dirty="0" smtClean="0">
                <a:solidFill>
                  <a:srgbClr val="FF0000"/>
                </a:solidFill>
              </a:rPr>
              <a:t>Гудзон</a:t>
            </a:r>
            <a:r>
              <a:rPr lang="en-US" sz="2800" dirty="0" smtClean="0">
                <a:solidFill>
                  <a:srgbClr val="FF0000"/>
                </a:solidFill>
              </a:rPr>
              <a:t>”</a:t>
            </a:r>
            <a:r>
              <a:rPr lang="ru-RU" sz="2800" dirty="0" smtClean="0">
                <a:solidFill>
                  <a:srgbClr val="FF0000"/>
                </a:solidFill>
              </a:rPr>
              <a:t> – 2015 год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07704" y="1916832"/>
            <a:ext cx="5349368" cy="4012026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63" y="3141663"/>
            <a:ext cx="4248150" cy="3186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95536" y="3573016"/>
            <a:ext cx="4572000" cy="2952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395536" y="548680"/>
            <a:ext cx="4283968" cy="33029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4572000" y="332656"/>
            <a:ext cx="4018392" cy="3013794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IMG_20161201_1823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501900"/>
            <a:ext cx="309880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Рисунок 3" descr="IMG_20161201_18305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92375"/>
            <a:ext cx="2617788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Рисунок 4" descr="IMG_20161201_1827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492375"/>
            <a:ext cx="3100388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179388" y="1125538"/>
            <a:ext cx="85264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Акция в ТЦ </a:t>
            </a:r>
            <a:r>
              <a:rPr lang="en-US" altLang="ru-RU" b="1"/>
              <a:t>“</a:t>
            </a:r>
            <a:r>
              <a:rPr lang="ru-RU" altLang="ru-RU" b="1"/>
              <a:t>Солнечный</a:t>
            </a:r>
            <a:r>
              <a:rPr lang="en-US" altLang="ru-RU" b="1"/>
              <a:t>”</a:t>
            </a:r>
            <a:r>
              <a:rPr lang="ru-RU" altLang="ru-RU" b="1"/>
              <a:t> с целью профилактики распространения ВИЧ</a:t>
            </a:r>
          </a:p>
          <a:p>
            <a:pPr algn="ctr" eaLnBrk="1" hangingPunct="1"/>
            <a:r>
              <a:rPr lang="ru-RU" altLang="ru-RU" b="1"/>
              <a:t>инфекции  </a:t>
            </a:r>
            <a:r>
              <a:rPr lang="en-US" altLang="ru-RU" b="1"/>
              <a:t>“</a:t>
            </a:r>
            <a:r>
              <a:rPr lang="ru-RU" altLang="ru-RU" b="1"/>
              <a:t>Знать чтобы выжить</a:t>
            </a:r>
            <a:r>
              <a:rPr lang="en-US" altLang="ru-RU" b="1"/>
              <a:t>”</a:t>
            </a:r>
            <a:r>
              <a:rPr lang="ru-RU" altLang="ru-RU" b="1"/>
              <a:t>  – 2016 год. Волонтеры команды «надежда» </a:t>
            </a:r>
          </a:p>
          <a:p>
            <a:pPr algn="ctr" eaLnBrk="1" hangingPunct="1"/>
            <a:r>
              <a:rPr lang="ru-RU" altLang="ru-RU" b="1"/>
              <a:t>призывали горожан сдать  в лабораторию  МУЗ НЦГБ анализы  на ВИЧ- инфекцию.</a:t>
            </a:r>
          </a:p>
          <a:p>
            <a:pPr algn="ctr" eaLnBrk="1" hangingPunct="1"/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684338"/>
            <a:ext cx="2665413" cy="4525962"/>
          </a:xfrm>
        </p:spPr>
      </p:pic>
      <p:pic>
        <p:nvPicPr>
          <p:cNvPr id="15363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692275"/>
            <a:ext cx="3097213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1695450"/>
            <a:ext cx="2773362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Международный день ребёнка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волонтёры знакомят подростков с правами несовершеннолетних и Конвенцией по правам ребёнка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998984"/>
          </a:xfrm>
        </p:spPr>
        <p:txBody>
          <a:bodyPr/>
          <a:lstStyle/>
          <a:p>
            <a:pPr algn="ctr"/>
            <a:r>
              <a:rPr lang="ru-RU" altLang="ru-RU" sz="3600" dirty="0" smtClean="0">
                <a:solidFill>
                  <a:schemeClr val="tx1"/>
                </a:solidFill>
              </a:rPr>
              <a:t>Мониторинг по проблеме </a:t>
            </a:r>
            <a:br>
              <a:rPr lang="ru-RU" altLang="ru-RU" sz="3600" dirty="0" smtClean="0">
                <a:solidFill>
                  <a:schemeClr val="tx1"/>
                </a:solidFill>
              </a:rPr>
            </a:br>
            <a:r>
              <a:rPr lang="ru-RU" altLang="ru-RU" sz="3600" dirty="0" smtClean="0">
                <a:solidFill>
                  <a:schemeClr val="tx1"/>
                </a:solidFill>
              </a:rPr>
              <a:t>ВИЧ и СПИД инфекции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63688" y="1700808"/>
            <a:ext cx="5956714" cy="487843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519988" y="332656"/>
            <a:ext cx="4283968" cy="32129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3528" y="404664"/>
            <a:ext cx="4025569" cy="3019177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538260" y="3717032"/>
            <a:ext cx="4035928" cy="29523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43456" y="3586696"/>
            <a:ext cx="4284000" cy="3213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Участие в городской акции</a:t>
            </a:r>
            <a:br>
              <a:rPr lang="ru-RU" smtClean="0"/>
            </a:br>
            <a:r>
              <a:rPr lang="ru-RU" smtClean="0"/>
              <a:t>«Красная лента»</a:t>
            </a:r>
          </a:p>
        </p:txBody>
      </p:sp>
      <p:pic>
        <p:nvPicPr>
          <p:cNvPr id="4" name="Содержимое 3" descr="IMG_20151201_1722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6434" y="2236658"/>
            <a:ext cx="5931131" cy="3786447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51201_18185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14422"/>
            <a:ext cx="3857651" cy="3375445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IMG_20151201_18214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72132" y="642918"/>
            <a:ext cx="2976869" cy="2889728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IMG_20151201_1649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3643314"/>
            <a:ext cx="2571768" cy="2898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179388" y="4868863"/>
            <a:ext cx="441007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/>
              <a:t>Участие в городской акции </a:t>
            </a:r>
            <a:r>
              <a:rPr lang="en-US" altLang="ru-RU"/>
              <a:t>“</a:t>
            </a:r>
            <a:r>
              <a:rPr lang="ru-RU" altLang="ru-RU"/>
              <a:t>Красная</a:t>
            </a:r>
          </a:p>
          <a:p>
            <a:pPr eaLnBrk="1" hangingPunct="1"/>
            <a:r>
              <a:rPr lang="ru-RU" altLang="ru-RU"/>
              <a:t>лента – символ солидарности к больным</a:t>
            </a:r>
            <a:r>
              <a:rPr lang="en-US" altLang="ru-RU"/>
              <a:t>”</a:t>
            </a:r>
            <a:endParaRPr lang="ru-RU" altLang="ru-RU"/>
          </a:p>
          <a:p>
            <a:pPr eaLnBrk="1" hangingPunct="1"/>
            <a:r>
              <a:rPr lang="ru-RU" altLang="ru-RU"/>
              <a:t>посвящена Всемирному дню борьбы </a:t>
            </a:r>
          </a:p>
          <a:p>
            <a:pPr eaLnBrk="1" hangingPunct="1"/>
            <a:r>
              <a:rPr lang="ru-RU" altLang="ru-RU"/>
              <a:t>со СПИД</a:t>
            </a:r>
            <a:r>
              <a:rPr lang="en-US" altLang="ru-RU"/>
              <a:t>’</a:t>
            </a:r>
            <a:r>
              <a:rPr lang="ru-RU" altLang="ru-RU"/>
              <a:t>ом.</a:t>
            </a:r>
          </a:p>
          <a:p>
            <a:pPr eaLnBrk="1" hangingPunct="1"/>
            <a:r>
              <a:rPr lang="ru-RU" altLang="ru-RU"/>
              <a:t>2015 год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9" descr="IMG_20160926_1614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5750"/>
            <a:ext cx="22812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IMG_20160926_1524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88" y="2500313"/>
            <a:ext cx="3071812" cy="41036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Рисунок 8" descr="IMG_20160926_15515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438" y="428625"/>
            <a:ext cx="2281237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20160926_160707_2C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5918" y="3143248"/>
            <a:ext cx="2571768" cy="342902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IMG_20160926_153309.jpg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428625" y="571500"/>
            <a:ext cx="2582863" cy="3451225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20180404_15270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1411647" y="1620800"/>
            <a:ext cx="588865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3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/>
          <p:cNvSpPr/>
          <p:nvPr/>
        </p:nvSpPr>
        <p:spPr>
          <a:xfrm>
            <a:off x="1215578" y="469323"/>
            <a:ext cx="7000875" cy="1643063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22859" y="685488"/>
            <a:ext cx="4786312" cy="142875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</a:rPr>
              <a:t>ПДД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детям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Содержимое 4" descr="IMG_20160405_1111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03940" y="2348880"/>
            <a:ext cx="3714776" cy="2786082"/>
          </a:xfrm>
          <a:effectLst>
            <a:softEdge rad="112500"/>
          </a:effectLst>
        </p:spPr>
      </p:pic>
      <p:pic>
        <p:nvPicPr>
          <p:cNvPr id="6" name="Рисунок 5" descr="IMG_20151119_101945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230984"/>
            <a:ext cx="4427984" cy="33209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20151118_1011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319" y="3372528"/>
            <a:ext cx="3998218" cy="299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Содержимое 3" descr="IMG_20151118_1007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980728"/>
            <a:ext cx="4013406" cy="3004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395536" y="4653136"/>
            <a:ext cx="4065587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Волонтёры отряда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“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НАДЕЖДА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”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проводят профилактические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занятия по ПДД для самых маленьких 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горожан нашего города.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51118_1015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476672"/>
            <a:ext cx="3815699" cy="20542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20151118_1016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39318" y="4005064"/>
            <a:ext cx="3857652" cy="22995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160322_1102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2852936"/>
            <a:ext cx="2588749" cy="34516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IMG_20160322_1101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980728"/>
            <a:ext cx="2628339" cy="3504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1773237"/>
            <a:ext cx="3456384" cy="2590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603" name="TextBox 7"/>
          <p:cNvSpPr txBox="1">
            <a:spLocks noChangeArrowheads="1"/>
          </p:cNvSpPr>
          <p:nvPr/>
        </p:nvSpPr>
        <p:spPr bwMode="auto">
          <a:xfrm>
            <a:off x="1619672" y="404664"/>
            <a:ext cx="61706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Наши тренинги – неотъемлемая часть для сплоченности </a:t>
            </a:r>
            <a:r>
              <a:rPr lang="ru-RU" altLang="ru-RU" sz="2400" dirty="0" smtClean="0"/>
              <a:t> </a:t>
            </a:r>
            <a:r>
              <a:rPr lang="ru-RU" altLang="ru-RU" sz="2400" dirty="0"/>
              <a:t>клуба волонтёров «Надежда</a:t>
            </a:r>
            <a:r>
              <a:rPr lang="ru-RU" altLang="ru-RU" sz="2400" dirty="0" smtClean="0"/>
              <a:t>» и участников проекта «Стираем границы»</a:t>
            </a:r>
            <a:endParaRPr lang="ru-RU" altLang="ru-RU" sz="2400" dirty="0"/>
          </a:p>
        </p:txBody>
      </p:sp>
      <p:pic>
        <p:nvPicPr>
          <p:cNvPr id="4" name="Рисунок 3" descr="IMG_20161026_1414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614" y="1798927"/>
            <a:ext cx="3161438" cy="4222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97798" y="4725144"/>
            <a:ext cx="4260850" cy="1076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Учимся выражать свои</a:t>
            </a:r>
          </a:p>
          <a:p>
            <a:pPr algn="ctr">
              <a:defRPr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 чувства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642162" y="2564904"/>
            <a:ext cx="4050450" cy="324036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71600" y="620688"/>
            <a:ext cx="3312367" cy="306896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4" name="29fde1cf620eff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93203" y="3933056"/>
            <a:ext cx="3101975" cy="221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Создание листовок и </a:t>
            </a:r>
          </a:p>
          <a:p>
            <a:pPr>
              <a:defRPr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буклетов</a:t>
            </a:r>
          </a:p>
          <a:p>
            <a:pPr>
              <a:defRPr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профилактической  и </a:t>
            </a:r>
          </a:p>
          <a:p>
            <a:pPr>
              <a:defRPr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информационной </a:t>
            </a:r>
          </a:p>
          <a:p>
            <a:pPr>
              <a:defRPr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направленности</a:t>
            </a:r>
          </a:p>
          <a:p>
            <a:pPr>
              <a:defRPr/>
            </a:pPr>
            <a:endParaRPr lang="ru-RU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3" descr="IMG-20170216-WA00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272115" cy="470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63103"/>
            <a:ext cx="7772400" cy="1509713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600" dirty="0" smtClean="0"/>
              <a:t>ПРОФИЛАКТИЧЕСКИЙ КОНКУРС</a:t>
            </a:r>
            <a:endParaRPr lang="en-US" sz="3600" dirty="0" smtClean="0"/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600" dirty="0" smtClean="0"/>
              <a:t>“</a:t>
            </a:r>
            <a:r>
              <a:rPr lang="ru-RU" sz="3600" dirty="0" smtClean="0"/>
              <a:t>Сверстник сверстнику</a:t>
            </a:r>
            <a:r>
              <a:rPr lang="en-US" sz="3600" dirty="0" smtClean="0"/>
              <a:t>”</a:t>
            </a:r>
            <a:endParaRPr lang="ru-RU" sz="3600" dirty="0" smtClean="0"/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36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2" descr="IMG-20170216-WA003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565400"/>
            <a:ext cx="2592387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Рисунок 3" descr="IMG-20170216-WA003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996952"/>
            <a:ext cx="259080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Рисунок 4" descr="IMG-20170217-WA002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65400"/>
            <a:ext cx="2538413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Рисунок 6" descr="IMG-20170217-WA000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5" b="41061"/>
          <a:stretch>
            <a:fillRect/>
          </a:stretch>
        </p:blipFill>
        <p:spPr bwMode="auto">
          <a:xfrm>
            <a:off x="1835150" y="764704"/>
            <a:ext cx="5545138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7809" y="444132"/>
            <a:ext cx="3323862" cy="2753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6165" y="3676603"/>
            <a:ext cx="3303517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92" y="158819"/>
            <a:ext cx="4436226" cy="3327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890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2" descr="IMG-20170217-WA002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565400"/>
            <a:ext cx="26797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Рисунок 3" descr="IMG-20170217-WA002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0" y="2565400"/>
            <a:ext cx="26797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Рисунок 5" descr="IMG-20170217-WA001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65400"/>
            <a:ext cx="2681288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1187450" y="836613"/>
            <a:ext cx="7277954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sz="6000" b="1" dirty="0">
                <a:solidFill>
                  <a:srgbClr val="00B050"/>
                </a:solidFill>
              </a:rPr>
              <a:t>Защита </a:t>
            </a:r>
            <a:r>
              <a:rPr lang="ru-RU" altLang="ru-RU" sz="6000" b="1" dirty="0" smtClean="0">
                <a:solidFill>
                  <a:srgbClr val="00B050"/>
                </a:solidFill>
              </a:rPr>
              <a:t>презентаций</a:t>
            </a:r>
          </a:p>
          <a:p>
            <a:pPr eaLnBrk="1" hangingPunct="1"/>
            <a:r>
              <a:rPr lang="ru-RU" altLang="ru-RU" sz="3200" b="1" dirty="0" smtClean="0">
                <a:solidFill>
                  <a:srgbClr val="00B050"/>
                </a:solidFill>
              </a:rPr>
              <a:t>(конкурс среди участников проекта) </a:t>
            </a:r>
            <a:endParaRPr lang="ru-RU" altLang="ru-RU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59632" y="1196752"/>
            <a:ext cx="7056784" cy="4248472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algn="ctr">
              <a:buFont typeface="Symbol" pitchFamily="18" charset="2"/>
              <a:buNone/>
            </a:pPr>
            <a:endParaRPr lang="ru-RU" altLang="ru-RU" sz="3200" dirty="0" smtClean="0">
              <a:latin typeface="Comic Sans MS" pitchFamily="66" charset="0"/>
            </a:endParaRPr>
          </a:p>
          <a:p>
            <a:pPr algn="ctr">
              <a:buFont typeface="Symbol" pitchFamily="18" charset="2"/>
              <a:buNone/>
            </a:pPr>
            <a:r>
              <a:rPr lang="ru-RU" alt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Любите и цените себя, свой труд, </a:t>
            </a:r>
          </a:p>
          <a:p>
            <a:pPr algn="ctr">
              <a:buFont typeface="Symbol" pitchFamily="18" charset="2"/>
              <a:buNone/>
            </a:pPr>
            <a:r>
              <a:rPr lang="ru-RU" alt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свою жизнь! </a:t>
            </a:r>
          </a:p>
          <a:p>
            <a:pPr algn="ctr">
              <a:buFont typeface="Symbol" pitchFamily="18" charset="2"/>
              <a:buNone/>
            </a:pPr>
            <a:r>
              <a:rPr lang="ru-RU" alt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Верьте в себя, свои силы и возможности! Желаем успехов, профессионального роста и личного счастья!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5691157"/>
            <a:ext cx="4662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htt</a:t>
            </a:r>
            <a:r>
              <a:rPr lang="ru-RU" sz="1400" dirty="0"/>
              <a:t>://</a:t>
            </a:r>
            <a:r>
              <a:rPr lang="en-US" sz="1400" dirty="0" err="1"/>
              <a:t>vk</a:t>
            </a:r>
            <a:r>
              <a:rPr lang="ru-RU" sz="1400" dirty="0"/>
              <a:t>.</a:t>
            </a:r>
            <a:r>
              <a:rPr lang="en-US" sz="1400" dirty="0"/>
              <a:t>com</a:t>
            </a:r>
            <a:r>
              <a:rPr lang="ru-RU" sz="1400" dirty="0"/>
              <a:t>/</a:t>
            </a:r>
            <a:r>
              <a:rPr lang="en-US" sz="1400" dirty="0"/>
              <a:t>club</a:t>
            </a:r>
            <a:r>
              <a:rPr lang="ru-RU" sz="1400" dirty="0" smtClean="0"/>
              <a:t>134145048</a:t>
            </a:r>
          </a:p>
          <a:p>
            <a:pPr algn="just"/>
            <a:r>
              <a:rPr lang="en-US" sz="1400" dirty="0" smtClean="0"/>
              <a:t>https</a:t>
            </a:r>
            <a:r>
              <a:rPr lang="ru-RU" sz="1400" dirty="0"/>
              <a:t>://www.ins</a:t>
            </a:r>
            <a:r>
              <a:rPr lang="en-US" sz="1400" dirty="0" err="1"/>
              <a:t>tagram</a:t>
            </a:r>
            <a:r>
              <a:rPr lang="ru-RU" sz="1400" dirty="0"/>
              <a:t>.</a:t>
            </a:r>
            <a:r>
              <a:rPr lang="en-US" sz="1400" dirty="0"/>
              <a:t>com</a:t>
            </a:r>
            <a:r>
              <a:rPr lang="ru-RU" sz="1400" dirty="0"/>
              <a:t>/_</a:t>
            </a:r>
            <a:r>
              <a:rPr lang="en-US" sz="1400" dirty="0" err="1"/>
              <a:t>nadejda</a:t>
            </a:r>
            <a:r>
              <a:rPr lang="ru-RU" sz="1400" dirty="0"/>
              <a:t>_89_/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аскад">
  <a:themeElements>
    <a:clrScheme name="Каскад 4">
      <a:dk1>
        <a:srgbClr val="FFFFCC"/>
      </a:dk1>
      <a:lt1>
        <a:srgbClr val="FFFFFF"/>
      </a:lt1>
      <a:dk2>
        <a:srgbClr val="000066"/>
      </a:dk2>
      <a:lt2>
        <a:srgbClr val="FFFFFF"/>
      </a:lt2>
      <a:accent1>
        <a:srgbClr val="0078F0"/>
      </a:accent1>
      <a:accent2>
        <a:srgbClr val="CCECFF"/>
      </a:accent2>
      <a:accent3>
        <a:srgbClr val="AAAAB8"/>
      </a:accent3>
      <a:accent4>
        <a:srgbClr val="DADADA"/>
      </a:accent4>
      <a:accent5>
        <a:srgbClr val="AABEF6"/>
      </a:accent5>
      <a:accent6>
        <a:srgbClr val="B9D6E7"/>
      </a:accent6>
      <a:hlink>
        <a:srgbClr val="3399FF"/>
      </a:hlink>
      <a:folHlink>
        <a:srgbClr val="FFCC00"/>
      </a:folHlink>
    </a:clrScheme>
    <a:fontScheme name="Каскад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скад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скад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1367</TotalTime>
  <Words>1258</Words>
  <Application>Microsoft Office PowerPoint</Application>
  <PresentationFormat>Экран (4:3)</PresentationFormat>
  <Paragraphs>114</Paragraphs>
  <Slides>45</Slides>
  <Notes>2</Notes>
  <HiddenSlides>0</HiddenSlides>
  <MMClips>2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8" baseType="lpstr">
      <vt:lpstr>Поток</vt:lpstr>
      <vt:lpstr>Каскад</vt:lpstr>
      <vt:lpstr>PDF</vt:lpstr>
      <vt:lpstr>                 Проект инклюзивного добровольчества «Стираем границы»   Детское объединение  “Клуб волонтеров “Надежда”   Руководитель проекта : Сеитова Мадина Руслановна       Участники проекта: Слепцов Станислав Михайлович                                   Гуринец Мария Руслановна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Презентация PowerPoint</vt:lpstr>
      <vt:lpstr>Задачи:</vt:lpstr>
      <vt:lpstr>Презентация PowerPoint</vt:lpstr>
      <vt:lpstr>Презентация PowerPoint</vt:lpstr>
      <vt:lpstr>Количество участников проекта </vt:lpstr>
      <vt:lpstr>Ожидаемый результат </vt:lpstr>
      <vt:lpstr>Основные этапы реализации проекта:</vt:lpstr>
      <vt:lpstr>Презентация PowerPoint</vt:lpstr>
      <vt:lpstr>Презентация PowerPoint</vt:lpstr>
      <vt:lpstr>Акция «Дари тепло» Международный день пожилых людей</vt:lpstr>
      <vt:lpstr>Участие в городской акции  «Мама я тебя люблю»  с представлением мастер класса </vt:lpstr>
      <vt:lpstr>Проведение мастер класса на городском профилактическом марафоне «Жизнь это множество дорог…» </vt:lpstr>
      <vt:lpstr>Жизнь – это множество дорог</vt:lpstr>
      <vt:lpstr>Достигнутые результаты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достижения</vt:lpstr>
      <vt:lpstr>Презентация PowerPoint</vt:lpstr>
      <vt:lpstr>Всемирный день борьбы со    СПИД’ом Акция в ТЦ “Гудзон” – 2015 год</vt:lpstr>
      <vt:lpstr>Презентация PowerPoint</vt:lpstr>
      <vt:lpstr>Презентация PowerPoint</vt:lpstr>
      <vt:lpstr>Международный день ребёнка волонтёры знакомят подростков с правами несовершеннолетних и Конвенцией по правам ребёнка</vt:lpstr>
      <vt:lpstr>Мониторинг по проблеме  ВИЧ и СПИД инфекции</vt:lpstr>
      <vt:lpstr>Презентация PowerPoint</vt:lpstr>
      <vt:lpstr>Участие в городской акции «Красная лента»</vt:lpstr>
      <vt:lpstr>Презентация PowerPoint</vt:lpstr>
      <vt:lpstr>Презентация PowerPoint</vt:lpstr>
      <vt:lpstr>Презентация PowerPoint</vt:lpstr>
      <vt:lpstr>ПДД детям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Волонтёры</dc:title>
  <dc:creator>biblio-1</dc:creator>
  <cp:lastModifiedBy>Ученик</cp:lastModifiedBy>
  <cp:revision>103</cp:revision>
  <dcterms:created xsi:type="dcterms:W3CDTF">2016-11-17T08:49:23Z</dcterms:created>
  <dcterms:modified xsi:type="dcterms:W3CDTF">2018-04-08T12:05:33Z</dcterms:modified>
</cp:coreProperties>
</file>