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86" r:id="rId5"/>
    <p:sldId id="287" r:id="rId6"/>
    <p:sldId id="288" r:id="rId7"/>
    <p:sldId id="262" r:id="rId8"/>
    <p:sldId id="259" r:id="rId9"/>
    <p:sldId id="282" r:id="rId10"/>
    <p:sldId id="283" r:id="rId11"/>
    <p:sldId id="285" r:id="rId12"/>
    <p:sldId id="284" r:id="rId13"/>
    <p:sldId id="260" r:id="rId14"/>
    <p:sldId id="261" r:id="rId15"/>
    <p:sldId id="265" r:id="rId16"/>
    <p:sldId id="266" r:id="rId17"/>
    <p:sldId id="267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89" r:id="rId27"/>
    <p:sldId id="277" r:id="rId28"/>
    <p:sldId id="278" r:id="rId29"/>
    <p:sldId id="290" r:id="rId30"/>
    <p:sldId id="281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4660"/>
  </p:normalViewPr>
  <p:slideViewPr>
    <p:cSldViewPr>
      <p:cViewPr varScale="1">
        <p:scale>
          <a:sx n="86" d="100"/>
          <a:sy n="86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1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1993 год</c:v>
                </c:pt>
                <c:pt idx="1">
                  <c:v>1995 год</c:v>
                </c:pt>
                <c:pt idx="2">
                  <c:v>1999 год</c:v>
                </c:pt>
                <c:pt idx="3">
                  <c:v>2003 год</c:v>
                </c:pt>
                <c:pt idx="4">
                  <c:v>2007 год</c:v>
                </c:pt>
                <c:pt idx="5">
                  <c:v>2011 год</c:v>
                </c:pt>
                <c:pt idx="6">
                  <c:v>2016 год</c:v>
                </c:pt>
              </c:strCache>
            </c:strRef>
          </c:cat>
          <c:val>
            <c:numRef>
              <c:f>Лист1!$B$2:$B$8</c:f>
              <c:numCache>
                <c:formatCode>0.00%</c:formatCode>
                <c:ptCount val="7"/>
                <c:pt idx="0">
                  <c:v>0.54810000000000003</c:v>
                </c:pt>
                <c:pt idx="1">
                  <c:v>0.64759999999999995</c:v>
                </c:pt>
                <c:pt idx="2">
                  <c:v>0.61850000000000005</c:v>
                </c:pt>
                <c:pt idx="3">
                  <c:v>0.5575</c:v>
                </c:pt>
                <c:pt idx="4">
                  <c:v>0.63710000000000011</c:v>
                </c:pt>
                <c:pt idx="5">
                  <c:v>0.60210000000000008</c:v>
                </c:pt>
                <c:pt idx="6">
                  <c:v>0.47800000000000004</c:v>
                </c:pt>
              </c:numCache>
            </c:numRef>
          </c:val>
        </c:ser>
        <c:axId val="46344064"/>
        <c:axId val="46345600"/>
      </c:barChart>
      <c:catAx>
        <c:axId val="46344064"/>
        <c:scaling>
          <c:orientation val="minMax"/>
        </c:scaling>
        <c:axPos val="b"/>
        <c:tickLblPos val="nextTo"/>
        <c:txPr>
          <a:bodyPr/>
          <a:lstStyle/>
          <a:p>
            <a:pPr>
              <a:defRPr baseline="0">
                <a:latin typeface="Times New Roman" pitchFamily="18" charset="0"/>
              </a:defRPr>
            </a:pPr>
            <a:endParaRPr lang="ru-RU"/>
          </a:p>
        </c:txPr>
        <c:crossAx val="46345600"/>
        <c:crosses val="autoZero"/>
        <c:auto val="1"/>
        <c:lblAlgn val="ctr"/>
        <c:lblOffset val="100"/>
      </c:catAx>
      <c:valAx>
        <c:axId val="46345600"/>
        <c:scaling>
          <c:orientation val="minMax"/>
        </c:scaling>
        <c:axPos val="l"/>
        <c:majorGridlines/>
        <c:numFmt formatCode="0.00%" sourceLinked="1"/>
        <c:tickLblPos val="nextTo"/>
        <c:txPr>
          <a:bodyPr/>
          <a:lstStyle/>
          <a:p>
            <a:pPr>
              <a:defRPr baseline="0">
                <a:latin typeface="Times New Roman" pitchFamily="18" charset="0"/>
              </a:defRPr>
            </a:pPr>
            <a:endParaRPr lang="ru-RU"/>
          </a:p>
        </c:txPr>
        <c:crossAx val="4634406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Россия</c:v>
                </c:pt>
                <c:pt idx="1">
                  <c:v>Болгария</c:v>
                </c:pt>
                <c:pt idx="2">
                  <c:v>Польша</c:v>
                </c:pt>
                <c:pt idx="3">
                  <c:v>Албания</c:v>
                </c:pt>
                <c:pt idx="4">
                  <c:v>Франция</c:v>
                </c:pt>
                <c:pt idx="5">
                  <c:v>Испания</c:v>
                </c:pt>
                <c:pt idx="6">
                  <c:v>Германия</c:v>
                </c:pt>
                <c:pt idx="7">
                  <c:v>Италия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47.8</c:v>
                </c:pt>
                <c:pt idx="1">
                  <c:v>48.7</c:v>
                </c:pt>
                <c:pt idx="2">
                  <c:v>50.9</c:v>
                </c:pt>
                <c:pt idx="3">
                  <c:v>53.5</c:v>
                </c:pt>
                <c:pt idx="4">
                  <c:v>57.4</c:v>
                </c:pt>
                <c:pt idx="5">
                  <c:v>66.5</c:v>
                </c:pt>
                <c:pt idx="6">
                  <c:v>71.5</c:v>
                </c:pt>
                <c:pt idx="7">
                  <c:v>75.19</c:v>
                </c:pt>
              </c:numCache>
            </c:numRef>
          </c:val>
        </c:ser>
        <c:axId val="100404224"/>
        <c:axId val="100406016"/>
      </c:barChart>
      <c:catAx>
        <c:axId val="100404224"/>
        <c:scaling>
          <c:orientation val="minMax"/>
        </c:scaling>
        <c:axPos val="b"/>
        <c:tickLblPos val="nextTo"/>
        <c:txPr>
          <a:bodyPr/>
          <a:lstStyle/>
          <a:p>
            <a:pPr>
              <a:defRPr baseline="0">
                <a:latin typeface="Times New Roman" pitchFamily="18" charset="0"/>
              </a:defRPr>
            </a:pPr>
            <a:endParaRPr lang="ru-RU"/>
          </a:p>
        </c:txPr>
        <c:crossAx val="100406016"/>
        <c:crosses val="autoZero"/>
        <c:auto val="1"/>
        <c:lblAlgn val="ctr"/>
        <c:lblOffset val="100"/>
      </c:catAx>
      <c:valAx>
        <c:axId val="10040601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aseline="0">
                <a:latin typeface="Times New Roman" pitchFamily="18" charset="0"/>
              </a:defRPr>
            </a:pPr>
            <a:endParaRPr lang="ru-RU"/>
          </a:p>
        </c:txPr>
        <c:crossAx val="10040422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7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numRef>
              <c:f>Лист1!$A$2:$A$7</c:f>
              <c:numCache>
                <c:formatCode>General</c:formatCode>
                <c:ptCount val="6"/>
                <c:pt idx="0">
                  <c:v>1996</c:v>
                </c:pt>
                <c:pt idx="1">
                  <c:v>2000</c:v>
                </c:pt>
                <c:pt idx="2">
                  <c:v>2004</c:v>
                </c:pt>
                <c:pt idx="3">
                  <c:v>2008</c:v>
                </c:pt>
                <c:pt idx="4">
                  <c:v>2012</c:v>
                </c:pt>
                <c:pt idx="5">
                  <c:v>2018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69.8</c:v>
                </c:pt>
                <c:pt idx="1">
                  <c:v>68.649999999999991</c:v>
                </c:pt>
                <c:pt idx="2">
                  <c:v>64.38</c:v>
                </c:pt>
                <c:pt idx="3">
                  <c:v>69.81</c:v>
                </c:pt>
                <c:pt idx="4">
                  <c:v>65.34</c:v>
                </c:pt>
                <c:pt idx="5">
                  <c:v>67</c:v>
                </c:pt>
              </c:numCache>
            </c:numRef>
          </c:val>
        </c:ser>
        <c:axId val="105908096"/>
        <c:axId val="105909632"/>
      </c:barChart>
      <c:catAx>
        <c:axId val="105908096"/>
        <c:scaling>
          <c:orientation val="minMax"/>
        </c:scaling>
        <c:axPos val="b"/>
        <c:numFmt formatCode="General" sourceLinked="1"/>
        <c:tickLblPos val="nextTo"/>
        <c:crossAx val="105909632"/>
        <c:crosses val="autoZero"/>
        <c:auto val="1"/>
        <c:lblAlgn val="ctr"/>
        <c:lblOffset val="100"/>
      </c:catAx>
      <c:valAx>
        <c:axId val="105909632"/>
        <c:scaling>
          <c:orientation val="minMax"/>
        </c:scaling>
        <c:axPos val="l"/>
        <c:majorGridlines/>
        <c:numFmt formatCode="General" sourceLinked="1"/>
        <c:tickLblPos val="nextTo"/>
        <c:crossAx val="105908096"/>
        <c:crosses val="autoZero"/>
        <c:crossBetween val="between"/>
      </c:valAx>
    </c:plotArea>
    <c:plotVisOnly val="1"/>
  </c:chart>
  <c:txPr>
    <a:bodyPr/>
    <a:lstStyle/>
    <a:p>
      <a:pPr>
        <a:defRPr sz="1800" baseline="0">
          <a:latin typeface="Times New Roman" pitchFamily="18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Почему вы не ходите на выборы?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Почему вы не ходите на выборы?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Недоверие к власти</c:v>
                </c:pt>
                <c:pt idx="1">
                  <c:v>Принцип "Я не могу ничего изменить "</c:v>
                </c:pt>
                <c:pt idx="2">
                  <c:v>Принцип "Мне все равно"</c:v>
                </c:pt>
                <c:pt idx="3">
                  <c:v>Безразличие к политике</c:v>
                </c:pt>
                <c:pt idx="4">
                  <c:v>Понимание безысходности выборов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40</c:v>
                </c:pt>
                <c:pt idx="1">
                  <c:v>15</c:v>
                </c:pt>
                <c:pt idx="2">
                  <c:v>20</c:v>
                </c:pt>
                <c:pt idx="3">
                  <c:v>5</c:v>
                </c:pt>
                <c:pt idx="4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Недоверие к власти</c:v>
                </c:pt>
                <c:pt idx="1">
                  <c:v>Принцип "Я не могу ничего изменить "</c:v>
                </c:pt>
                <c:pt idx="2">
                  <c:v>Принцип "Мне все равно"</c:v>
                </c:pt>
                <c:pt idx="3">
                  <c:v>Безразличие к политике</c:v>
                </c:pt>
                <c:pt idx="4">
                  <c:v>Понимание безысходности выборов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Недоверие к власти</c:v>
                </c:pt>
                <c:pt idx="1">
                  <c:v>Принцип "Я не могу ничего изменить "</c:v>
                </c:pt>
                <c:pt idx="2">
                  <c:v>Принцип "Мне все равно"</c:v>
                </c:pt>
                <c:pt idx="3">
                  <c:v>Безразличие к политике</c:v>
                </c:pt>
                <c:pt idx="4">
                  <c:v>Понимание безысходности выборов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 baseline="0">
              <a:latin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9D4AFE-4578-49AC-9D74-5E4466C36343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90A161-30E3-43B3-89FD-4FB049F48E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0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9D4AFE-4578-49AC-9D74-5E4466C36343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90A161-30E3-43B3-89FD-4FB049F48E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0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9D4AFE-4578-49AC-9D74-5E4466C36343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90A161-30E3-43B3-89FD-4FB049F48E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0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9D4AFE-4578-49AC-9D74-5E4466C36343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90A161-30E3-43B3-89FD-4FB049F48E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0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9D4AFE-4578-49AC-9D74-5E4466C36343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90A161-30E3-43B3-89FD-4FB049F48E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0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9D4AFE-4578-49AC-9D74-5E4466C36343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90A161-30E3-43B3-89FD-4FB049F48E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0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9D4AFE-4578-49AC-9D74-5E4466C36343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90A161-30E3-43B3-89FD-4FB049F48E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0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9D4AFE-4578-49AC-9D74-5E4466C36343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90A161-30E3-43B3-89FD-4FB049F48E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0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9D4AFE-4578-49AC-9D74-5E4466C36343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90A161-30E3-43B3-89FD-4FB049F48E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0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9D4AFE-4578-49AC-9D74-5E4466C36343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90A161-30E3-43B3-89FD-4FB049F48E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0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9D4AFE-4578-49AC-9D74-5E4466C36343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90A161-30E3-43B3-89FD-4FB049F48E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 spd="slow" advTm="0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A9D4AFE-4578-49AC-9D74-5E4466C36343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590A161-30E3-43B3-89FD-4FB049F48E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Tm="0">
    <p:diamond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0.png"/><Relationship Id="rId7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25.png"/><Relationship Id="rId10" Type="http://schemas.openxmlformats.org/officeDocument/2006/relationships/image" Target="../media/image33.jpeg"/><Relationship Id="rId4" Type="http://schemas.openxmlformats.org/officeDocument/2006/relationships/image" Target="../media/image7.pn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wp32439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20206"/>
            <a:ext cx="7523176" cy="1828800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Проект «Истоки абсентеизма, его причины, формы, меры преодоления».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3032" y="5229200"/>
            <a:ext cx="5650968" cy="1112120"/>
          </a:xfrm>
        </p:spPr>
        <p:txBody>
          <a:bodyPr>
            <a:noAutofit/>
          </a:bodyPr>
          <a:lstStyle/>
          <a:p>
            <a:pPr algn="l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Руководитель: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Черногорова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Л.И.</a:t>
            </a:r>
          </a:p>
          <a:p>
            <a:pPr algn="l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Команда «Нигилисты абсентеизма»: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Мирошниченко Д., Кириенко Т.,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Ополько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А., Курбанов А.,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Чамсаев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4961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607816" cy="1051560"/>
          </a:xfrm>
        </p:spPr>
        <p:txBody>
          <a:bodyPr>
            <a:normAutofit/>
          </a:bodyPr>
          <a:lstStyle/>
          <a:p>
            <a: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  <a:t>Явка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выборы Правительства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524000" y="1397000"/>
          <a:ext cx="636036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 advTm="8877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8111872" cy="1008112"/>
          </a:xfrm>
        </p:spPr>
        <p:txBody>
          <a:bodyPr>
            <a:normAutofit/>
          </a:bodyPr>
          <a:lstStyle/>
          <a:p>
            <a: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  <a:t>Явка на выборы Президента РФ</a:t>
            </a:r>
            <a:endParaRPr lang="ru-RU" sz="4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763688" y="141277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 advTm="9111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607816" cy="1051560"/>
          </a:xfrm>
        </p:spPr>
        <p:txBody>
          <a:bodyPr>
            <a:normAutofit/>
          </a:bodyPr>
          <a:lstStyle/>
          <a:p>
            <a: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  <a:t>Результаты опроса населения</a:t>
            </a:r>
            <a:endParaRPr lang="ru-RU" sz="4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547664" y="1484784"/>
          <a:ext cx="691896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 advTm="9189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wp32439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823840" cy="1008112"/>
          </a:xfrm>
        </p:spPr>
        <p:txBody>
          <a:bodyPr>
            <a:normAutofit/>
          </a:bodyPr>
          <a:lstStyle/>
          <a:p>
            <a: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  <a:t>      Меры </a:t>
            </a:r>
            <a:r>
              <a:rPr lang="ru-RU" sz="4000" dirty="0" err="1" smtClean="0">
                <a:effectLst/>
                <a:latin typeface="Times New Roman" pitchFamily="18" charset="0"/>
                <a:cs typeface="Times New Roman" pitchFamily="18" charset="0"/>
              </a:rPr>
              <a:t>антиабсентеизма</a:t>
            </a:r>
            <a: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lang="ru-RU" sz="4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1556792"/>
            <a:ext cx="6840760" cy="367240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политической и правовой культуры общества.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Привлечение молодежи к политике (концерты, агитации, митинги, акции, поощрения за приход на выборы или санкции за пропуск их).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роли СМИ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дебатов, «круглых столов»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Установление нормы, определенного порога явки на выборах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Углубленное изучение в школах и институтах основ активного избирательного права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C:\Users\комп Тятьяны\Downloads\IMG-20190322-WA0069-remove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8424" y="-690114"/>
            <a:ext cx="5531151" cy="754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2464"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p32439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иди на выбор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Tm="8000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83880" cy="936104"/>
          </a:xfrm>
        </p:spPr>
        <p:txBody>
          <a:bodyPr/>
          <a:lstStyle/>
          <a:p>
            <a:r>
              <a:rPr lang="ru-RU" dirty="0" smtClean="0"/>
              <a:t>    </a:t>
            </a:r>
            <a: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  <a:t>Мы на выборы! Ты с нами?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1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547664" y="1700808"/>
            <a:ext cx="3024336" cy="4608512"/>
          </a:xfrm>
        </p:spPr>
      </p:pic>
      <p:pic>
        <p:nvPicPr>
          <p:cNvPr id="7" name="Рисунок 6" descr="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1700808"/>
            <a:ext cx="3024336" cy="4608512"/>
          </a:xfrm>
          <a:prstGeom prst="rect">
            <a:avLst/>
          </a:prstGeom>
        </p:spPr>
      </p:pic>
    </p:spTree>
  </p:cSld>
  <p:clrMapOvr>
    <a:masterClrMapping/>
  </p:clrMapOvr>
  <p:transition spd="slow" advTm="5000"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535808" cy="1080120"/>
          </a:xfrm>
        </p:spPr>
        <p:txBody>
          <a:bodyPr>
            <a:normAutofit/>
          </a:bodyPr>
          <a:lstStyle/>
          <a:p>
            <a: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  <a:t>Избиратель – звучит гордо!</a:t>
            </a:r>
            <a:endParaRPr lang="ru-RU" sz="4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1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619672" y="1484784"/>
            <a:ext cx="2880320" cy="4387850"/>
          </a:xfrm>
        </p:spPr>
      </p:pic>
      <p:pic>
        <p:nvPicPr>
          <p:cNvPr id="7" name="Рисунок 6" descr="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1484784"/>
            <a:ext cx="2880320" cy="4392488"/>
          </a:xfrm>
          <a:prstGeom prst="rect">
            <a:avLst/>
          </a:prstGeom>
        </p:spPr>
      </p:pic>
    </p:spTree>
  </p:cSld>
  <p:clrMapOvr>
    <a:masterClrMapping/>
  </p:clrMapOvr>
  <p:transition spd="slow" advTm="5000">
    <p:strip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120" y="260648"/>
            <a:ext cx="8183880" cy="1051560"/>
          </a:xfrm>
        </p:spPr>
        <p:txBody>
          <a:bodyPr>
            <a:normAutofit/>
          </a:bodyPr>
          <a:lstStyle/>
          <a:p>
            <a: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  <a:t>  Мой голос – самый важный!</a:t>
            </a:r>
            <a:endParaRPr lang="ru-RU" sz="4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1628800"/>
            <a:ext cx="6588732" cy="4392488"/>
          </a:xfrm>
          <a:prstGeom prst="rect">
            <a:avLst/>
          </a:prstGeom>
        </p:spPr>
      </p:pic>
    </p:spTree>
  </p:cSld>
  <p:clrMapOvr>
    <a:masterClrMapping/>
  </p:clrMapOvr>
  <p:transition spd="slow" advTm="5000"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463800" cy="1051560"/>
          </a:xfrm>
        </p:spPr>
        <p:txBody>
          <a:bodyPr>
            <a:normAutofit/>
          </a:bodyPr>
          <a:lstStyle/>
          <a:p>
            <a: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  <a:t>будущее Ро</a:t>
            </a:r>
            <a: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  <a:t>сии!</a:t>
            </a:r>
            <a:endParaRPr lang="ru-RU" sz="4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1556792"/>
            <a:ext cx="7236296" cy="4824197"/>
          </a:xfrm>
          <a:prstGeom prst="rect">
            <a:avLst/>
          </a:prstGeom>
        </p:spPr>
      </p:pic>
    </p:spTree>
  </p:cSld>
  <p:clrMapOvr>
    <a:masterClrMapping/>
  </p:clrMapOvr>
  <p:transition spd="slow" advTm="5000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823840" cy="1008112"/>
          </a:xfrm>
        </p:spPr>
        <p:txBody>
          <a:bodyPr>
            <a:normAutofit/>
          </a:bodyPr>
          <a:lstStyle/>
          <a:p>
            <a: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  <a:t>За мной будущее моей страны!</a:t>
            </a:r>
            <a:endParaRPr lang="ru-RU" sz="4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age (2).jpg"/>
          <p:cNvPicPr>
            <a:picLocks noChangeAspect="1"/>
          </p:cNvPicPr>
          <p:nvPr/>
        </p:nvPicPr>
        <p:blipFill>
          <a:blip r:embed="rId3" cstate="print"/>
          <a:srcRect l="28750"/>
          <a:stretch>
            <a:fillRect/>
          </a:stretch>
        </p:blipFill>
        <p:spPr>
          <a:xfrm>
            <a:off x="2267744" y="1628800"/>
            <a:ext cx="4896544" cy="4775549"/>
          </a:xfrm>
          <a:prstGeom prst="rect">
            <a:avLst/>
          </a:prstGeom>
        </p:spPr>
      </p:pic>
    </p:spTree>
  </p:cSld>
  <p:clrMapOvr>
    <a:masterClrMapping/>
  </p:clrMapOvr>
  <p:transition spd="slow" advTm="5000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wp32439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83880" cy="1008112"/>
          </a:xfrm>
        </p:spPr>
        <p:txBody>
          <a:bodyPr/>
          <a:lstStyle/>
          <a:p>
            <a:r>
              <a:rPr lang="ru-RU" dirty="0" smtClean="0"/>
              <a:t>       </a:t>
            </a:r>
            <a:r>
              <a:rPr lang="ru-RU" sz="4800" dirty="0" smtClean="0">
                <a:effectLst/>
                <a:latin typeface="Times New Roman" pitchFamily="18" charset="0"/>
                <a:cs typeface="Times New Roman" pitchFamily="18" charset="0"/>
              </a:rPr>
              <a:t>Избирательный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процесс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91680" y="1340768"/>
            <a:ext cx="6336704" cy="11521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совокупность форм деятельности органов и групп избирателей по подготовке и проведению выборов в государственные органы и органы местного самоуправления</a:t>
            </a:r>
            <a:r>
              <a:rPr lang="ru-RU" dirty="0"/>
              <a:t>.</a:t>
            </a:r>
            <a:endParaRPr lang="ru-RU" i="1" dirty="0"/>
          </a:p>
        </p:txBody>
      </p:sp>
      <p:sp>
        <p:nvSpPr>
          <p:cNvPr id="7" name="Овал 6"/>
          <p:cNvSpPr/>
          <p:nvPr/>
        </p:nvSpPr>
        <p:spPr>
          <a:xfrm>
            <a:off x="1763688" y="2780928"/>
            <a:ext cx="1728192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Выборы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724128" y="2780928"/>
            <a:ext cx="2088232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Стадии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35696" y="3501008"/>
            <a:ext cx="1656184" cy="144016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Всеобщие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Равные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Тайные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Прямые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64088" y="3573016"/>
            <a:ext cx="3024336" cy="216024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Организационный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Выдвижение и регистрация кандидатов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Предвыборная агитация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Голосование и определение его результатов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Обнародование итогов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71600" y="5373216"/>
            <a:ext cx="1512168" cy="3600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Активное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987824" y="5373216"/>
            <a:ext cx="1512168" cy="3600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Пассивное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1763688" y="5085184"/>
            <a:ext cx="216024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3203848" y="5085184"/>
            <a:ext cx="216024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Блок-схема: знак завершения 22"/>
          <p:cNvSpPr/>
          <p:nvPr/>
        </p:nvSpPr>
        <p:spPr>
          <a:xfrm>
            <a:off x="827584" y="6021288"/>
            <a:ext cx="4104456" cy="648072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Абсентеизм – уклонение от участия в выборах.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20998"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679824" cy="1051560"/>
          </a:xfrm>
        </p:spPr>
        <p:txBody>
          <a:bodyPr>
            <a:noAutofit/>
          </a:bodyPr>
          <a:lstStyle/>
          <a:p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Ты понимаешь, что твой голос самый важный!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3" cstate="print"/>
          <a:srcRect t="24800" b="5901"/>
          <a:stretch>
            <a:fillRect/>
          </a:stretch>
        </p:blipFill>
        <p:spPr>
          <a:xfrm>
            <a:off x="2339752" y="1700808"/>
            <a:ext cx="5472608" cy="4752528"/>
          </a:xfrm>
          <a:prstGeom prst="rect">
            <a:avLst/>
          </a:prstGeom>
        </p:spPr>
      </p:pic>
    </p:spTree>
  </p:cSld>
  <p:clrMapOvr>
    <a:masterClrMapping/>
  </p:clrMapOvr>
  <p:transition spd="slow" advTm="5000">
    <p:plu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607816" cy="864096"/>
          </a:xfrm>
        </p:spPr>
        <p:txBody>
          <a:bodyPr>
            <a:normAutofit/>
          </a:bodyPr>
          <a:lstStyle/>
          <a:p>
            <a: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  <a:t>Мы</a:t>
            </a:r>
            <a: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  <a:t> будущие избиратели!</a:t>
            </a:r>
            <a:endParaRPr lang="ru-RU" sz="4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0.jpg"/>
          <p:cNvPicPr>
            <a:picLocks noChangeAspect="1"/>
          </p:cNvPicPr>
          <p:nvPr/>
        </p:nvPicPr>
        <p:blipFill>
          <a:blip r:embed="rId3" cstate="print"/>
          <a:srcRect t="35300" b="3801"/>
          <a:stretch>
            <a:fillRect/>
          </a:stretch>
        </p:blipFill>
        <p:spPr>
          <a:xfrm>
            <a:off x="1835696" y="1700808"/>
            <a:ext cx="6264696" cy="4392488"/>
          </a:xfrm>
          <a:prstGeom prst="rect">
            <a:avLst/>
          </a:prstGeom>
        </p:spPr>
      </p:pic>
    </p:spTree>
  </p:cSld>
  <p:clrMapOvr>
    <a:masterClrMapping/>
  </p:clrMapOvr>
  <p:transition spd="slow" advTm="5000">
    <p:strips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7319784" cy="1051560"/>
          </a:xfrm>
        </p:spPr>
        <p:txBody>
          <a:bodyPr>
            <a:noAutofit/>
          </a:bodyPr>
          <a:lstStyle/>
          <a:p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Ты - будущий избиратель. Будущее России за тобой.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1.jpg"/>
          <p:cNvPicPr>
            <a:picLocks noChangeAspect="1"/>
          </p:cNvPicPr>
          <p:nvPr/>
        </p:nvPicPr>
        <p:blipFill>
          <a:blip r:embed="rId3" cstate="print"/>
          <a:srcRect l="14563" t="5600" r="12201"/>
          <a:stretch>
            <a:fillRect/>
          </a:stretch>
        </p:blipFill>
        <p:spPr>
          <a:xfrm>
            <a:off x="1619672" y="1556792"/>
            <a:ext cx="6696744" cy="4855468"/>
          </a:xfrm>
          <a:prstGeom prst="rect">
            <a:avLst/>
          </a:prstGeom>
        </p:spPr>
      </p:pic>
    </p:spTree>
  </p:cSld>
  <p:clrMapOvr>
    <a:masterClrMapping/>
  </p:clrMapOvr>
  <p:transition spd="slow" advTm="5000">
    <p:strip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751832" cy="936104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  <a:t>Я, оны, ты, он – голосует регион!</a:t>
            </a:r>
            <a:endParaRPr lang="ru-RU" sz="4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2.jpg"/>
          <p:cNvPicPr>
            <a:picLocks noChangeAspect="1"/>
          </p:cNvPicPr>
          <p:nvPr/>
        </p:nvPicPr>
        <p:blipFill>
          <a:blip r:embed="rId3" cstate="print"/>
          <a:srcRect t="10101" b="13250"/>
          <a:stretch>
            <a:fillRect/>
          </a:stretch>
        </p:blipFill>
        <p:spPr>
          <a:xfrm>
            <a:off x="2195736" y="1412776"/>
            <a:ext cx="5472608" cy="5256584"/>
          </a:xfrm>
          <a:prstGeom prst="rect">
            <a:avLst/>
          </a:prstGeom>
        </p:spPr>
      </p:pic>
    </p:spTree>
  </p:cSld>
  <p:clrMapOvr>
    <a:masterClrMapping/>
  </p:clrMapOvr>
  <p:transition spd="slow" advTm="5000"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463800" cy="1051560"/>
          </a:xfrm>
        </p:spPr>
        <p:txBody>
          <a:bodyPr>
            <a:noAutofit/>
          </a:bodyPr>
          <a:lstStyle/>
          <a:p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Мой голос выбирает будущее!  Он решающий!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1412776"/>
            <a:ext cx="4896544" cy="5085184"/>
          </a:xfrm>
          <a:prstGeom prst="rect">
            <a:avLst/>
          </a:prstGeom>
        </p:spPr>
      </p:pic>
      <p:pic>
        <p:nvPicPr>
          <p:cNvPr id="6" name="Picture 4" descr="C:\Users\комп Тятьяны\Desktop\vybory4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26" r="12884" b="20588"/>
          <a:stretch>
            <a:fillRect/>
          </a:stretch>
        </p:blipFill>
        <p:spPr bwMode="auto">
          <a:xfrm>
            <a:off x="899592" y="4725144"/>
            <a:ext cx="3384376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5000">
    <p:strips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823840" cy="1051560"/>
          </a:xfrm>
        </p:spPr>
        <p:txBody>
          <a:bodyPr>
            <a:noAutofit/>
          </a:bodyPr>
          <a:lstStyle/>
          <a:p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Совет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села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 достойных, смелых, инициативных и умелых!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700808"/>
            <a:ext cx="7416824" cy="4848324"/>
          </a:xfrm>
          <a:prstGeom prst="rect">
            <a:avLst/>
          </a:prstGeom>
        </p:spPr>
      </p:pic>
    </p:spTree>
  </p:cSld>
  <p:clrMapOvr>
    <a:masterClrMapping/>
  </p:clrMapOvr>
  <p:transition spd="slow" advTm="5000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7319784" cy="1051560"/>
          </a:xfrm>
        </p:spPr>
        <p:txBody>
          <a:bodyPr>
            <a:normAutofit/>
          </a:bodyPr>
          <a:lstStyle/>
          <a:p>
            <a:r>
              <a:rPr lang="ru-RU" sz="4400" dirty="0" smtClean="0">
                <a:effectLst/>
                <a:latin typeface="Times New Roman" pitchFamily="18" charset="0"/>
                <a:cs typeface="Times New Roman" pitchFamily="18" charset="0"/>
              </a:rPr>
              <a:t>Совет села:</a:t>
            </a:r>
            <a:endParaRPr lang="ru-RU" sz="4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1772816"/>
            <a:ext cx="3240360" cy="38164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Глава села: Шаповалов И.П.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Аполонский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В.В.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Чернец Л.И.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Андрианов С.А.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Андрушеская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Л.Т.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Капшук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Н.Н.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Павлов С.И.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Жуковская Т.А.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Поправка О.В.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Бирезин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Ю.Т.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Супрун Г.И.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Users\комп Тятьяны\Desktop\Иду на выборы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15" y="1052736"/>
            <a:ext cx="4211985" cy="496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8611">
    <p:plus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2168" y="404664"/>
            <a:ext cx="7751832" cy="1051560"/>
          </a:xfrm>
        </p:spPr>
        <p:txBody>
          <a:bodyPr>
            <a:noAutofit/>
          </a:bodyPr>
          <a:lstStyle/>
          <a:p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Выбираем 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мы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 в Совет нашего села и Думу</a:t>
            </a:r>
            <a:b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Смелых, лучших, беспокойных</a:t>
            </a:r>
            <a:b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Деловитых и достойных!</a:t>
            </a:r>
            <a:endParaRPr lang="ru-RU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5.jpg"/>
          <p:cNvPicPr>
            <a:picLocks noChangeAspect="1"/>
          </p:cNvPicPr>
          <p:nvPr/>
        </p:nvPicPr>
        <p:blipFill>
          <a:blip r:embed="rId3" cstate="print"/>
          <a:srcRect t="37400" b="4851"/>
          <a:stretch>
            <a:fillRect/>
          </a:stretch>
        </p:blipFill>
        <p:spPr>
          <a:xfrm>
            <a:off x="971600" y="1916832"/>
            <a:ext cx="2808312" cy="4032448"/>
          </a:xfrm>
          <a:prstGeom prst="rect">
            <a:avLst/>
          </a:prstGeom>
        </p:spPr>
      </p:pic>
      <p:pic>
        <p:nvPicPr>
          <p:cNvPr id="6" name="Picture 4" descr="C:\Users\комп Тятьяны\Downloads\dcXhfJYdxrg-removeb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32656"/>
            <a:ext cx="3571875" cy="635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kRx5GZyX6zE.jpg"/>
          <p:cNvPicPr>
            <a:picLocks noChangeAspect="1"/>
          </p:cNvPicPr>
          <p:nvPr/>
        </p:nvPicPr>
        <p:blipFill>
          <a:blip r:embed="rId5" cstate="print"/>
          <a:srcRect l="36920" t="22700" b="18501"/>
          <a:stretch>
            <a:fillRect/>
          </a:stretch>
        </p:blipFill>
        <p:spPr>
          <a:xfrm>
            <a:off x="5796136" y="1988840"/>
            <a:ext cx="3075806" cy="4032448"/>
          </a:xfrm>
          <a:prstGeom prst="rect">
            <a:avLst/>
          </a:prstGeom>
        </p:spPr>
      </p:pic>
      <p:pic>
        <p:nvPicPr>
          <p:cNvPr id="7" name="Picture 5" descr="C:\Users\комп Тятьяны\Desktop\vibor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05064"/>
            <a:ext cx="1247405" cy="13150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6848">
    <p:strips dir="l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956376" cy="1051560"/>
          </a:xfrm>
        </p:spPr>
        <p:txBody>
          <a:bodyPr>
            <a:normAutofit/>
          </a:bodyPr>
          <a:lstStyle/>
          <a:p>
            <a: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  <a:t>Единица – ноль, единица – вздор!</a:t>
            </a:r>
            <a:endParaRPr lang="ru-RU" sz="4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75656" y="1700808"/>
            <a:ext cx="3744416" cy="47525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1916832"/>
            <a:ext cx="331236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Единица - вздор, единица - ноль,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дин - даже если очень важный -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 подымет простое Пятивершковое бревно,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ем более дом пятиэтажный.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 если на выборы,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огрудились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малые,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Сдайся коррупция, замри и ляг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Народ – это рука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миллионолапая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Сжатая в один мощный кулак!</a:t>
            </a:r>
          </a:p>
          <a:p>
            <a:endParaRPr lang="ru-RU" sz="2000" dirty="0"/>
          </a:p>
        </p:txBody>
      </p:sp>
      <p:pic>
        <p:nvPicPr>
          <p:cNvPr id="7" name="Picture 5" descr="C:\Users\комп Тятьяны\Desktop\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509120"/>
            <a:ext cx="2952328" cy="20129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комп Тятьяны\Desktop\efdd149b59365545f1844b26c504d471_X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76872"/>
            <a:ext cx="3384376" cy="33843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4711">
    <p:strips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0"/>
            <a:ext cx="7103760" cy="836712"/>
          </a:xfrm>
        </p:spPr>
        <p:txBody>
          <a:bodyPr>
            <a:normAutofit/>
          </a:bodyPr>
          <a:lstStyle/>
          <a:p>
            <a:r>
              <a:rPr lang="ru-RU" sz="4400" dirty="0" smtClean="0">
                <a:effectLst/>
                <a:latin typeface="Times New Roman" pitchFamily="18" charset="0"/>
                <a:cs typeface="Times New Roman" pitchFamily="18" charset="0"/>
              </a:rPr>
              <a:t>Выводы:</a:t>
            </a:r>
            <a:endParaRPr lang="ru-RU" sz="4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19672" y="980728"/>
            <a:ext cx="6048672" cy="12241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Значительная часть населения далека от политической жизни страны в силу различных причин, прежде всего, пассивной гражданской позиции.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19672" y="2492896"/>
            <a:ext cx="6048672" cy="792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Старшеклассники более заинтересованы политической сферой, чем молодежь от 18 до 29 лет.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19672" y="3501008"/>
            <a:ext cx="6048672" cy="6480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Молодежь практически не участвует и не интересуется жизнью страны.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19672" y="4437112"/>
            <a:ext cx="6048672" cy="1800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Рост принципиальной несовместимости интересов, потребностей и ценностных ориентаций молодежи с политикой и возрастающей тенденции отчуждения от органов государственной власти на всех уровнях.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19984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wp32439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83880" cy="1051560"/>
          </a:xfrm>
        </p:spPr>
        <p:txBody>
          <a:bodyPr/>
          <a:lstStyle/>
          <a:p>
            <a:r>
              <a:rPr lang="ru-RU" dirty="0" smtClean="0"/>
              <a:t>       </a:t>
            </a:r>
            <a:r>
              <a:rPr lang="ru-RU" sz="4800" dirty="0" smtClean="0">
                <a:effectLst/>
                <a:latin typeface="Times New Roman" pitchFamily="18" charset="0"/>
                <a:cs typeface="Times New Roman" pitchFamily="18" charset="0"/>
              </a:rPr>
              <a:t>Избирательное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smtClean="0">
                <a:effectLst/>
                <a:latin typeface="Times New Roman" pitchFamily="18" charset="0"/>
                <a:cs typeface="Times New Roman" pitchFamily="18" charset="0"/>
              </a:rPr>
              <a:t>право</a:t>
            </a:r>
            <a:endParaRPr lang="ru-RU" sz="4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19672" y="1988840"/>
            <a:ext cx="6120680" cy="9361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Право граждан страны избирать и быть избранными в органы государственной власти и органы местного самоуправления</a:t>
            </a:r>
            <a:r>
              <a:rPr lang="ru-RU" dirty="0" smtClean="0"/>
              <a:t>.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644008" y="1484784"/>
            <a:ext cx="0" cy="468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1403648" y="3573016"/>
            <a:ext cx="2520280" cy="504056"/>
          </a:xfrm>
          <a:prstGeom prst="roundRect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Активное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652120" y="3573016"/>
            <a:ext cx="2520280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Пассивное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2555776" y="3068960"/>
            <a:ext cx="540016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372200" y="2996952"/>
            <a:ext cx="504056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403648" y="4509120"/>
            <a:ext cx="2520280" cy="201622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право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граждан участвовать в выборах главы государства и представительных органов власти (парламента, муниципалитета и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т.д.)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качестве избирателя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724128" y="4509120"/>
            <a:ext cx="2520280" cy="201622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право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граждан быть избранными в органы власти. Наряду с активным 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избирательным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правом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— часть субъективного 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избирательного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права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 advTm="18720"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</p:spPr>
      </p:pic>
      <p:pic>
        <p:nvPicPr>
          <p:cNvPr id="6" name="Picture 3" descr="C:\Users\комп Тятьяны\Downloads\IMG-20190322-WA0018-remove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816"/>
          <a:stretch>
            <a:fillRect/>
          </a:stretch>
        </p:blipFill>
        <p:spPr bwMode="auto">
          <a:xfrm>
            <a:off x="0" y="2780928"/>
            <a:ext cx="4124325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комп Тятьяны\Downloads\IMG-20190322-WA0069-removeb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433" t="43883" r="44020" b="4010"/>
          <a:stretch>
            <a:fillRect/>
          </a:stretch>
        </p:blipFill>
        <p:spPr bwMode="auto">
          <a:xfrm>
            <a:off x="3707904" y="2924944"/>
            <a:ext cx="1800200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комп Тятьяны\Downloads\dcXhfJYdxrg-removeb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303" t="17432" b="17261"/>
          <a:stretch>
            <a:fillRect/>
          </a:stretch>
        </p:blipFill>
        <p:spPr bwMode="auto">
          <a:xfrm>
            <a:off x="2627784" y="2708920"/>
            <a:ext cx="2203723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комп Тятьяны\Desktop\86f3da86b88e2d5cd3ff63ad1536661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085184"/>
            <a:ext cx="1444321" cy="14641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комп Тятьяны\Desktop\Иду на выборы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0"/>
            <a:ext cx="4067944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комп Тятьяны\Downloads\IMG-20190322-WA0012-removeb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237" t="12460" b="7769"/>
          <a:stretch>
            <a:fillRect/>
          </a:stretch>
        </p:blipFill>
        <p:spPr bwMode="auto">
          <a:xfrm>
            <a:off x="5868144" y="2708920"/>
            <a:ext cx="2420169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комп Тятьяны\Downloads\IMG-20190322-WA0059-removebg (2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402" b="12024"/>
          <a:stretch>
            <a:fillRect/>
          </a:stretch>
        </p:blipFill>
        <p:spPr bwMode="auto">
          <a:xfrm>
            <a:off x="3491880" y="2564904"/>
            <a:ext cx="3571875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772816"/>
            <a:ext cx="7607816" cy="792088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Абсентеизму нет!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duma_0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812360" y="4005064"/>
            <a:ext cx="911045" cy="1008112"/>
          </a:xfrm>
          <a:prstGeom prst="rect">
            <a:avLst/>
          </a:prstGeom>
        </p:spPr>
      </p:pic>
    </p:spTree>
  </p:cSld>
  <p:clrMapOvr>
    <a:masterClrMapping/>
  </p:clrMapOvr>
  <p:transition spd="slow" advTm="6350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183880" cy="1051560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800" dirty="0" smtClean="0">
                <a:effectLst/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4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75656" y="1772816"/>
            <a:ext cx="6048672" cy="388843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Недавно состоялись выборы Президента РФ (в 2018 году), на которых явка была очень низкая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ближайшем будущем нам тоже предстоит участвовать в выборах. Но многие молодые люди не используют свое активное избирательное право.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Проблема абсентеизма в России недостаточно изучена, поэтому данная тема актуальна и перспективна.</a:t>
            </a:r>
          </a:p>
        </p:txBody>
      </p:sp>
    </p:spTree>
  </p:cSld>
  <p:clrMapOvr>
    <a:masterClrMapping/>
  </p:clrMapOvr>
  <p:transition spd="slow" advTm="14961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607816" cy="1051560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smtClean="0">
                <a:effectLst/>
                <a:latin typeface="Times New Roman" pitchFamily="18" charset="0"/>
                <a:cs typeface="Times New Roman" pitchFamily="18" charset="0"/>
              </a:rPr>
              <a:t>Цели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75656" y="4365104"/>
            <a:ext cx="5832648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Исследовать причины абсентеизма и найти пути его преодоления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75656" y="3501008"/>
            <a:ext cx="5832648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политической культуры общества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75656" y="2636912"/>
            <a:ext cx="5832648" cy="5760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Привлечение молодежи к участию в политической жизни страны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75656" y="1772816"/>
            <a:ext cx="5832648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9752" y="1844824"/>
            <a:ext cx="3548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Снижение уровня абсентеизма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 descr="C:\Users\комп Тятьяны\Downloads\IMG-20190322-WA0059-removebg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908720"/>
            <a:ext cx="3571875" cy="635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8517"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332656"/>
            <a:ext cx="4392488" cy="1051560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smtClean="0">
                <a:effectLst/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43808" y="4077072"/>
            <a:ext cx="5832648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Провести исследования о явке граждан на выборы  различных органов власти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43808" y="3284984"/>
            <a:ext cx="5832648" cy="5760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Провести исследования среди населения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43808" y="1772816"/>
            <a:ext cx="5832648" cy="14401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7824" y="1988840"/>
            <a:ext cx="55446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Изучить литературу по данной теме и выявить уровень соответствия российского законодательства международным стандартам.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C:\Users\комп Тятьяны\Downloads\20180901_081902-remove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461074"/>
            <a:ext cx="5492477" cy="731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1060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wp32439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607816" cy="936104"/>
          </a:xfrm>
        </p:spPr>
        <p:txBody>
          <a:bodyPr/>
          <a:lstStyle/>
          <a:p>
            <a:r>
              <a:rPr lang="ru-RU" sz="4800" dirty="0" smtClean="0">
                <a:effectLst/>
                <a:latin typeface="Times New Roman" pitchFamily="18" charset="0"/>
                <a:cs typeface="Times New Roman" pitchFamily="18" charset="0"/>
              </a:rPr>
              <a:t>Причины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абсентеизма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31640" y="1628800"/>
            <a:ext cx="6336704" cy="45365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Аполитичность, безразличие к общественным делам и к тому, кто победит на выборах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Непонимание значимости собственной роли в политических процессах (низкий уровень политической культуры)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Протест части избирателей против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политиче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ских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 одних и тех же сил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Разочарование в партийных программах, в деятельности правительства, утрата веры в обещания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Распад групповых ценностей, отсутствие собственной позиции и реальной конкуренции между кандидатами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C:\Users\комп Тятьяны\Downloads\IMG-20190322-WA0004-remove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362075"/>
            <a:ext cx="4124325" cy="549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6724"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wp32439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391792" cy="864096"/>
          </a:xfrm>
        </p:spPr>
        <p:txBody>
          <a:bodyPr/>
          <a:lstStyle/>
          <a:p>
            <a:r>
              <a:rPr lang="ru-RU" dirty="0" smtClean="0"/>
              <a:t>     </a:t>
            </a:r>
            <a:r>
              <a:rPr lang="ru-RU" sz="4400" dirty="0" smtClean="0">
                <a:effectLst/>
                <a:latin typeface="Times New Roman" pitchFamily="18" charset="0"/>
                <a:cs typeface="Times New Roman" pitchFamily="18" charset="0"/>
              </a:rPr>
              <a:t>Абсентеизм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epositphotos_6928914_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2996952"/>
            <a:ext cx="5076056" cy="3861048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1331640" y="2564904"/>
            <a:ext cx="2232248" cy="6480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Митинги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99792" y="1556792"/>
            <a:ext cx="2232248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Выборы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31640" y="4005064"/>
            <a:ext cx="2232248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Обращения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63688" y="5589240"/>
            <a:ext cx="2232248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Референдум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131840" y="1340768"/>
            <a:ext cx="1440160" cy="11521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835696" y="2348880"/>
            <a:ext cx="1296144" cy="10801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547664" y="3645024"/>
            <a:ext cx="1800200" cy="14401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979712" y="5157192"/>
            <a:ext cx="1800200" cy="14401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3131840" y="1268760"/>
            <a:ext cx="1512168" cy="122413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1547664" y="2348880"/>
            <a:ext cx="1512168" cy="11521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1547664" y="3645024"/>
            <a:ext cx="1800200" cy="14401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1907704" y="5157192"/>
            <a:ext cx="1800200" cy="14401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5508104" y="1556792"/>
            <a:ext cx="2232248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Демонстрации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660232" y="2780928"/>
            <a:ext cx="2232248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Шествия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5652120" y="1196752"/>
            <a:ext cx="1800200" cy="14401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7020272" y="2492896"/>
            <a:ext cx="1656184" cy="129614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7092280" y="2564904"/>
            <a:ext cx="1656184" cy="129614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5724128" y="1196752"/>
            <a:ext cx="1800200" cy="14401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7378"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7391792" cy="1051560"/>
          </a:xfrm>
        </p:spPr>
        <p:txBody>
          <a:bodyPr>
            <a:normAutofit/>
          </a:bodyPr>
          <a:lstStyle/>
          <a:p>
            <a:r>
              <a:rPr lang="ru-RU" sz="4400" dirty="0" smtClean="0">
                <a:effectLst/>
                <a:latin typeface="Times New Roman" pitchFamily="18" charset="0"/>
                <a:cs typeface="Times New Roman" pitchFamily="18" charset="0"/>
              </a:rPr>
              <a:t>Явка на выборы Госдумы</a:t>
            </a:r>
            <a:endParaRPr lang="ru-RU" sz="4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 advTm="9688"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244</TotalTime>
  <Words>648</Words>
  <Application>Microsoft Office PowerPoint</Application>
  <PresentationFormat>Экран (4:3)</PresentationFormat>
  <Paragraphs>103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Аспект</vt:lpstr>
      <vt:lpstr>Проект «Истоки абсентеизма, его причины, формы, меры преодоления».</vt:lpstr>
      <vt:lpstr>       Избирательный процесс</vt:lpstr>
      <vt:lpstr>       Избирательное право</vt:lpstr>
      <vt:lpstr>     Актуальность</vt:lpstr>
      <vt:lpstr> Цели  </vt:lpstr>
      <vt:lpstr> Задачи </vt:lpstr>
      <vt:lpstr>Причины абсентеизма</vt:lpstr>
      <vt:lpstr>     Абсентеизм</vt:lpstr>
      <vt:lpstr>Явка на выборы Госдумы</vt:lpstr>
      <vt:lpstr>Явка на выборы Правительства</vt:lpstr>
      <vt:lpstr>Явка на выборы Президента РФ</vt:lpstr>
      <vt:lpstr>Результаты опроса населения</vt:lpstr>
      <vt:lpstr>      Меры антиабсентеизма:</vt:lpstr>
      <vt:lpstr>Слайд 14</vt:lpstr>
      <vt:lpstr>    Мы на выборы! Ты с нами?</vt:lpstr>
      <vt:lpstr>Избиратель – звучит гордо!</vt:lpstr>
      <vt:lpstr>  Мой голос – самый важный!</vt:lpstr>
      <vt:lpstr>Дети - будущее России!</vt:lpstr>
      <vt:lpstr>За мной будущее моей страны!</vt:lpstr>
      <vt:lpstr>Ты понимаешь, что твой голос самый важный!</vt:lpstr>
      <vt:lpstr>Мы будущие избиратели!</vt:lpstr>
      <vt:lpstr>Ты - будущий избиратель. Будущее России за тобой.</vt:lpstr>
      <vt:lpstr>Я, оны, ты, он – голосует регион!</vt:lpstr>
      <vt:lpstr>Мой голос выбирает будущее!  Он решающий!</vt:lpstr>
      <vt:lpstr>В Совет села достойных, смелых, инициативных и умелых!</vt:lpstr>
      <vt:lpstr>Совет села:</vt:lpstr>
      <vt:lpstr>Выбираем мы в Совет нашего села и Думу Смелых, лучших, беспокойных Деловитых и достойных!</vt:lpstr>
      <vt:lpstr>Единица – ноль, единица – вздор!</vt:lpstr>
      <vt:lpstr>Выводы:</vt:lpstr>
      <vt:lpstr>Абсентеизму нет!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36</cp:revision>
  <dcterms:created xsi:type="dcterms:W3CDTF">2019-03-22T17:57:55Z</dcterms:created>
  <dcterms:modified xsi:type="dcterms:W3CDTF">2019-03-23T08:57:51Z</dcterms:modified>
</cp:coreProperties>
</file>