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2" r:id="rId4"/>
    <p:sldId id="283" r:id="rId5"/>
    <p:sldId id="258" r:id="rId6"/>
    <p:sldId id="262" r:id="rId7"/>
    <p:sldId id="263" r:id="rId8"/>
    <p:sldId id="264" r:id="rId9"/>
    <p:sldId id="259" r:id="rId10"/>
    <p:sldId id="260" r:id="rId11"/>
    <p:sldId id="261" r:id="rId12"/>
    <p:sldId id="266" r:id="rId13"/>
    <p:sldId id="267" r:id="rId14"/>
    <p:sldId id="281" r:id="rId15"/>
    <p:sldId id="268" r:id="rId16"/>
    <p:sldId id="269" r:id="rId17"/>
    <p:sldId id="265" r:id="rId18"/>
    <p:sldId id="271" r:id="rId19"/>
    <p:sldId id="272" r:id="rId20"/>
    <p:sldId id="273" r:id="rId21"/>
    <p:sldId id="274" r:id="rId22"/>
    <p:sldId id="276" r:id="rId23"/>
    <p:sldId id="278" r:id="rId24"/>
    <p:sldId id="279" r:id="rId25"/>
    <p:sldId id="277" r:id="rId26"/>
    <p:sldId id="280" r:id="rId27"/>
    <p:sldId id="275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3FEB8-C844-4CF5-9004-2522A94AFEAD}" type="datetimeFigureOut">
              <a:rPr lang="ru-RU" smtClean="0"/>
              <a:t>22.06.2018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3D13F9FB-3BE6-4836-B70B-5FD8C8C1CE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9770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3FEB8-C844-4CF5-9004-2522A94AFEAD}" type="datetimeFigureOut">
              <a:rPr lang="ru-RU" smtClean="0"/>
              <a:t>22.06.2018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3F9FB-3BE6-4836-B70B-5FD8C8C1CE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8921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3FEB8-C844-4CF5-9004-2522A94AFEAD}" type="datetimeFigureOut">
              <a:rPr lang="ru-RU" smtClean="0"/>
              <a:t>22.06.2018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3F9FB-3BE6-4836-B70B-5FD8C8C1CE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5018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3FEB8-C844-4CF5-9004-2522A94AFEAD}" type="datetimeFigureOut">
              <a:rPr lang="ru-RU" smtClean="0"/>
              <a:t>22.06.2018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3F9FB-3BE6-4836-B70B-5FD8C8C1CE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1603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6013FEB8-C844-4CF5-9004-2522A94AFEAD}" type="datetimeFigureOut">
              <a:rPr lang="ru-RU" smtClean="0"/>
              <a:t>22.06.2018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3D13F9FB-3BE6-4836-B70B-5FD8C8C1CE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3198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3FEB8-C844-4CF5-9004-2522A94AFEAD}" type="datetimeFigureOut">
              <a:rPr lang="ru-RU" smtClean="0"/>
              <a:t>22.06.2018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3F9FB-3BE6-4836-B70B-5FD8C8C1CE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5309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3FEB8-C844-4CF5-9004-2522A94AFEAD}" type="datetimeFigureOut">
              <a:rPr lang="ru-RU" smtClean="0"/>
              <a:t>22.06.2018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3F9FB-3BE6-4836-B70B-5FD8C8C1CE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5477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3FEB8-C844-4CF5-9004-2522A94AFEAD}" type="datetimeFigureOut">
              <a:rPr lang="ru-RU" smtClean="0"/>
              <a:t>22.06.2018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3F9FB-3BE6-4836-B70B-5FD8C8C1CE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02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3FEB8-C844-4CF5-9004-2522A94AFEAD}" type="datetimeFigureOut">
              <a:rPr lang="ru-RU" smtClean="0"/>
              <a:t>22.06.2018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3F9FB-3BE6-4836-B70B-5FD8C8C1CE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9163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3FEB8-C844-4CF5-9004-2522A94AFEAD}" type="datetimeFigureOut">
              <a:rPr lang="ru-RU" smtClean="0"/>
              <a:t>22.06.2018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3F9FB-3BE6-4836-B70B-5FD8C8C1CE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362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3FEB8-C844-4CF5-9004-2522A94AFEAD}" type="datetimeFigureOut">
              <a:rPr lang="ru-RU" smtClean="0"/>
              <a:t>22.06.2018</a:t>
            </a:fld>
            <a:endParaRPr lang="ru-RU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3F9FB-3BE6-4836-B70B-5FD8C8C1CE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460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6013FEB8-C844-4CF5-9004-2522A94AFEAD}" type="datetimeFigureOut">
              <a:rPr lang="ru-RU" smtClean="0"/>
              <a:t>22.06.2018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3D13F9FB-3BE6-4836-B70B-5FD8C8C1CE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2332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0.png"/><Relationship Id="rId7" Type="http://schemas.openxmlformats.org/officeDocument/2006/relationships/image" Target="../media/image34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sz="8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Квест</a:t>
            </a:r>
            <a:r>
              <a:rPr lang="ru-RU" sz="8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8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8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8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8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Барнаул – город героев»</a:t>
            </a:r>
            <a:endParaRPr lang="ru-RU" sz="8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02362" y="4604510"/>
            <a:ext cx="7891272" cy="636231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4400" i="1" dirty="0" smtClean="0"/>
              <a:t>(Социальный проект)</a:t>
            </a:r>
            <a:endParaRPr lang="ru-RU" sz="4400" i="1" dirty="0"/>
          </a:p>
        </p:txBody>
      </p:sp>
    </p:spTree>
    <p:extLst>
      <p:ext uri="{BB962C8B-B14F-4D97-AF65-F5344CB8AC3E}">
        <p14:creationId xmlns:p14="http://schemas.microsoft.com/office/powerpoint/2010/main" val="235228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9347" y="0"/>
            <a:ext cx="9447969" cy="671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24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7786" y="1071486"/>
            <a:ext cx="6951260" cy="1609344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Генерал </a:t>
            </a:r>
            <a:br>
              <a:rPr lang="ru-RU" b="1" dirty="0" smtClean="0"/>
            </a:br>
            <a:r>
              <a:rPr lang="ru-RU" b="1" dirty="0" smtClean="0"/>
              <a:t>И. В. Панфилов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064" y="484632"/>
            <a:ext cx="4713722" cy="6175897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25651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9589" y="457337"/>
            <a:ext cx="10058400" cy="104391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600" b="1" i="1" dirty="0" smtClean="0">
                <a:solidFill>
                  <a:srgbClr val="FF0000"/>
                </a:solidFill>
              </a:rPr>
              <a:t>«Барнаул - Город Героев»</a:t>
            </a:r>
            <a:endParaRPr lang="ru-RU" sz="6600" b="1" i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377" y="1883391"/>
            <a:ext cx="11436824" cy="478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191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848" y="389098"/>
            <a:ext cx="10058400" cy="1185071"/>
          </a:xfrm>
        </p:spPr>
        <p:txBody>
          <a:bodyPr>
            <a:normAutofit/>
          </a:bodyPr>
          <a:lstStyle/>
          <a:p>
            <a:pPr algn="ctr"/>
            <a:r>
              <a:rPr lang="ru-RU" sz="7200" b="1" dirty="0" smtClean="0"/>
              <a:t>Что такое </a:t>
            </a:r>
            <a:r>
              <a:rPr lang="ru-RU" sz="7200" b="1" dirty="0" err="1" smtClean="0"/>
              <a:t>квест</a:t>
            </a:r>
            <a:r>
              <a:rPr lang="ru-RU" sz="7200" b="1" dirty="0" smtClean="0"/>
              <a:t>?</a:t>
            </a:r>
            <a:endParaRPr lang="ru-RU" sz="7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4048" y="2367628"/>
            <a:ext cx="5715000" cy="381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9119" y="1669703"/>
            <a:ext cx="4295775" cy="28575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7691" y="4272628"/>
            <a:ext cx="6150591" cy="258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753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3206" y="2121408"/>
            <a:ext cx="11191164" cy="4050792"/>
          </a:xfrm>
        </p:spPr>
        <p:txBody>
          <a:bodyPr/>
          <a:lstStyle/>
          <a:p>
            <a:pPr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Квест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«Барнаул – город героев»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это современный образовательный инструмент, отличающийся высокой эффективностью. Представляет собой активную, приключенческую игру, в которой команды, используя свои знания, интеллект, смекалку, силу, должна выполнить все задания и преодолеть дистанцию за определенное время. </a:t>
            </a:r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Игра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включает в себя последовательность точек и заданий, объединенных общим сценарием. Выполнив задание, команды получают направление на следующую точку или задание, и так до финиша.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7200" b="1" dirty="0" smtClean="0"/>
              <a:t>Что такое </a:t>
            </a:r>
            <a:r>
              <a:rPr lang="ru-RU" sz="7200" b="1" dirty="0" err="1" smtClean="0"/>
              <a:t>квест</a:t>
            </a:r>
            <a:r>
              <a:rPr lang="ru-RU" sz="7200" b="1" dirty="0" smtClean="0"/>
              <a:t>?</a:t>
            </a:r>
            <a:endParaRPr lang="ru-RU" sz="7200" b="1" dirty="0"/>
          </a:p>
        </p:txBody>
      </p:sp>
    </p:spTree>
    <p:extLst>
      <p:ext uri="{BB962C8B-B14F-4D97-AF65-F5344CB8AC3E}">
        <p14:creationId xmlns:p14="http://schemas.microsoft.com/office/powerpoint/2010/main" val="7775104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967" y="839611"/>
            <a:ext cx="10759758" cy="1609344"/>
          </a:xfrm>
        </p:spPr>
        <p:txBody>
          <a:bodyPr/>
          <a:lstStyle/>
          <a:p>
            <a:r>
              <a:rPr lang="ru-RU" sz="6600" b="1" u="sng" dirty="0" smtClean="0">
                <a:solidFill>
                  <a:srgbClr val="FF0000"/>
                </a:solidFill>
              </a:rPr>
              <a:t>Цель</a:t>
            </a:r>
            <a:r>
              <a:rPr lang="ru-RU" dirty="0" smtClean="0"/>
              <a:t> проекта (</a:t>
            </a:r>
            <a:r>
              <a:rPr lang="ru-RU" dirty="0" err="1" smtClean="0"/>
              <a:t>квеста</a:t>
            </a:r>
            <a:r>
              <a:rPr lang="ru-RU" dirty="0" smtClean="0"/>
              <a:t>):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4967" y="2844739"/>
            <a:ext cx="10623281" cy="2150341"/>
          </a:xfrm>
        </p:spPr>
        <p:txBody>
          <a:bodyPr>
            <a:noAutofit/>
          </a:bodyPr>
          <a:lstStyle/>
          <a:p>
            <a:r>
              <a:rPr lang="ru-RU" sz="4400" dirty="0"/>
              <a:t>популяризация изучения истории Барнаула и Алтайского края с помощью современных форматов и технологий.</a:t>
            </a:r>
          </a:p>
          <a:p>
            <a:pPr marL="0" indent="0">
              <a:buNone/>
            </a:pP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80387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0627" y="293563"/>
            <a:ext cx="10058400" cy="1344168"/>
          </a:xfrm>
        </p:spPr>
        <p:txBody>
          <a:bodyPr/>
          <a:lstStyle/>
          <a:p>
            <a:r>
              <a:rPr lang="ru-RU" b="1" u="sng" dirty="0">
                <a:solidFill>
                  <a:srgbClr val="FF0000"/>
                </a:solidFill>
              </a:rPr>
              <a:t>Задачи</a:t>
            </a:r>
            <a:r>
              <a:rPr lang="ru-RU" dirty="0"/>
              <a:t> проекта (</a:t>
            </a:r>
            <a:r>
              <a:rPr lang="ru-RU" dirty="0" err="1"/>
              <a:t>квеста</a:t>
            </a:r>
            <a:r>
              <a:rPr lang="ru-RU" dirty="0"/>
              <a:t>):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0627" y="1936071"/>
            <a:ext cx="11122925" cy="4050792"/>
          </a:xfrm>
        </p:spPr>
        <p:txBody>
          <a:bodyPr>
            <a:noAutofit/>
          </a:bodyPr>
          <a:lstStyle/>
          <a:p>
            <a:pPr lvl="0"/>
            <a:r>
              <a:rPr lang="ru-RU" sz="3200" dirty="0"/>
              <a:t>внедрить современные технологии гражданско-патриотического воспитания молодежи;</a:t>
            </a:r>
          </a:p>
          <a:p>
            <a:pPr lvl="0"/>
            <a:r>
              <a:rPr lang="ru-RU" sz="3200" dirty="0"/>
              <a:t>привлечь внимание молодежи к сохранению культурно-исторического наследия, к проблеме искажения исторических фактов; </a:t>
            </a:r>
          </a:p>
          <a:p>
            <a:pPr lvl="0"/>
            <a:r>
              <a:rPr lang="ru-RU" sz="3200" dirty="0"/>
              <a:t>обеспечить связь поколений, вовлечь ветеранов в совместную социальную практику;</a:t>
            </a:r>
          </a:p>
          <a:p>
            <a:pPr lvl="0"/>
            <a:r>
              <a:rPr lang="ru-RU" sz="3200" dirty="0"/>
              <a:t>привлечь широкие массы детей и молодежи к гражданско-патриотическому воспитанию</a:t>
            </a:r>
            <a:r>
              <a:rPr lang="ru-RU" sz="3200" dirty="0" smtClean="0"/>
              <a:t>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01431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0501" y="348154"/>
            <a:ext cx="11368585" cy="1609344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Целевая аудитория </a:t>
            </a:r>
            <a:r>
              <a:rPr lang="ru-RU" b="1" dirty="0" smtClean="0">
                <a:solidFill>
                  <a:srgbClr val="FF0000"/>
                </a:solidFill>
              </a:rPr>
              <a:t>проекта </a:t>
            </a:r>
            <a:r>
              <a:rPr lang="ru-RU" dirty="0"/>
              <a:t>(участники </a:t>
            </a:r>
            <a:r>
              <a:rPr lang="ru-RU" dirty="0" err="1"/>
              <a:t>квеста</a:t>
            </a:r>
            <a:r>
              <a:rPr lang="ru-RU" dirty="0"/>
              <a:t>)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9848" y="2365082"/>
            <a:ext cx="10058400" cy="1003929"/>
          </a:xfrm>
        </p:spPr>
        <p:txBody>
          <a:bodyPr/>
          <a:lstStyle/>
          <a:p>
            <a:r>
              <a:rPr lang="ru-RU" sz="4800" dirty="0" smtClean="0"/>
              <a:t> учащиеся </a:t>
            </a:r>
            <a:r>
              <a:rPr lang="ru-RU" sz="4800" dirty="0"/>
              <a:t>школ, студенты.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42803" y="3776595"/>
            <a:ext cx="9198737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000" b="1" dirty="0" smtClean="0"/>
              <a:t>Сроки реализации </a:t>
            </a:r>
          </a:p>
          <a:p>
            <a:pPr algn="ctr"/>
            <a:r>
              <a:rPr lang="ru-RU" sz="6000" b="1" dirty="0" smtClean="0"/>
              <a:t>проекта: </a:t>
            </a:r>
            <a:r>
              <a:rPr lang="ru-RU" sz="6000" b="1" dirty="0" smtClean="0">
                <a:solidFill>
                  <a:srgbClr val="FF0000"/>
                </a:solidFill>
              </a:rPr>
              <a:t>2017 г. – </a:t>
            </a:r>
            <a:r>
              <a:rPr lang="ru-RU" sz="6000" b="1" dirty="0" smtClean="0">
                <a:solidFill>
                  <a:srgbClr val="FF0000"/>
                </a:solidFill>
              </a:rPr>
              <a:t>2019 </a:t>
            </a:r>
            <a:r>
              <a:rPr lang="ru-RU" sz="6000" b="1" dirty="0" smtClean="0">
                <a:solidFill>
                  <a:srgbClr val="FF0000"/>
                </a:solidFill>
              </a:rPr>
              <a:t>г.</a:t>
            </a:r>
            <a:endParaRPr lang="ru-RU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90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478" y="0"/>
            <a:ext cx="11709779" cy="1262281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Маршруты </a:t>
            </a:r>
            <a:r>
              <a:rPr lang="ru-RU" b="1" dirty="0" err="1" smtClean="0"/>
              <a:t>квеста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Объект 3" descr="C:\Users\Иришка\Desktop\Квест\Карта маршрутов.pn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78" y="1214651"/>
            <a:ext cx="11914495" cy="56433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464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2293" y="170733"/>
            <a:ext cx="10058400" cy="730019"/>
          </a:xfrm>
        </p:spPr>
        <p:txBody>
          <a:bodyPr>
            <a:noAutofit/>
          </a:bodyPr>
          <a:lstStyle/>
          <a:p>
            <a:pPr algn="ctr"/>
            <a:r>
              <a:rPr lang="ru-RU" sz="7200" b="1" dirty="0" smtClean="0"/>
              <a:t>1-й Маршрут</a:t>
            </a:r>
            <a:endParaRPr lang="ru-RU" sz="7200" b="1" dirty="0"/>
          </a:p>
        </p:txBody>
      </p:sp>
      <p:pic>
        <p:nvPicPr>
          <p:cNvPr id="4" name="Объект 3" descr="C:\Users\Иришка\Desktop\Квест\1-й маршрут.pn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99" y="1078173"/>
            <a:ext cx="11655188" cy="56638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600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7019" y="109183"/>
            <a:ext cx="8504057" cy="1848316"/>
          </a:xfrm>
        </p:spPr>
        <p:txBody>
          <a:bodyPr>
            <a:noAutofit/>
          </a:bodyPr>
          <a:lstStyle/>
          <a:p>
            <a:pPr algn="ctr"/>
            <a:r>
              <a:rPr lang="ru-RU" sz="4400" dirty="0"/>
              <a:t>В </a:t>
            </a:r>
            <a:r>
              <a:rPr lang="ru-RU" sz="4400" b="1" dirty="0">
                <a:solidFill>
                  <a:srgbClr val="FF0000"/>
                </a:solidFill>
              </a:rPr>
              <a:t>2017</a:t>
            </a:r>
            <a:r>
              <a:rPr lang="ru-RU" sz="4400" dirty="0"/>
              <a:t> году </a:t>
            </a:r>
            <a:r>
              <a:rPr lang="ru-RU" sz="4400" b="1" i="1" dirty="0"/>
              <a:t>Барнаул</a:t>
            </a:r>
            <a:r>
              <a:rPr lang="ru-RU" sz="4400" dirty="0"/>
              <a:t> </a:t>
            </a:r>
            <a:r>
              <a:rPr lang="ru-RU" sz="4400" dirty="0" smtClean="0"/>
              <a:t>отметил </a:t>
            </a:r>
            <a:r>
              <a:rPr lang="ru-RU" sz="4400" dirty="0"/>
              <a:t>свое </a:t>
            </a:r>
            <a:r>
              <a:rPr lang="ru-RU" sz="4400" b="1" u="sng" dirty="0">
                <a:solidFill>
                  <a:srgbClr val="FF0000"/>
                </a:solidFill>
              </a:rPr>
              <a:t>287-летие</a:t>
            </a:r>
            <a:r>
              <a:rPr lang="ru-RU" sz="4400" dirty="0"/>
              <a:t>, а Алтайский край – </a:t>
            </a:r>
            <a:r>
              <a:rPr lang="ru-RU" sz="4400" b="1" u="sng" dirty="0">
                <a:solidFill>
                  <a:srgbClr val="FF0000"/>
                </a:solidFill>
              </a:rPr>
              <a:t>80-летие</a:t>
            </a:r>
            <a:r>
              <a:rPr lang="ru-RU" sz="4400" dirty="0"/>
              <a:t>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1473" y="2339265"/>
            <a:ext cx="4144479" cy="40513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4043" y="2434799"/>
            <a:ext cx="5070894" cy="359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975" y="0"/>
            <a:ext cx="10058400" cy="1002974"/>
          </a:xfrm>
        </p:spPr>
        <p:txBody>
          <a:bodyPr/>
          <a:lstStyle/>
          <a:p>
            <a:pPr algn="ctr"/>
            <a:r>
              <a:rPr lang="ru-RU" b="1" dirty="0" smtClean="0"/>
              <a:t>2-й маршрут</a:t>
            </a:r>
            <a:endParaRPr lang="ru-RU" b="1" dirty="0"/>
          </a:p>
        </p:txBody>
      </p:sp>
      <p:pic>
        <p:nvPicPr>
          <p:cNvPr id="4" name="Объект 3" descr="C:\Users\Иришка\Desktop\Квест\2-й маршрут  (1).pn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16" y="859809"/>
            <a:ext cx="11887200" cy="58821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0104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975" y="157086"/>
            <a:ext cx="10058400" cy="934735"/>
          </a:xfrm>
        </p:spPr>
        <p:txBody>
          <a:bodyPr/>
          <a:lstStyle/>
          <a:p>
            <a:pPr algn="ctr"/>
            <a:r>
              <a:rPr lang="ru-RU" b="1" dirty="0" smtClean="0"/>
              <a:t>3-й маршрут</a:t>
            </a:r>
            <a:endParaRPr lang="ru-RU" b="1" dirty="0"/>
          </a:p>
        </p:txBody>
      </p:sp>
      <p:pic>
        <p:nvPicPr>
          <p:cNvPr id="4" name="Объект 3" descr="C:\Users\Иришка\Desktop\Квест\3-й маршрут.pn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02" y="1091821"/>
            <a:ext cx="11723427" cy="56092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455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545" y="184381"/>
            <a:ext cx="11737075" cy="104391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Задания командам на контрольных точках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4022" y="1752781"/>
            <a:ext cx="11464119" cy="4934621"/>
          </a:xfrm>
        </p:spPr>
        <p:txBody>
          <a:bodyPr>
            <a:normAutofit lnSpcReduction="10000"/>
          </a:bodyPr>
          <a:lstStyle/>
          <a:p>
            <a:r>
              <a:rPr lang="ru-RU" sz="2400" b="1" dirty="0" smtClean="0"/>
              <a:t>Определите </a:t>
            </a:r>
            <a:r>
              <a:rPr lang="ru-RU" sz="2400" b="1" dirty="0"/>
              <a:t>о ком идет речь, и вы узнаете у какого памятника находится ваша следующая контрольная точка.</a:t>
            </a:r>
            <a:endParaRPr lang="ru-RU" sz="2400" dirty="0"/>
          </a:p>
          <a:p>
            <a:r>
              <a:rPr lang="ru-RU" sz="2400" dirty="0"/>
              <a:t>Во время выполнения боевого задания по прикрытию транспортного самолёта Ил-76 от атак с земли 21 января 1987 года самолёт нашего земляка старшего лейтенанта …  был сбит, он катапультировался. Как свидетельствуют очевидцы, когда лётчик находился в воздухе при спуске на парашюте, </a:t>
            </a:r>
            <a:r>
              <a:rPr lang="ru-RU" sz="2400" dirty="0" err="1"/>
              <a:t>душманы</a:t>
            </a:r>
            <a:r>
              <a:rPr lang="ru-RU" sz="2400" dirty="0"/>
              <a:t> несколько раз ранили его, стреляя в него из автоматического оружия. При приземлении парашют … зацепился за скалы, и лётчик долго не мог освободиться от лямок парашюта. Несколько часов герой вёл неравный бой, отстреливаясь до последнего патрона. Когда закончились патроны, он подорвал себя и окруживших его </a:t>
            </a:r>
            <a:r>
              <a:rPr lang="ru-RU" sz="2400" dirty="0" err="1"/>
              <a:t>душманов</a:t>
            </a:r>
            <a:r>
              <a:rPr lang="ru-RU" sz="2400" dirty="0"/>
              <a:t> гранатой.</a:t>
            </a:r>
          </a:p>
          <a:p>
            <a:r>
              <a:rPr lang="ru-RU" sz="2400" dirty="0"/>
              <a:t>Указом Президиума Верховного Совета СССР старшему лейтенанту … присвоено звание Героя Советского Союза (посмертно). Герой похоронен в Барнауле.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558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545" y="184381"/>
            <a:ext cx="11737075" cy="104391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Задания командам на контрольных точках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91066" y="1671030"/>
            <a:ext cx="11737075" cy="4838951"/>
          </a:xfrm>
        </p:spPr>
        <p:txBody>
          <a:bodyPr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Определите 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 ком идет речь, и вы узнаете у какого памятника находится ваша следующая контрольная точка.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Главным призванием военачальника он считал сохранение жизни солдат на войне, тёплое отношение и заботу. Как командир дивизии он умел мотивировать солдат, укреплять их стойкость в бою и веру в победу. Бойцы называли его «генерал Батя». Он говорил солдатам и командирам: «Мне не нужно, чтобы ты погиб, нужно, чтобы ты остался живым!».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Есть сведения, что перед войной слал депеши в Кремль с просьбами позаботиться о тёплых вещах, обмундировании для солдат и о других бытовых нуждах. В 1945 году военные корреспонденты запечатлели на стенах 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рейхстага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надписи: «Мы — воины-…. Спасибо, Батя, тебе за валенки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54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17660" y="184381"/>
            <a:ext cx="7246960" cy="184912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Задания командам на контрольных точках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519749" y="184381"/>
            <a:ext cx="4585650" cy="6543965"/>
          </a:xfrm>
        </p:spPr>
        <p:txBody>
          <a:bodyPr>
            <a:noAutofit/>
          </a:bodyPr>
          <a:lstStyle/>
          <a:p>
            <a:r>
              <a:rPr lang="ru-RU" sz="1800" dirty="0" smtClean="0"/>
              <a:t>Тишина</a:t>
            </a:r>
            <a:r>
              <a:rPr lang="ru-RU" sz="1800" dirty="0"/>
              <a:t>. Ни огонька, ни звука. </a:t>
            </a:r>
            <a:br>
              <a:rPr lang="ru-RU" sz="1800" dirty="0"/>
            </a:br>
            <a:r>
              <a:rPr lang="ru-RU" sz="1800" dirty="0"/>
              <a:t>В полутьме деревья тихо спят. </a:t>
            </a:r>
            <a:br>
              <a:rPr lang="ru-RU" sz="1800" dirty="0"/>
            </a:br>
            <a:r>
              <a:rPr lang="ru-RU" sz="1800" dirty="0"/>
              <a:t>В тыл врага без шороха и звука </a:t>
            </a:r>
            <a:br>
              <a:rPr lang="ru-RU" sz="1800" dirty="0"/>
            </a:br>
            <a:r>
              <a:rPr lang="ru-RU" sz="1800" dirty="0"/>
              <a:t> </a:t>
            </a:r>
            <a:r>
              <a:rPr lang="ru-RU" sz="1800" dirty="0" smtClean="0"/>
              <a:t>Партизанский </a:t>
            </a:r>
            <a:r>
              <a:rPr lang="ru-RU" sz="1800" dirty="0"/>
              <a:t>уходил отряд.</a:t>
            </a:r>
          </a:p>
          <a:p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Шли и старики, и комсомольцы, </a:t>
            </a:r>
            <a:br>
              <a:rPr lang="ru-RU" sz="1800" dirty="0"/>
            </a:br>
            <a:r>
              <a:rPr lang="ru-RU" sz="1800" dirty="0"/>
              <a:t>Над рекой туманился рассвет, </a:t>
            </a:r>
            <a:br>
              <a:rPr lang="ru-RU" sz="1800" dirty="0"/>
            </a:br>
            <a:r>
              <a:rPr lang="ru-RU" sz="1800" dirty="0"/>
              <a:t>С ними уходила добровольцем </a:t>
            </a:r>
            <a:br>
              <a:rPr lang="ru-RU" sz="1800" dirty="0"/>
            </a:br>
            <a:r>
              <a:rPr lang="ru-RU" sz="1800" dirty="0"/>
              <a:t>Девушка семнадцати лет.</a:t>
            </a:r>
          </a:p>
          <a:p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Девушка в поношенной кубанке </a:t>
            </a:r>
            <a:br>
              <a:rPr lang="ru-RU" sz="1800" dirty="0"/>
            </a:br>
            <a:r>
              <a:rPr lang="ru-RU" sz="1800" dirty="0"/>
              <a:t>Обрывала связи, жгла мосты, </a:t>
            </a:r>
            <a:br>
              <a:rPr lang="ru-RU" sz="1800" dirty="0"/>
            </a:br>
            <a:r>
              <a:rPr lang="ru-RU" sz="1800" dirty="0"/>
              <a:t>И отряд гордился партизанкой – </a:t>
            </a:r>
            <a:br>
              <a:rPr lang="ru-RU" sz="1800" dirty="0"/>
            </a:br>
            <a:r>
              <a:rPr lang="ru-RU" sz="1800" dirty="0"/>
              <a:t>Комсомолкой … из Москвы.</a:t>
            </a:r>
          </a:p>
          <a:p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Это было зимнею порою. </a:t>
            </a:r>
            <a:br>
              <a:rPr lang="ru-RU" sz="1800" dirty="0"/>
            </a:br>
            <a:r>
              <a:rPr lang="ru-RU" sz="1800" dirty="0"/>
              <a:t>Отступая, враг поджег село, </a:t>
            </a:r>
            <a:br>
              <a:rPr lang="ru-RU" sz="1800" dirty="0"/>
            </a:br>
            <a:r>
              <a:rPr lang="ru-RU" sz="1800" dirty="0"/>
              <a:t>И повесили фашисты … </a:t>
            </a:r>
            <a:br>
              <a:rPr lang="ru-RU" sz="1800" dirty="0"/>
            </a:br>
            <a:r>
              <a:rPr lang="ru-RU" sz="1800" dirty="0"/>
              <a:t>Поутру, лишь только рассвело.</a:t>
            </a:r>
          </a:p>
          <a:p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Умерла... Но ты среди народа, </a:t>
            </a:r>
            <a:br>
              <a:rPr lang="ru-RU" sz="1800" dirty="0"/>
            </a:br>
            <a:r>
              <a:rPr lang="ru-RU" sz="1800" dirty="0"/>
              <a:t>Ты героем вечно будешь жить. </a:t>
            </a:r>
            <a:br>
              <a:rPr lang="ru-RU" sz="1800" dirty="0"/>
            </a:br>
            <a:r>
              <a:rPr lang="ru-RU" sz="1800" dirty="0"/>
              <a:t>И клянемся, дорогая …, </a:t>
            </a:r>
            <a:br>
              <a:rPr lang="ru-RU" sz="1800" dirty="0"/>
            </a:br>
            <a:r>
              <a:rPr lang="ru-RU" sz="1800" dirty="0"/>
              <a:t>За тебя врагам мы отомстить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105399" y="3070738"/>
            <a:ext cx="6671481" cy="2200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Определите о ком идет речь, и вы узнаете у какого памятника находится ваша следующая контрольная точка.</a:t>
            </a:r>
          </a:p>
        </p:txBody>
      </p:sp>
    </p:spTree>
    <p:extLst>
      <p:ext uri="{BB962C8B-B14F-4D97-AF65-F5344CB8AC3E}">
        <p14:creationId xmlns:p14="http://schemas.microsoft.com/office/powerpoint/2010/main" val="616715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545" y="184381"/>
            <a:ext cx="11737075" cy="139875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Задания командам на контрольных точках</a:t>
            </a:r>
            <a:endParaRPr lang="ru-RU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2323416"/>
            <a:ext cx="6646460" cy="369524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837529" y="1819754"/>
            <a:ext cx="5090613" cy="4702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«Он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родился в селе Гоньба (ныне в черте города Барнаула) в семье крестьянина. Окончил неполную среднюю школу, работал слесарем, одновременно занимался в аэроклубе». 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Отгадайте ребус, узнайте фамилию героя и определите следующий пункт вашего приключения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8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545" y="184381"/>
            <a:ext cx="11737075" cy="139875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Задания командам на контрольных точках</a:t>
            </a:r>
            <a:endParaRPr lang="ru-RU" b="1" dirty="0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614287" y="1689563"/>
            <a:ext cx="11301047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80975" eaLnBrk="0" fontAlgn="base" hangingPunct="0">
              <a:spcBef>
                <a:spcPct val="0"/>
              </a:spcBef>
              <a:spcAft>
                <a:spcPct val="0"/>
              </a:spcAft>
              <a:tabLst>
                <a:tab pos="2362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362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362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362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362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362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362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362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362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1809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62200" algn="l"/>
              </a:tabLst>
            </a:pPr>
            <a:r>
              <a:rPr kumimoji="0" lang="ru-RU" alt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Разгадайте анаграмму и определите</a:t>
            </a: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какого памятника находится ваша следующая контрольная точка: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1809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62200" algn="l"/>
              </a:tabLst>
            </a:pP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kumimoji="0" lang="ru-RU" alt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УСИНТАЧК КСЖРНААГОДЙ ЙНВОЫ ДОИН ИЗ ЛВКОИТЙЕУЕРОД АГТЙСЛОАОК ЛЕДЕТНОЯИ РСДРП (Б)</a:t>
            </a:r>
            <a:r>
              <a:rPr kumimoji="0" lang="ru-RU" alt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1" name="Стрелка вправо 13"/>
          <p:cNvSpPr>
            <a:spLocks noChangeArrowheads="1"/>
          </p:cNvSpPr>
          <p:nvPr/>
        </p:nvSpPr>
        <p:spPr bwMode="auto">
          <a:xfrm rot="5400000">
            <a:off x="5564713" y="4018611"/>
            <a:ext cx="1161922" cy="594657"/>
          </a:xfrm>
          <a:prstGeom prst="rightArrow">
            <a:avLst>
              <a:gd name="adj1" fmla="val 50000"/>
              <a:gd name="adj2" fmla="val 50005"/>
            </a:avLst>
          </a:prstGeom>
          <a:solidFill>
            <a:srgbClr val="5B9BD5"/>
          </a:solidFill>
          <a:ln w="12700">
            <a:solidFill>
              <a:srgbClr val="1F4D78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1153551" y="4479146"/>
            <a:ext cx="10578904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80975" eaLnBrk="0" fontAlgn="base" hangingPunct="0">
              <a:spcBef>
                <a:spcPct val="0"/>
              </a:spcBef>
              <a:spcAft>
                <a:spcPct val="0"/>
              </a:spcAft>
              <a:tabLst>
                <a:tab pos="2362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362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362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362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362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362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362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362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362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62200" algn="l"/>
              </a:tabLst>
            </a:pP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62200" algn="l"/>
              </a:tabLst>
            </a:pPr>
            <a:r>
              <a:rPr kumimoji="0" lang="ru-RU" alt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67+10+7+49+62+9+38+28 = _________________________.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62200" algn="l"/>
              </a:tabLst>
            </a:pP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03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086554" y="227299"/>
            <a:ext cx="10058400" cy="62083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1 октября 2017 года</a:t>
            </a:r>
            <a:endParaRPr lang="ru-RU" b="1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832" y="777922"/>
            <a:ext cx="11815845" cy="596407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387" y="918350"/>
            <a:ext cx="11681290" cy="594805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387" y="777922"/>
            <a:ext cx="11481943" cy="610201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832" y="848136"/>
            <a:ext cx="11716172" cy="606689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50" y="777922"/>
            <a:ext cx="11935227" cy="596407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87" y="773901"/>
            <a:ext cx="11481943" cy="603830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87" y="869716"/>
            <a:ext cx="11481943" cy="598828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00501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Актуальность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Наши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земляки принимали активное участие во многих героических событиях истории России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XX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века. В Барнауле им установлены памятники, памятные знаки, памятные доски, их именами названы улицы и площади.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Однако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современное молодое поколение не только слабо информировано о героическом прошлом Барнаула и его жителей, но и не проявляет интереса к истории своей малой Родины.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9569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Актуальность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Такая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ситуация затрудняет гражданско-патриотическое воспитание молодежи, приводит к разрыву связи поколений и проблемам в сохранении культурно-исторического наследия Барнаула. Во многом это связано с устаревшими образовательными, воспитательными форматами и технологиями, не позволяющими заинтересовать молодежь и передать ей знания о прошлом своей малой Родины. 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Для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решения данной проблемы предлагается провести среди учащейся молодежи серию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квестов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под названием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«Барнаул-город героев»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51544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284" y="170076"/>
            <a:ext cx="5616404" cy="40513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195726"/>
            <a:ext cx="7620000" cy="489585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1886" y="1624083"/>
            <a:ext cx="3913009" cy="551450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3382" y="113921"/>
            <a:ext cx="4270461" cy="6167463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19323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7092" y="484632"/>
            <a:ext cx="6591869" cy="1207690"/>
          </a:xfrm>
        </p:spPr>
        <p:txBody>
          <a:bodyPr>
            <a:normAutofit/>
          </a:bodyPr>
          <a:lstStyle/>
          <a:p>
            <a:r>
              <a:rPr lang="ru-RU" b="1" dirty="0" smtClean="0"/>
              <a:t>Матвей Цаплин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2778" y="341539"/>
            <a:ext cx="4618655" cy="61582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3433" y="2367676"/>
            <a:ext cx="2842644" cy="373003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37288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04011" y="771235"/>
            <a:ext cx="6952033" cy="1609344"/>
          </a:xfrm>
        </p:spPr>
        <p:txBody>
          <a:bodyPr/>
          <a:lstStyle/>
          <a:p>
            <a:pPr algn="ctr"/>
            <a:r>
              <a:rPr lang="ru-RU" b="1" dirty="0" smtClean="0"/>
              <a:t>Иван </a:t>
            </a:r>
            <a:r>
              <a:rPr lang="ru-RU" b="1" dirty="0" err="1" smtClean="0"/>
              <a:t>Присягин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194" y="127063"/>
            <a:ext cx="3700454" cy="47315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8774" y="2121271"/>
            <a:ext cx="3048000" cy="4572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79040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01968" y="498279"/>
            <a:ext cx="7139571" cy="1609344"/>
          </a:xfrm>
        </p:spPr>
        <p:txBody>
          <a:bodyPr/>
          <a:lstStyle/>
          <a:p>
            <a:pPr algn="ctr"/>
            <a:r>
              <a:rPr lang="ru-RU" b="1" dirty="0" smtClean="0"/>
              <a:t>Ефим Мамонтов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153" y="102495"/>
            <a:ext cx="3807523" cy="512459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8676" y="2107623"/>
            <a:ext cx="3945340" cy="4740037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861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9775" y="0"/>
            <a:ext cx="10598546" cy="669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11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Дерево">
  <a:themeElements>
    <a:clrScheme name="Дерево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Дерево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Дерево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Тип дерева</Template>
  <TotalTime>155</TotalTime>
  <Words>726</Words>
  <Application>Microsoft Office PowerPoint</Application>
  <PresentationFormat>Широкоэкранный</PresentationFormat>
  <Paragraphs>56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5" baseType="lpstr">
      <vt:lpstr>Arial</vt:lpstr>
      <vt:lpstr>Calibri</vt:lpstr>
      <vt:lpstr>Cambria</vt:lpstr>
      <vt:lpstr>Rockwell</vt:lpstr>
      <vt:lpstr>Rockwell Condensed</vt:lpstr>
      <vt:lpstr>Times New Roman</vt:lpstr>
      <vt:lpstr>Wingdings</vt:lpstr>
      <vt:lpstr>Дерево</vt:lpstr>
      <vt:lpstr>Квест  «Барнаул – город героев»</vt:lpstr>
      <vt:lpstr>В 2017 году Барнаул отметил свое 287-летие, а Алтайский край – 80-летие. </vt:lpstr>
      <vt:lpstr>Актуальность</vt:lpstr>
      <vt:lpstr>Актуальность</vt:lpstr>
      <vt:lpstr>Презентация PowerPoint</vt:lpstr>
      <vt:lpstr>Матвей Цаплин</vt:lpstr>
      <vt:lpstr>Иван Присягин</vt:lpstr>
      <vt:lpstr>Ефим Мамонтов</vt:lpstr>
      <vt:lpstr>Презентация PowerPoint</vt:lpstr>
      <vt:lpstr>Презентация PowerPoint</vt:lpstr>
      <vt:lpstr>Генерал  И. В. Панфилов</vt:lpstr>
      <vt:lpstr>«Барнаул - Город Героев»</vt:lpstr>
      <vt:lpstr>Что такое квест?</vt:lpstr>
      <vt:lpstr>Что такое квест?</vt:lpstr>
      <vt:lpstr>Цель проекта (квеста):</vt:lpstr>
      <vt:lpstr>Задачи проекта (квеста): </vt:lpstr>
      <vt:lpstr>Целевая аудитория проекта (участники квеста)</vt:lpstr>
      <vt:lpstr>Маршруты квеста</vt:lpstr>
      <vt:lpstr>1-й Маршрут</vt:lpstr>
      <vt:lpstr>2-й маршрут</vt:lpstr>
      <vt:lpstr>3-й маршрут</vt:lpstr>
      <vt:lpstr>Задания командам на контрольных точках</vt:lpstr>
      <vt:lpstr>Задания командам на контрольных точках</vt:lpstr>
      <vt:lpstr>Задания командам на контрольных точках</vt:lpstr>
      <vt:lpstr>Задания командам на контрольных точках</vt:lpstr>
      <vt:lpstr>Задания командам на контрольных точках</vt:lpstr>
      <vt:lpstr>1 октября 2017 года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Иришка</dc:creator>
  <cp:lastModifiedBy>Иришка</cp:lastModifiedBy>
  <cp:revision>15</cp:revision>
  <dcterms:created xsi:type="dcterms:W3CDTF">2017-10-23T15:34:12Z</dcterms:created>
  <dcterms:modified xsi:type="dcterms:W3CDTF">2018-06-22T13:16:59Z</dcterms:modified>
</cp:coreProperties>
</file>