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4" r:id="rId8"/>
    <p:sldId id="262" r:id="rId9"/>
    <p:sldId id="266" r:id="rId10"/>
    <p:sldId id="261" r:id="rId11"/>
    <p:sldId id="260" r:id="rId12"/>
    <p:sldId id="268" r:id="rId13"/>
    <p:sldId id="267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676" autoAdjust="0"/>
    <p:restoredTop sz="94660"/>
  </p:normalViewPr>
  <p:slideViewPr>
    <p:cSldViewPr>
      <p:cViewPr>
        <p:scale>
          <a:sx n="70" d="100"/>
          <a:sy n="70" d="100"/>
        </p:scale>
        <p:origin x="-12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0614025435be9aaa9389ebcbaf707192ee02ea3341 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-428652"/>
            <a:ext cx="7929618" cy="79296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428604"/>
            <a:ext cx="4500594" cy="58785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Проект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«Копилка добрых дел»</a:t>
            </a:r>
            <a:endParaRPr lang="ru-RU" sz="5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ru-RU" sz="3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ru-RU" sz="3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Руководитель</a:t>
            </a:r>
          </a:p>
          <a:p>
            <a:pPr algn="ctr"/>
            <a:r>
              <a:rPr lang="ru-RU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М.В.Ветошнова</a:t>
            </a:r>
            <a:endParaRPr lang="ru-RU" sz="3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Century Gothic" pitchFamily="34" charset="0"/>
              </a:rPr>
              <a:t>Антинаркотический</a:t>
            </a:r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 концерт «Молодежь Морозовского района против наркотиков!»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46434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600</a:t>
            </a:r>
            <a:r>
              <a:rPr lang="ru-RU" sz="2800" b="1" dirty="0" smtClean="0">
                <a:latin typeface="Century Gothic" pitchFamily="34" charset="0"/>
              </a:rPr>
              <a:t> зрителей (максимальная вместимость зрительного зала – 500 человек)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7</a:t>
            </a:r>
            <a:r>
              <a:rPr lang="ru-RU" sz="2800" b="1" dirty="0" smtClean="0">
                <a:latin typeface="Century Gothic" pitchFamily="34" charset="0"/>
              </a:rPr>
              <a:t> образовательных учреждений – выступающих с </a:t>
            </a:r>
            <a:r>
              <a:rPr lang="ru-RU" sz="2800" b="1" dirty="0" err="1" smtClean="0">
                <a:latin typeface="Century Gothic" pitchFamily="34" charset="0"/>
              </a:rPr>
              <a:t>антинаркотическими</a:t>
            </a:r>
            <a:r>
              <a:rPr lang="ru-RU" sz="2800" b="1" dirty="0" smtClean="0">
                <a:latin typeface="Century Gothic" pitchFamily="34" charset="0"/>
              </a:rPr>
              <a:t> агитационными номерами</a:t>
            </a:r>
            <a:endParaRPr lang="ru-RU" sz="2800" b="1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5923" t="16362" r="36310" b="20898"/>
          <a:stretch>
            <a:fillRect/>
          </a:stretch>
        </p:blipFill>
        <p:spPr bwMode="auto">
          <a:xfrm>
            <a:off x="4500562" y="3429000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4312" t="9621" r="27489" b="11914"/>
          <a:stretch>
            <a:fillRect/>
          </a:stretch>
        </p:blipFill>
        <p:spPr bwMode="auto">
          <a:xfrm>
            <a:off x="0" y="3429000"/>
            <a:ext cx="45237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Информационный семинар </a:t>
            </a:r>
            <a:r>
              <a:rPr lang="ru-RU" sz="2800" b="1" dirty="0" err="1" smtClean="0">
                <a:solidFill>
                  <a:srgbClr val="FF0000"/>
                </a:solidFill>
                <a:latin typeface="Century Gothic" pitchFamily="34" charset="0"/>
              </a:rPr>
              <a:t>интернет-безопасности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 «Нам не страшен 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синий 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кит»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9297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Century Gothic" pitchFamily="34" charset="0"/>
              </a:rPr>
              <a:t>50</a:t>
            </a:r>
            <a:r>
              <a:rPr lang="ru-RU" sz="3600" b="1" dirty="0" smtClean="0">
                <a:latin typeface="Century Gothic" pitchFamily="34" charset="0"/>
              </a:rPr>
              <a:t> слушателей – представители родительских комитетов, социальные педагоги общеобразовательных учебных заведений </a:t>
            </a:r>
            <a:endParaRPr lang="ru-RU" sz="3600" b="1" dirty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7687" t="10742" r="27525" b="12109"/>
          <a:stretch>
            <a:fillRect/>
          </a:stretch>
        </p:blipFill>
        <p:spPr bwMode="auto">
          <a:xfrm>
            <a:off x="1" y="3714752"/>
            <a:ext cx="469497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7174" t="10938" r="27489" b="11914"/>
          <a:stretch>
            <a:fillRect/>
          </a:stretch>
        </p:blipFill>
        <p:spPr bwMode="auto">
          <a:xfrm>
            <a:off x="4409231" y="3714752"/>
            <a:ext cx="473476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Рекламная пропаганда </a:t>
            </a:r>
            <a:r>
              <a:rPr lang="ru-RU" sz="3200" b="1" dirty="0" err="1" smtClean="0">
                <a:solidFill>
                  <a:srgbClr val="FF0000"/>
                </a:solidFill>
                <a:latin typeface="Century Gothic" pitchFamily="34" charset="0"/>
              </a:rPr>
              <a:t>волонтерства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4714876" cy="5572164"/>
          </a:xfrm>
        </p:spPr>
        <p:txBody>
          <a:bodyPr>
            <a:normAutofit fontScale="85000" lnSpcReduction="10000"/>
          </a:bodyPr>
          <a:lstStyle/>
          <a:p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Роздано </a:t>
            </a:r>
            <a:r>
              <a:rPr lang="ru-RU" sz="3000" b="1" dirty="0" smtClean="0">
                <a:solidFill>
                  <a:srgbClr val="FF0000"/>
                </a:solidFill>
                <a:latin typeface="Century Gothic" pitchFamily="34" charset="0"/>
              </a:rPr>
              <a:t>2000</a:t>
            </a: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листовок с призывами вступления в  волонтерскую семью</a:t>
            </a:r>
          </a:p>
          <a:p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Опубликовано </a:t>
            </a:r>
            <a:r>
              <a:rPr lang="ru-RU" sz="3000" b="1" dirty="0" smtClean="0">
                <a:solidFill>
                  <a:srgbClr val="FF0000"/>
                </a:solidFill>
                <a:latin typeface="Century Gothic" pitchFamily="34" charset="0"/>
              </a:rPr>
              <a:t>155</a:t>
            </a: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постов в социальных сетях с призывами о соблюдении здорового образа жизни</a:t>
            </a:r>
          </a:p>
          <a:p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latin typeface="Century Gothic" pitchFamily="34" charset="0"/>
              </a:rPr>
              <a:t>10</a:t>
            </a: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анонимных опросов, поднимающих проблемы наркомании, </a:t>
            </a:r>
            <a:r>
              <a:rPr lang="ru-RU" sz="3000" b="1" dirty="0" err="1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табакокурения</a:t>
            </a: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, алкогольной зависимости.</a:t>
            </a:r>
          </a:p>
          <a:p>
            <a:pPr>
              <a:buNone/>
            </a:pPr>
            <a:endParaRPr lang="ru-RU" sz="3600" b="1" dirty="0">
              <a:latin typeface="Century Gothic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9100" t="17578" r="36859" b="6250"/>
          <a:stretch>
            <a:fillRect/>
          </a:stretch>
        </p:blipFill>
        <p:spPr bwMode="auto">
          <a:xfrm>
            <a:off x="4643406" y="785818"/>
            <a:ext cx="4429188" cy="557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892"/>
            <a:ext cx="91440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Экологическая акция «Сделаем Вместе чище» с привлечением волонтеров Морозовского района и подростков группы риска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4714876" cy="557216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Более </a:t>
            </a:r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</a:rPr>
              <a:t>100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волонтеров, совместно с подростками группы риска провели экологическую акцию и очистили от мусора наиболее загрязненные участки города </a:t>
            </a:r>
          </a:p>
          <a:p>
            <a:pPr>
              <a:buNone/>
            </a:pPr>
            <a:endParaRPr lang="ru-RU" sz="2000" b="1" dirty="0">
              <a:latin typeface="Century Gothic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9100" t="14648" r="36310" b="9179"/>
          <a:stretch>
            <a:fillRect/>
          </a:stretch>
        </p:blipFill>
        <p:spPr bwMode="auto">
          <a:xfrm>
            <a:off x="4429124" y="857232"/>
            <a:ext cx="4714876" cy="583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10468" t="10937" r="30783" b="11914"/>
          <a:stretch>
            <a:fillRect/>
          </a:stretch>
        </p:blipFill>
        <p:spPr bwMode="auto">
          <a:xfrm>
            <a:off x="142844" y="3497767"/>
            <a:ext cx="4357718" cy="321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892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Century Gothic" pitchFamily="34" charset="0"/>
              </a:rPr>
              <a:t>Эко-пикник</a:t>
            </a: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» с проведением образовательной и спортивной программы для подростков группы риска»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25717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30</a:t>
            </a:r>
            <a:r>
              <a:rPr lang="ru-RU" sz="2800" b="1" dirty="0" smtClean="0">
                <a:latin typeface="Century Gothic" pitchFamily="34" charset="0"/>
              </a:rPr>
              <a:t> участников (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15</a:t>
            </a:r>
            <a:r>
              <a:rPr lang="ru-RU" sz="2800" b="1" dirty="0" smtClean="0">
                <a:latin typeface="Century Gothic" pitchFamily="34" charset="0"/>
              </a:rPr>
              <a:t> подростков стоящих на </a:t>
            </a:r>
            <a:r>
              <a:rPr lang="ru-RU" sz="2800" b="1" dirty="0" err="1" smtClean="0">
                <a:latin typeface="Century Gothic" pitchFamily="34" charset="0"/>
              </a:rPr>
              <a:t>внутришкольном</a:t>
            </a:r>
            <a:r>
              <a:rPr lang="ru-RU" sz="2800" b="1" dirty="0" smtClean="0">
                <a:latin typeface="Century Gothic" pitchFamily="34" charset="0"/>
              </a:rPr>
              <a:t> учете/</a:t>
            </a: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15</a:t>
            </a:r>
            <a:r>
              <a:rPr lang="ru-RU" sz="2800" b="1" dirty="0" smtClean="0">
                <a:latin typeface="Century Gothic" pitchFamily="34" charset="0"/>
              </a:rPr>
              <a:t> волонтеров)</a:t>
            </a:r>
          </a:p>
          <a:p>
            <a:r>
              <a:rPr lang="ru-RU" sz="2800" b="1" dirty="0" smtClean="0">
                <a:latin typeface="Century Gothic" pitchFamily="34" charset="0"/>
              </a:rPr>
              <a:t>Спортивная программа</a:t>
            </a:r>
          </a:p>
          <a:p>
            <a:r>
              <a:rPr lang="ru-RU" sz="2800" b="1" dirty="0" smtClean="0">
                <a:latin typeface="Century Gothic" pitchFamily="34" charset="0"/>
              </a:rPr>
              <a:t>Экологическая программа</a:t>
            </a:r>
          </a:p>
          <a:p>
            <a:r>
              <a:rPr lang="ru-RU" sz="2800" b="1" dirty="0" smtClean="0">
                <a:latin typeface="Century Gothic" pitchFamily="34" charset="0"/>
              </a:rPr>
              <a:t>Беседа о различных хобби</a:t>
            </a:r>
            <a:endParaRPr lang="ru-RU" dirty="0" smtClean="0"/>
          </a:p>
          <a:p>
            <a:pPr>
              <a:buNone/>
            </a:pPr>
            <a:endParaRPr lang="ru-RU" sz="2000" b="1" dirty="0">
              <a:latin typeface="Century Gothic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9334" t="39063" r="29721" b="22851"/>
          <a:stretch>
            <a:fillRect/>
          </a:stretch>
        </p:blipFill>
        <p:spPr bwMode="auto">
          <a:xfrm>
            <a:off x="-5454" y="3643314"/>
            <a:ext cx="914945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892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Century Gothic" pitchFamily="34" charset="0"/>
              </a:rPr>
              <a:t>Эко-пикник</a:t>
            </a: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» с проведением образовательной и спортивной программы для подростков «группы риска»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257176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endParaRPr lang="ru-RU" sz="2000" b="1" dirty="0">
              <a:latin typeface="Century Gothic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7686" t="17578" r="31918" b="21875"/>
          <a:stretch>
            <a:fillRect/>
          </a:stretch>
        </p:blipFill>
        <p:spPr bwMode="auto">
          <a:xfrm>
            <a:off x="3643306" y="928670"/>
            <a:ext cx="5500694" cy="31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18704" t="19726" r="29685" b="13867"/>
          <a:stretch>
            <a:fillRect/>
          </a:stretch>
        </p:blipFill>
        <p:spPr bwMode="auto">
          <a:xfrm>
            <a:off x="5193930" y="4000504"/>
            <a:ext cx="3950069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 l="14861" t="9961" r="43960" b="14843"/>
          <a:stretch>
            <a:fillRect/>
          </a:stretch>
        </p:blipFill>
        <p:spPr bwMode="auto">
          <a:xfrm>
            <a:off x="0" y="928670"/>
            <a:ext cx="361826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_SQYMgoySi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000504"/>
            <a:ext cx="2286016" cy="2857496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/>
          <a:srcRect l="27489" t="21317" r="44509" b="32353"/>
          <a:stretch>
            <a:fillRect/>
          </a:stretch>
        </p:blipFill>
        <p:spPr bwMode="auto">
          <a:xfrm>
            <a:off x="0" y="4000480"/>
            <a:ext cx="30718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892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Благотворительная акция «Добрая палатка»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488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4291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>
                <a:latin typeface="Century Gothic" pitchFamily="34" charset="0"/>
              </a:rPr>
              <a:t>Около </a:t>
            </a:r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</a:rPr>
              <a:t>500</a:t>
            </a:r>
            <a:r>
              <a:rPr lang="ru-RU" sz="2200" b="1" dirty="0" smtClean="0">
                <a:latin typeface="Century Gothic" pitchFamily="34" charset="0"/>
              </a:rPr>
              <a:t> кг вещей </a:t>
            </a:r>
          </a:p>
          <a:p>
            <a:r>
              <a:rPr lang="ru-RU" sz="2200" b="1" dirty="0" smtClean="0">
                <a:latin typeface="Century Gothic" pitchFamily="34" charset="0"/>
              </a:rPr>
              <a:t>(</a:t>
            </a:r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</a:rPr>
              <a:t>52</a:t>
            </a:r>
            <a:r>
              <a:rPr lang="ru-RU" sz="2200" b="1" dirty="0" smtClean="0">
                <a:latin typeface="Century Gothic" pitchFamily="34" charset="0"/>
              </a:rPr>
              <a:t> пакета) собрано от неравнодушных жителей Морозовского района. Все принесенные вещи розданы нуждающимся </a:t>
            </a:r>
          </a:p>
          <a:p>
            <a:r>
              <a:rPr lang="ru-RU" sz="2200" b="1" dirty="0" smtClean="0">
                <a:latin typeface="Century Gothic" pitchFamily="34" charset="0"/>
              </a:rPr>
              <a:t>(31 августа палатку посетило </a:t>
            </a:r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</a:rPr>
              <a:t>25</a:t>
            </a:r>
            <a:r>
              <a:rPr lang="ru-RU" sz="2200" b="1" dirty="0" smtClean="0">
                <a:latin typeface="Century Gothic" pitchFamily="34" charset="0"/>
              </a:rPr>
              <a:t> семей, в </a:t>
            </a:r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</a:rPr>
              <a:t>8</a:t>
            </a:r>
            <a:r>
              <a:rPr lang="ru-RU" sz="2200" b="1" dirty="0" smtClean="0">
                <a:latin typeface="Century Gothic" pitchFamily="34" charset="0"/>
              </a:rPr>
              <a:t> из которых – средний возраст родителей – </a:t>
            </a:r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</a:rPr>
              <a:t>25-30</a:t>
            </a:r>
            <a:r>
              <a:rPr lang="ru-RU" sz="2200" b="1" dirty="0" smtClean="0">
                <a:latin typeface="Century Gothic" pitchFamily="34" charset="0"/>
              </a:rPr>
              <a:t> лет).</a:t>
            </a:r>
            <a:endParaRPr lang="ru-RU" sz="2200" b="1" dirty="0">
              <a:latin typeface="Century Gothic" pitchFamily="34" charset="0"/>
            </a:endParaRPr>
          </a:p>
        </p:txBody>
      </p:sp>
      <p:pic>
        <p:nvPicPr>
          <p:cNvPr id="8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8135" t="13888" r="36023" b="8333"/>
          <a:stretch>
            <a:fillRect/>
          </a:stretch>
        </p:blipFill>
        <p:spPr bwMode="auto">
          <a:xfrm>
            <a:off x="4459677" y="642918"/>
            <a:ext cx="4684323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29685" t="28718" r="35725" b="29492"/>
          <a:stretch>
            <a:fillRect/>
          </a:stretch>
        </p:blipFill>
        <p:spPr bwMode="auto">
          <a:xfrm>
            <a:off x="142844" y="3995114"/>
            <a:ext cx="4214842" cy="286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892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Итог: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488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71480"/>
            <a:ext cx="421481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Century Gothic" pitchFamily="34" charset="0"/>
              </a:rPr>
              <a:t>Более </a:t>
            </a:r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500</a:t>
            </a:r>
            <a:r>
              <a:rPr lang="ru-RU" sz="2600" b="1" dirty="0" smtClean="0">
                <a:latin typeface="Century Gothic" pitchFamily="34" charset="0"/>
              </a:rPr>
              <a:t> участников мероприятий проекта</a:t>
            </a:r>
          </a:p>
          <a:p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37 </a:t>
            </a:r>
            <a:r>
              <a:rPr lang="ru-RU" sz="2600" b="1" dirty="0" smtClean="0">
                <a:latin typeface="Century Gothic" pitchFamily="34" charset="0"/>
              </a:rPr>
              <a:t>вовлеченных в волонтерскую деятельность подростков, состоящих на учете (</a:t>
            </a:r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63,8% </a:t>
            </a:r>
            <a:r>
              <a:rPr lang="ru-RU" sz="2600" b="1" dirty="0" smtClean="0">
                <a:latin typeface="Century Gothic" pitchFamily="34" charset="0"/>
              </a:rPr>
              <a:t>от общей численности, стоящих на учете).</a:t>
            </a:r>
          </a:p>
          <a:p>
            <a:r>
              <a:rPr lang="ru-RU" sz="2600" b="1" dirty="0" smtClean="0">
                <a:latin typeface="Century Gothic" pitchFamily="34" charset="0"/>
              </a:rPr>
              <a:t>Привлечено посредством агитационной деятельности более </a:t>
            </a:r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100</a:t>
            </a:r>
            <a:r>
              <a:rPr lang="ru-RU" sz="2600" b="1" dirty="0" smtClean="0">
                <a:latin typeface="Century Gothic" pitchFamily="34" charset="0"/>
              </a:rPr>
              <a:t> новых волонтеров.</a:t>
            </a:r>
          </a:p>
        </p:txBody>
      </p:sp>
      <p:pic>
        <p:nvPicPr>
          <p:cNvPr id="9" name="Рисунок 8" descr="комп-ект-по-ростка-вектора-без-сокращений-нарисованного-вручную-52766565.jpg"/>
          <p:cNvPicPr>
            <a:picLocks noChangeAspect="1"/>
          </p:cNvPicPr>
          <p:nvPr/>
        </p:nvPicPr>
        <p:blipFill>
          <a:blip r:embed="rId3"/>
          <a:srcRect b="7846"/>
          <a:stretch>
            <a:fillRect/>
          </a:stretch>
        </p:blipFill>
        <p:spPr>
          <a:xfrm>
            <a:off x="4213940" y="714356"/>
            <a:ext cx="4930060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488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928802"/>
            <a:ext cx="88582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Творить добро просто!</a:t>
            </a:r>
          </a:p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Внесите </a:t>
            </a:r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свой вклад в копилку добрых дел!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786058"/>
            <a:ext cx="8858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Century Gothic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Century Gothic" pitchFamily="34" charset="0"/>
              </a:rPr>
              <a:t>Проблема?</a:t>
            </a:r>
            <a:endParaRPr lang="ru-RU" sz="5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715436" cy="5643602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5" name="Стрелка вправо 4"/>
          <p:cNvSpPr/>
          <p:nvPr/>
        </p:nvSpPr>
        <p:spPr>
          <a:xfrm>
            <a:off x="214282" y="1214422"/>
            <a:ext cx="4357718" cy="1857388"/>
          </a:xfrm>
          <a:prstGeom prst="right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entury Gothic" pitchFamily="34" charset="0"/>
              </a:rPr>
              <a:t>Рост количества детей и подростков, живущих за чертой бедности</a:t>
            </a:r>
            <a:endParaRPr lang="ru-RU" sz="2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572000" y="1214422"/>
            <a:ext cx="4286280" cy="1928826"/>
          </a:xfrm>
          <a:prstGeom prst="right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проявление асоциального поведения</a:t>
            </a:r>
            <a:endParaRPr lang="ru-RU" sz="2400" dirty="0">
              <a:latin typeface="Century Gothic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643438" y="3143248"/>
            <a:ext cx="4214842" cy="1928826"/>
          </a:xfrm>
          <a:prstGeom prst="right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совершение противоправных действий</a:t>
            </a:r>
            <a:endParaRPr lang="ru-RU" sz="2400" dirty="0">
              <a:latin typeface="Century Gothic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85720" y="3071810"/>
            <a:ext cx="4357718" cy="2000264"/>
          </a:xfrm>
          <a:prstGeom prst="right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рост преступности среди молодежи</a:t>
            </a:r>
          </a:p>
        </p:txBody>
      </p:sp>
      <p:pic>
        <p:nvPicPr>
          <p:cNvPr id="11" name="Рисунок 10" descr="3d2b69a94f449909aed1c1a7689342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5524499"/>
            <a:ext cx="2269789" cy="1333501"/>
          </a:xfrm>
          <a:prstGeom prst="rect">
            <a:avLst/>
          </a:prstGeom>
        </p:spPr>
      </p:pic>
      <p:pic>
        <p:nvPicPr>
          <p:cNvPr id="12" name="Рисунок 11" descr="no-translate-detected_318-58762.jpg"/>
          <p:cNvPicPr>
            <a:picLocks noChangeAspect="1"/>
          </p:cNvPicPr>
          <p:nvPr/>
        </p:nvPicPr>
        <p:blipFill>
          <a:blip r:embed="rId4" cstate="print"/>
          <a:srcRect r="13046"/>
          <a:stretch>
            <a:fillRect/>
          </a:stretch>
        </p:blipFill>
        <p:spPr>
          <a:xfrm>
            <a:off x="7715304" y="5214958"/>
            <a:ext cx="1428696" cy="1643042"/>
          </a:xfrm>
          <a:prstGeom prst="rect">
            <a:avLst/>
          </a:prstGeom>
        </p:spPr>
      </p:pic>
      <p:pic>
        <p:nvPicPr>
          <p:cNvPr id="13" name="Рисунок 12" descr="yelling-240x17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53025"/>
            <a:ext cx="2286000" cy="1704975"/>
          </a:xfrm>
          <a:prstGeom prst="rect">
            <a:avLst/>
          </a:prstGeom>
        </p:spPr>
      </p:pic>
      <p:pic>
        <p:nvPicPr>
          <p:cNvPr id="14" name="Рисунок 13" descr="Какие-бывают-вредные-привычки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5520324"/>
            <a:ext cx="2500330" cy="1337676"/>
          </a:xfrm>
          <a:prstGeom prst="rect">
            <a:avLst/>
          </a:prstGeom>
        </p:spPr>
      </p:pic>
      <p:sp>
        <p:nvSpPr>
          <p:cNvPr id="15" name="Плюс 14"/>
          <p:cNvSpPr/>
          <p:nvPr/>
        </p:nvSpPr>
        <p:spPr>
          <a:xfrm>
            <a:off x="2214546" y="5929330"/>
            <a:ext cx="357190" cy="35719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люс 15"/>
          <p:cNvSpPr/>
          <p:nvPr/>
        </p:nvSpPr>
        <p:spPr>
          <a:xfrm>
            <a:off x="4786314" y="5929330"/>
            <a:ext cx="357190" cy="35719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 16"/>
          <p:cNvSpPr/>
          <p:nvPr/>
        </p:nvSpPr>
        <p:spPr>
          <a:xfrm>
            <a:off x="7500958" y="6143644"/>
            <a:ext cx="571504" cy="357190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Century Gothic" pitchFamily="34" charset="0"/>
              </a:rPr>
              <a:t>Актуальность?</a:t>
            </a:r>
            <a:endParaRPr lang="ru-RU" sz="4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785794"/>
            <a:ext cx="3786182" cy="505461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По данным Федеральной службы государственной статистики уровень преступлений, совершенных несовершеннолетними и при их участии за 2016 год по сравнению с прошлым снизился в России на 7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%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, Ростовской области  10,7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%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Однако, цифровые показатели преступности среди несовершеннолетних продолжают пугать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6" t="8984" r="44953" b="50000"/>
          <a:stretch>
            <a:fillRect/>
          </a:stretch>
        </p:blipFill>
        <p:spPr bwMode="auto">
          <a:xfrm>
            <a:off x="-32" y="1000108"/>
            <a:ext cx="5500694" cy="230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t="3125" r="46992" b="53907"/>
          <a:stretch>
            <a:fillRect/>
          </a:stretch>
        </p:blipFill>
        <p:spPr bwMode="auto">
          <a:xfrm>
            <a:off x="-32" y="3279506"/>
            <a:ext cx="5500694" cy="250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0" y="5857892"/>
            <a:ext cx="8929718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Так, по Российской Федерации общий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показатель преступлений , совершенных несовершеннолетними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</a:rPr>
              <a:t>- 53 736, по Ростовской области - 1 178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6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Целевая группа?</a:t>
            </a:r>
            <a:endParaRPr lang="ru-RU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398"/>
            <a:ext cx="6572264" cy="564360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Подростки в социально опасном положении</a:t>
            </a: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Несовершеннолетние, состоящие на профилактическом учете </a:t>
            </a: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Подростки группы риска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Рисунок 4" descr="38355950-Vector-full-length-drawing-of-a-sad-Caucasian-red-haired-teenager--Stock-Photo.jpg"/>
          <p:cNvPicPr>
            <a:picLocks noChangeAspect="1"/>
          </p:cNvPicPr>
          <p:nvPr/>
        </p:nvPicPr>
        <p:blipFill>
          <a:blip r:embed="rId3"/>
          <a:srcRect l="30645" t="1211" r="9677" b="1915"/>
          <a:stretch>
            <a:fillRect/>
          </a:stretch>
        </p:blipFill>
        <p:spPr>
          <a:xfrm>
            <a:off x="6500794" y="714356"/>
            <a:ext cx="2643206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Цель проекта?</a:t>
            </a:r>
            <a:endParaRPr lang="ru-RU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398"/>
            <a:ext cx="6858016" cy="564360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Оказание разносторонней помощи молодежи, оказавшейся в социально опасном положении.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Задачи: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Привлечение данной категории лиц к мероприятиям, акциям в качестве участников 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волонтеров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Их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социальная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реабилитация, адаптация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в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обществе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Решение проблем безнадзорности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Рисунок 4" descr="wektorowy-długi-rysunek-uśmiechnięty-kaukaski-jasnogłowy-te-49791933.jpg"/>
          <p:cNvPicPr>
            <a:picLocks noChangeAspect="1"/>
          </p:cNvPicPr>
          <p:nvPr/>
        </p:nvPicPr>
        <p:blipFill>
          <a:blip r:embed="rId3"/>
          <a:srcRect l="19248" r="25837"/>
          <a:stretch>
            <a:fillRect/>
          </a:stretch>
        </p:blipFill>
        <p:spPr>
          <a:xfrm>
            <a:off x="6643702" y="785794"/>
            <a:ext cx="2500298" cy="5547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План реализации проекта в 2016-2017 годах?</a:t>
            </a: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8858312" cy="5857916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endParaRPr lang="ru-RU" dirty="0" smtClean="0"/>
          </a:p>
          <a:p>
            <a:pPr>
              <a:buNone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Сбор и обработка информации, полученной от ОДН ОУУП и ПДН МО МВД России «Морозовский» 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(01.09-01.10.2016)</a:t>
            </a:r>
          </a:p>
          <a:p>
            <a:pPr>
              <a:buNone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Собрание членов Молодежного парламента по вопросу распределения шефства над подростками группы риска 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(29.12.2016-01.03.2017)</a:t>
            </a:r>
          </a:p>
          <a:p>
            <a:pPr>
              <a:buNone/>
            </a:pPr>
            <a:r>
              <a:rPr lang="ru-RU" sz="88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Антинаркотический</a:t>
            </a: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концерт «Молодежь Морозовского района против наркотиков!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(13.03.2017)</a:t>
            </a:r>
          </a:p>
          <a:p>
            <a:pPr>
              <a:buNone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Организация информационного семинара </a:t>
            </a:r>
            <a:r>
              <a:rPr lang="ru-RU" sz="88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интернет-безопасности</a:t>
            </a: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«Нам не страшен серый кит» 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(12.04.2017</a:t>
            </a: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)</a:t>
            </a:r>
          </a:p>
          <a:p>
            <a:pPr>
              <a:buNone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Рекламная пропаганда </a:t>
            </a:r>
            <a:r>
              <a:rPr lang="ru-RU" sz="88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волонтерства</a:t>
            </a: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, направленная на вовлечение подростков в общественно-полезную деятельность 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(20.04-01.08.2017)</a:t>
            </a:r>
          </a:p>
          <a:p>
            <a:pPr>
              <a:buNone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Экологическая акция «Сделаем Вместе чище» с привлечением подростков группы риска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(20.04-10.05.2017</a:t>
            </a: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)</a:t>
            </a:r>
          </a:p>
          <a:p>
            <a:pPr>
              <a:buNone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«</a:t>
            </a:r>
            <a:r>
              <a:rPr lang="ru-RU" sz="8800" b="1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Эко-пикник</a:t>
            </a: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» с проведением образовательной и спортивной программы для подростков группы риска 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(18.08.2017)</a:t>
            </a:r>
          </a:p>
          <a:p>
            <a:pPr>
              <a:buNone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Благотворительная акция «Добрая палатка» </a:t>
            </a:r>
            <a:r>
              <a:rPr lang="ru-RU" sz="8800" b="1" dirty="0" smtClean="0">
                <a:solidFill>
                  <a:srgbClr val="FF0000"/>
                </a:solidFill>
                <a:latin typeface="Century Gothic" pitchFamily="34" charset="0"/>
              </a:rPr>
              <a:t>(01.08-01.09.2017)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Финансирование?</a:t>
            </a:r>
            <a:endParaRPr lang="ru-RU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74739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Общий бюджет: </a:t>
            </a: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7 300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рублей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1800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рублей – затраты на агитационные листовки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500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рублей – инструменты для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проведения экологической акции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(мусорные пакеты, перчатки)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5000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рублей – затраты на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организацию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Экопикника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для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подростков группы риска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Рисунок 5" descr="cash-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726" y="2306168"/>
            <a:ext cx="3786182" cy="455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00010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Результаты!</a:t>
            </a:r>
            <a:endParaRPr lang="ru-RU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3857652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Century Gothic" pitchFamily="34" charset="0"/>
              </a:rPr>
              <a:t>Факт.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данным ОДН ОУУП и ПДН МО МВД России «Морозовский» на учете состоит </a:t>
            </a: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58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несовершеннолетних правонарушителей</a:t>
            </a:r>
          </a:p>
          <a:p>
            <a:r>
              <a:rPr lang="ru-RU" b="1" dirty="0" err="1" smtClean="0">
                <a:solidFill>
                  <a:srgbClr val="FF0000"/>
                </a:solidFill>
                <a:latin typeface="Century Gothic" pitchFamily="34" charset="0"/>
              </a:rPr>
              <a:t>Действие.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Собранием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Молодежного парламента определено шефство над подростками группы риска среди </a:t>
            </a: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18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членов парламента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357826"/>
            <a:ext cx="928694" cy="785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entury Gothic" pitchFamily="34" charset="0"/>
              </a:rPr>
              <a:t>18</a:t>
            </a:r>
            <a:endParaRPr lang="ru-RU" sz="4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57818" y="4643446"/>
            <a:ext cx="3571900" cy="857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3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несовершеннолетних на каждого участника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4643446"/>
            <a:ext cx="3857652" cy="857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16 участников (в возрасте от 14 до 18 лет)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57290" y="5643578"/>
            <a:ext cx="3857652" cy="857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2 участника (преподаватели МАПТ в возрасте от 20-25 лет)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7818" y="5643578"/>
            <a:ext cx="3571900" cy="857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5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несовершеннолетних на каждого участника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13" name="Прямая со стрелкой 12"/>
          <p:cNvCxnSpPr>
            <a:stCxn id="5" idx="0"/>
            <a:endCxn id="9" idx="1"/>
          </p:cNvCxnSpPr>
          <p:nvPr/>
        </p:nvCxnSpPr>
        <p:spPr>
          <a:xfrm rot="5400000" flipH="1" flipV="1">
            <a:off x="875083" y="4875620"/>
            <a:ext cx="285752" cy="67866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42910" y="6143644"/>
            <a:ext cx="714380" cy="14287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000628" y="5072074"/>
            <a:ext cx="500068" cy="15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000628" y="6000768"/>
            <a:ext cx="500068" cy="15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775878-stock-illustration-blue-background-with-valentine-he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Century Gothic" pitchFamily="34" charset="0"/>
              </a:rPr>
              <a:t>Антинаркотический</a:t>
            </a:r>
            <a:r>
              <a:rPr lang="ru-RU" sz="3200" b="1" dirty="0" smtClean="0">
                <a:solidFill>
                  <a:srgbClr val="FF0000"/>
                </a:solidFill>
                <a:latin typeface="Century Gothic" pitchFamily="34" charset="0"/>
              </a:rPr>
              <a:t> концерт «Молодежь Морозовского района против наркотиков!»</a:t>
            </a:r>
            <a:endParaRPr lang="ru-RU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9034" t="15769" r="37957" b="11133"/>
          <a:stretch>
            <a:fillRect/>
          </a:stretch>
        </p:blipFill>
        <p:spPr bwMode="auto">
          <a:xfrm>
            <a:off x="5929322" y="3786190"/>
            <a:ext cx="321467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7174" t="11914" r="27489" b="27539"/>
          <a:stretch>
            <a:fillRect/>
          </a:stretch>
        </p:blipFill>
        <p:spPr bwMode="auto">
          <a:xfrm>
            <a:off x="0" y="3768774"/>
            <a:ext cx="5929322" cy="308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6625" t="20703" r="26940" b="15820"/>
          <a:stretch>
            <a:fillRect/>
          </a:stretch>
        </p:blipFill>
        <p:spPr bwMode="auto">
          <a:xfrm>
            <a:off x="3691633" y="857232"/>
            <a:ext cx="545236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 l="18704" t="21679" r="37921" b="17491"/>
          <a:stretch>
            <a:fillRect/>
          </a:stretch>
        </p:blipFill>
        <p:spPr bwMode="auto">
          <a:xfrm>
            <a:off x="0" y="857232"/>
            <a:ext cx="371474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658</Words>
  <PresentationFormat>Экран (4:3)</PresentationFormat>
  <Paragraphs>103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Проблема?</vt:lpstr>
      <vt:lpstr>Актуальность?</vt:lpstr>
      <vt:lpstr>Целевая группа?</vt:lpstr>
      <vt:lpstr>Цель проекта?</vt:lpstr>
      <vt:lpstr>План реализации проекта в 2016-2017 годах?</vt:lpstr>
      <vt:lpstr>Финансирование?</vt:lpstr>
      <vt:lpstr>Результаты!</vt:lpstr>
      <vt:lpstr>Антинаркотический концерт «Молодежь Морозовского района против наркотиков!»</vt:lpstr>
      <vt:lpstr>Антинаркотический концерт «Молодежь Морозовского района против наркотиков!»</vt:lpstr>
      <vt:lpstr>Информационный семинар интернет-безопасности «Нам не страшен синий кит»</vt:lpstr>
      <vt:lpstr>Рекламная пропаганда волонтерства</vt:lpstr>
      <vt:lpstr>Экологическая акция «Сделаем Вместе чище» с привлечением волонтеров Морозовского района и подростков группы риска</vt:lpstr>
      <vt:lpstr>Эко-пикник» с проведением образовательной и спортивной программы для подростков группы риска»</vt:lpstr>
      <vt:lpstr>Эко-пикник» с проведением образовательной и спортивной программы для подростков «группы риска»</vt:lpstr>
      <vt:lpstr>Благотворительная акция «Добрая палатка»</vt:lpstr>
      <vt:lpstr>Итог: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XXX</dc:creator>
  <cp:lastModifiedBy>XXX</cp:lastModifiedBy>
  <cp:revision>42</cp:revision>
  <dcterms:created xsi:type="dcterms:W3CDTF">2017-09-19T12:23:21Z</dcterms:created>
  <dcterms:modified xsi:type="dcterms:W3CDTF">2017-09-21T12:28:02Z</dcterms:modified>
</cp:coreProperties>
</file>