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60" r:id="rId6"/>
    <p:sldId id="259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99FF"/>
    <a:srgbClr val="CC9900"/>
    <a:srgbClr val="FF6600"/>
    <a:srgbClr val="FFFF00"/>
    <a:srgbClr val="FF3300"/>
    <a:srgbClr val="FFCC00"/>
    <a:srgbClr val="00FF99"/>
    <a:srgbClr val="3333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323" autoAdjust="0"/>
  </p:normalViewPr>
  <p:slideViewPr>
    <p:cSldViewPr>
      <p:cViewPr varScale="1">
        <p:scale>
          <a:sx n="80" d="100"/>
          <a:sy n="80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6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1BCE5-CF90-41CD-8075-3BAF0F1A00A9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4B758-E349-4B15-8662-D40D86FCA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815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14B758-E349-4B15-8662-D40D86FCA95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97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99FF"/>
            </a:gs>
            <a:gs pos="50000">
              <a:srgbClr val="CC99FF"/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2262113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869160"/>
            <a:ext cx="6616824" cy="1728192"/>
          </a:xfrm>
        </p:spPr>
        <p:txBody>
          <a:bodyPr>
            <a:normAutofit fontScale="85000" lnSpcReduction="20000"/>
          </a:bodyPr>
          <a:lstStyle/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  <a:latin typeface="Monotype Corsiva" pitchFamily="66" charset="0"/>
              </a:rPr>
              <a:t>Педагог дополнительного образования </a:t>
            </a:r>
          </a:p>
          <a:p>
            <a:r>
              <a:rPr lang="ru-RU" sz="2800" b="1" dirty="0" smtClean="0">
                <a:solidFill>
                  <a:srgbClr val="0000FF"/>
                </a:solidFill>
                <a:latin typeface="Monotype Corsiva" pitchFamily="66" charset="0"/>
              </a:rPr>
              <a:t>МБУ ДО «Центр детского творчества» п. Архара, Амурской области Конькова Светлана Александровна, </a:t>
            </a:r>
          </a:p>
          <a:p>
            <a:r>
              <a:rPr lang="ru-RU" sz="2800" b="1" dirty="0" smtClean="0">
                <a:solidFill>
                  <a:srgbClr val="0000FF"/>
                </a:solidFill>
                <a:latin typeface="Monotype Corsiva" pitchFamily="66" charset="0"/>
              </a:rPr>
              <a:t>руководитель отряда «СОЛНЫШКО»</a:t>
            </a:r>
          </a:p>
          <a:p>
            <a:r>
              <a:rPr lang="ru-RU" sz="2400" b="1" dirty="0" smtClean="0">
                <a:solidFill>
                  <a:srgbClr val="0000FF"/>
                </a:solidFill>
                <a:latin typeface="Monotype Corsiva" pitchFamily="66" charset="0"/>
              </a:rPr>
              <a:t>2018  год</a:t>
            </a:r>
          </a:p>
          <a:p>
            <a:endParaRPr lang="ru-RU" sz="2400" b="1" dirty="0">
              <a:solidFill>
                <a:srgbClr val="0000FF"/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60648"/>
            <a:ext cx="7848872" cy="40318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8000" b="1" i="1" cap="none" spc="0" dirty="0" smtClean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Monotype Corsiva" pitchFamily="66" charset="0"/>
              </a:rPr>
              <a:t>Волонтёрский проект </a:t>
            </a:r>
          </a:p>
          <a:p>
            <a:pPr algn="ctr"/>
            <a:r>
              <a:rPr lang="ru-RU" sz="9600" b="1" i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Monotype Corsiva" pitchFamily="66" charset="0"/>
              </a:rPr>
              <a:t>«Лучики добра»</a:t>
            </a:r>
            <a:endParaRPr lang="ru-RU" sz="9600" b="1" i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37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CC33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Cambria Math" pitchFamily="18" charset="0"/>
                <a:ea typeface="Cambria Math" pitchFamily="18" charset="0"/>
              </a:rPr>
              <a:t>Цель проекта:</a:t>
            </a:r>
            <a:endParaRPr lang="ru-RU" sz="5400" b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4400" b="1" dirty="0" smtClean="0">
                <a:solidFill>
                  <a:srgbClr val="660033"/>
                </a:solidFill>
                <a:latin typeface="Gabriola" pitchFamily="82" charset="0"/>
              </a:rPr>
              <a:t>Привлечение внимания к проблеме экологии и бережного отношения к природе родного края</a:t>
            </a:r>
          </a:p>
          <a:p>
            <a:r>
              <a:rPr lang="ru-RU" sz="4800" b="1" dirty="0" smtClean="0">
                <a:solidFill>
                  <a:srgbClr val="660033"/>
                </a:solidFill>
                <a:latin typeface="Gabriola" pitchFamily="82" charset="0"/>
              </a:rPr>
              <a:t>Заботиться об одиноких людях старшего поколения, нуждающихся в помощи и внимании и подрастающем поколении</a:t>
            </a:r>
            <a:endParaRPr lang="ru-RU" sz="4800" b="1" dirty="0">
              <a:solidFill>
                <a:srgbClr val="660033"/>
              </a:solidFill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8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/>
          <a:lstStyle/>
          <a:p>
            <a:endParaRPr lang="ru-RU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204864"/>
            <a:ext cx="6840760" cy="1752600"/>
          </a:xfrm>
        </p:spPr>
        <p:txBody>
          <a:bodyPr>
            <a:noAutofit/>
          </a:bodyPr>
          <a:lstStyle/>
          <a:p>
            <a:endParaRPr lang="ru-RU" b="1" dirty="0">
              <a:solidFill>
                <a:srgbClr val="0033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026" name="Picture 2" descr="E:\день журавля\для презентации\поляна и озеро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1" r="10051"/>
          <a:stretch/>
        </p:blipFill>
        <p:spPr bwMode="auto">
          <a:xfrm>
            <a:off x="0" y="22426"/>
            <a:ext cx="9144000" cy="6835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 flipH="1">
            <a:off x="3969647" y="764704"/>
            <a:ext cx="386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403215" y="487705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ДЕВИЗ ПРОЕКТА</a:t>
            </a:r>
            <a:endParaRPr lang="ru-RU" sz="5400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9984" y="2492896"/>
            <a:ext cx="8188075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>
                <a:solidFill>
                  <a:srgbClr val="990000"/>
                </a:solidFill>
                <a:latin typeface="Cambria Math" pitchFamily="18" charset="0"/>
                <a:ea typeface="Cambria Math" pitchFamily="18" charset="0"/>
              </a:rPr>
              <a:t>ЛЮДИ БУДЬТЕ ЧУТКИМИ К КРАСЕ! </a:t>
            </a:r>
          </a:p>
          <a:p>
            <a:pPr algn="ctr"/>
            <a:r>
              <a:rPr lang="ru-RU" sz="4000" b="1" dirty="0">
                <a:solidFill>
                  <a:srgbClr val="990000"/>
                </a:solidFill>
                <a:latin typeface="Cambria Math" pitchFamily="18" charset="0"/>
                <a:ea typeface="Cambria Math" pitchFamily="18" charset="0"/>
              </a:rPr>
              <a:t>НЕ СОРИТЕ, НЕ ЛОМАЙТЕ,</a:t>
            </a:r>
          </a:p>
          <a:p>
            <a:pPr algn="ctr"/>
            <a:r>
              <a:rPr lang="ru-RU" sz="4000" b="1" dirty="0">
                <a:solidFill>
                  <a:srgbClr val="990000"/>
                </a:solidFill>
                <a:latin typeface="Cambria Math" pitchFamily="18" charset="0"/>
                <a:ea typeface="Cambria Math" pitchFamily="18" charset="0"/>
              </a:rPr>
              <a:t> НЕ ГУБИТЕ, НЕ ВРЕДИТЕ –</a:t>
            </a:r>
          </a:p>
          <a:p>
            <a:pPr algn="ctr"/>
            <a:r>
              <a:rPr lang="ru-RU" sz="4000" b="1" dirty="0">
                <a:solidFill>
                  <a:srgbClr val="990000"/>
                </a:solidFill>
                <a:latin typeface="Cambria Math" pitchFamily="18" charset="0"/>
                <a:ea typeface="Cambria Math" pitchFamily="18" charset="0"/>
              </a:rPr>
              <a:t>ВОТ ПРОСТЫЕ ЗАПОВЕДИ ВСЕМ</a:t>
            </a:r>
            <a:r>
              <a:rPr lang="ru-RU" sz="4000" b="1" dirty="0" smtClean="0">
                <a:solidFill>
                  <a:srgbClr val="990000"/>
                </a:solidFill>
                <a:latin typeface="Cambria Math" pitchFamily="18" charset="0"/>
                <a:ea typeface="Cambria Math" pitchFamily="18" charset="0"/>
              </a:rPr>
              <a:t>!</a:t>
            </a:r>
          </a:p>
          <a:p>
            <a:pPr algn="ctr"/>
            <a:r>
              <a:rPr lang="ru-RU" sz="4000" b="1" dirty="0" smtClean="0">
                <a:solidFill>
                  <a:srgbClr val="99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ru-RU" sz="4000" b="1" dirty="0">
                <a:solidFill>
                  <a:srgbClr val="990000"/>
                </a:solidFill>
                <a:latin typeface="Cambria Math" pitchFamily="18" charset="0"/>
                <a:ea typeface="Cambria Math" pitchFamily="18" charset="0"/>
              </a:rPr>
              <a:t>ПРИРОДУ СОХРАНИТЕ!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63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FF66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Задачи проекта:</a:t>
            </a:r>
            <a:endParaRPr lang="ru-RU" sz="6000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661248"/>
          </a:xfrm>
        </p:spPr>
        <p:txBody>
          <a:bodyPr>
            <a:normAutofit/>
          </a:bodyPr>
          <a:lstStyle/>
          <a:p>
            <a:r>
              <a:rPr lang="ru-RU" sz="3500" b="1" dirty="0" smtClean="0">
                <a:solidFill>
                  <a:srgbClr val="6600FF"/>
                </a:solidFill>
                <a:latin typeface="Gabriola" pitchFamily="82" charset="0"/>
              </a:rPr>
              <a:t>Формировать гуманное </a:t>
            </a:r>
            <a:r>
              <a:rPr lang="ru-RU" sz="3500" b="1" dirty="0">
                <a:solidFill>
                  <a:srgbClr val="6600FF"/>
                </a:solidFill>
                <a:latin typeface="Gabriola" pitchFamily="82" charset="0"/>
              </a:rPr>
              <a:t>отношение, </a:t>
            </a:r>
            <a:r>
              <a:rPr lang="ru-RU" sz="3500" b="1" dirty="0" smtClean="0">
                <a:solidFill>
                  <a:srgbClr val="6600FF"/>
                </a:solidFill>
                <a:latin typeface="Gabriola" pitchFamily="82" charset="0"/>
              </a:rPr>
              <a:t>потребность </a:t>
            </a:r>
            <a:r>
              <a:rPr lang="ru-RU" sz="3500" b="1" dirty="0">
                <a:solidFill>
                  <a:srgbClr val="6600FF"/>
                </a:solidFill>
                <a:latin typeface="Gabriola" pitchFamily="82" charset="0"/>
              </a:rPr>
              <a:t>в общении с </a:t>
            </a:r>
            <a:r>
              <a:rPr lang="ru-RU" sz="3500" b="1" dirty="0" smtClean="0">
                <a:solidFill>
                  <a:srgbClr val="6600FF"/>
                </a:solidFill>
                <a:latin typeface="Gabriola" pitchFamily="82" charset="0"/>
              </a:rPr>
              <a:t>природой родного края</a:t>
            </a:r>
          </a:p>
          <a:p>
            <a:r>
              <a:rPr lang="ru-RU" sz="3500" b="1" dirty="0" smtClean="0">
                <a:solidFill>
                  <a:srgbClr val="002060"/>
                </a:solidFill>
                <a:latin typeface="Gabriola" pitchFamily="82" charset="0"/>
              </a:rPr>
              <a:t>Формировать умение видеть красоту природы, восхищаться, любить ее, приходить на помощь и осознавать целостность окружающего мира</a:t>
            </a:r>
          </a:p>
          <a:p>
            <a:r>
              <a:rPr lang="ru-RU" b="1" dirty="0" smtClean="0">
                <a:solidFill>
                  <a:srgbClr val="660033"/>
                </a:solidFill>
                <a:latin typeface="Gabriola" pitchFamily="82" charset="0"/>
              </a:rPr>
              <a:t>Развивать доброжелательность и эмоциональную отзывчивость, способность понимать других людей, сопереживать, приходить на помощь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33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99"/>
            </a:gs>
            <a:gs pos="50000">
              <a:srgbClr val="00FFFF"/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Заповеди волонтёров</a:t>
            </a:r>
            <a:endParaRPr lang="ru-RU" b="1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0000FF"/>
                </a:solidFill>
              </a:rPr>
              <a:t>Найди того, кто нуждается в твоей поддержке, помоги, защити его. </a:t>
            </a:r>
          </a:p>
          <a:p>
            <a:r>
              <a:rPr lang="ru-RU" sz="4000" b="1" dirty="0" smtClean="0">
                <a:solidFill>
                  <a:srgbClr val="333399"/>
                </a:solidFill>
              </a:rPr>
              <a:t>Раскрой себя в любой полезной для окружающих и тебя самого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33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FF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660066"/>
                </a:solidFill>
                <a:latin typeface="Cambria Math" pitchFamily="18" charset="0"/>
                <a:ea typeface="Cambria Math" pitchFamily="18" charset="0"/>
              </a:rPr>
              <a:t>Участие в социальных проектах:</a:t>
            </a:r>
            <a:endParaRPr lang="ru-RU" b="1" dirty="0">
              <a:solidFill>
                <a:srgbClr val="660066"/>
              </a:solidFill>
              <a:latin typeface="Cambria Math" pitchFamily="18" charset="0"/>
              <a:ea typeface="Cambria Math" pitchFamily="18" charset="0"/>
            </a:endParaRPr>
          </a:p>
        </p:txBody>
      </p:sp>
      <p:sp useBgFill="1"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008000"/>
                </a:solidFill>
              </a:rPr>
              <a:t>Посадка плодово-ягодных деревьев </a:t>
            </a:r>
            <a:r>
              <a:rPr lang="ru-RU" b="1" smtClean="0">
                <a:solidFill>
                  <a:srgbClr val="008000"/>
                </a:solidFill>
              </a:rPr>
              <a:t>и </a:t>
            </a:r>
            <a:r>
              <a:rPr lang="ru-RU" b="1" smtClean="0">
                <a:solidFill>
                  <a:srgbClr val="008000"/>
                </a:solidFill>
              </a:rPr>
              <a:t>кустарников на </a:t>
            </a:r>
            <a:r>
              <a:rPr lang="ru-RU" b="1" dirty="0">
                <a:solidFill>
                  <a:srgbClr val="008000"/>
                </a:solidFill>
              </a:rPr>
              <a:t>территории «Центра детского творчества», что решает сразу несколько задач: оздоровительную, экологическую, эстетическую;</a:t>
            </a:r>
            <a:endParaRPr lang="ru-RU" b="1" dirty="0" smtClean="0">
              <a:solidFill>
                <a:srgbClr val="008000"/>
              </a:solidFill>
            </a:endParaRPr>
          </a:p>
          <a:p>
            <a:r>
              <a:rPr lang="ru-RU" b="1" dirty="0" smtClean="0">
                <a:solidFill>
                  <a:srgbClr val="FF0066"/>
                </a:solidFill>
              </a:rPr>
              <a:t>Заготовка ягод для формирования корма для птиц; листьев – для изготовления оздоровительных чаев;</a:t>
            </a:r>
          </a:p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Изготовление кормушек для птиц из бросового материала;</a:t>
            </a:r>
          </a:p>
          <a:p>
            <a:r>
              <a:rPr lang="ru-RU" b="1" dirty="0" smtClean="0">
                <a:solidFill>
                  <a:srgbClr val="008000"/>
                </a:solidFill>
              </a:rPr>
              <a:t>Подготовка экологических сценариев и выступление агитбригад;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086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990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660066"/>
                </a:solidFill>
                <a:latin typeface="Cambria Math" pitchFamily="18" charset="0"/>
                <a:ea typeface="Cambria Math" pitchFamily="18" charset="0"/>
              </a:rPr>
              <a:t>Участие в социальных проектах:</a:t>
            </a:r>
            <a:endParaRPr lang="ru-RU" b="1" dirty="0">
              <a:solidFill>
                <a:srgbClr val="660066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00CC"/>
                </a:solidFill>
              </a:rPr>
              <a:t>Составление концертной программы и выступление перед ветеранами, инвалидами;</a:t>
            </a:r>
          </a:p>
          <a:p>
            <a:r>
              <a:rPr lang="ru-RU" b="1" dirty="0" smtClean="0">
                <a:solidFill>
                  <a:srgbClr val="00FF00"/>
                </a:solidFill>
              </a:rPr>
              <a:t>Выступление в детских садах, в школах со спектаклями, посвященными социальным проблемам и их решению (помощь старшим, осторожно незнакомцы, любите природу…);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086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50000">
              <a:srgbClr val="00FFFF"/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663300"/>
                </a:solidFill>
                <a:latin typeface="Cambria Math" pitchFamily="18" charset="0"/>
                <a:ea typeface="Cambria Math" pitchFamily="18" charset="0"/>
              </a:rPr>
              <a:t>Смета проекта</a:t>
            </a:r>
            <a:endParaRPr lang="ru-RU" b="1" dirty="0">
              <a:solidFill>
                <a:srgbClr val="6633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b="1" u="sng" dirty="0" smtClean="0"/>
              <a:t>Лопаты</a:t>
            </a:r>
            <a:r>
              <a:rPr lang="ru-RU" b="1" dirty="0" smtClean="0"/>
              <a:t> – 5 шт. </a:t>
            </a:r>
            <a:r>
              <a:rPr lang="ru-RU" b="1" dirty="0" err="1" smtClean="0"/>
              <a:t>х</a:t>
            </a:r>
            <a:r>
              <a:rPr lang="ru-RU" b="1" dirty="0" smtClean="0"/>
              <a:t> 300-00 руб. = </a:t>
            </a:r>
            <a:r>
              <a:rPr lang="ru-RU" b="1" dirty="0" smtClean="0">
                <a:solidFill>
                  <a:srgbClr val="009900"/>
                </a:solidFill>
              </a:rPr>
              <a:t>1500-00 руб. </a:t>
            </a:r>
            <a:r>
              <a:rPr lang="ru-RU" b="1" dirty="0" smtClean="0"/>
              <a:t>(волонтеры принесут из дома, </a:t>
            </a:r>
            <a:r>
              <a:rPr lang="ru-RU" b="1" dirty="0" smtClean="0">
                <a:solidFill>
                  <a:srgbClr val="008000"/>
                </a:solidFill>
              </a:rPr>
              <a:t>с экономив 1500-00 руб.)</a:t>
            </a:r>
          </a:p>
          <a:p>
            <a:r>
              <a:rPr lang="ru-RU" b="1" u="sng" dirty="0" smtClean="0"/>
              <a:t>Лейки</a:t>
            </a:r>
            <a:r>
              <a:rPr lang="ru-RU" b="1" dirty="0" smtClean="0"/>
              <a:t> – 7 литров 5 шт. </a:t>
            </a:r>
            <a:r>
              <a:rPr lang="ru-RU" b="1" dirty="0" err="1" smtClean="0"/>
              <a:t>х</a:t>
            </a:r>
            <a:r>
              <a:rPr lang="ru-RU" b="1" dirty="0" smtClean="0"/>
              <a:t> 150-00 руб. = </a:t>
            </a:r>
            <a:r>
              <a:rPr lang="ru-RU" b="1" dirty="0" smtClean="0">
                <a:solidFill>
                  <a:srgbClr val="008000"/>
                </a:solidFill>
              </a:rPr>
              <a:t>750-00 руб. </a:t>
            </a:r>
            <a:r>
              <a:rPr lang="ru-RU" b="1" dirty="0" smtClean="0"/>
              <a:t>(волонтеры принесут из дома, </a:t>
            </a:r>
            <a:r>
              <a:rPr lang="ru-RU" b="1" dirty="0" smtClean="0">
                <a:solidFill>
                  <a:srgbClr val="008000"/>
                </a:solidFill>
              </a:rPr>
              <a:t>с экономив 750-00 руб.)</a:t>
            </a:r>
          </a:p>
          <a:p>
            <a:r>
              <a:rPr lang="ru-RU" b="1" u="sng" dirty="0" smtClean="0"/>
              <a:t>Саженцы</a:t>
            </a:r>
            <a:r>
              <a:rPr lang="ru-RU" b="1" dirty="0" smtClean="0"/>
              <a:t> – </a:t>
            </a:r>
            <a:r>
              <a:rPr lang="ru-RU" b="1" dirty="0" smtClean="0">
                <a:solidFill>
                  <a:srgbClr val="FF0000"/>
                </a:solidFill>
              </a:rPr>
              <a:t>рябина</a:t>
            </a:r>
            <a:r>
              <a:rPr lang="ru-RU" b="1" dirty="0" smtClean="0"/>
              <a:t> -  5 шт. </a:t>
            </a:r>
            <a:r>
              <a:rPr lang="ru-RU" b="1" dirty="0" err="1" smtClean="0"/>
              <a:t>х</a:t>
            </a:r>
            <a:r>
              <a:rPr lang="ru-RU" b="1" dirty="0" smtClean="0"/>
              <a:t> 400-00 руб. = </a:t>
            </a:r>
            <a:r>
              <a:rPr lang="ru-RU" b="1" dirty="0" smtClean="0">
                <a:solidFill>
                  <a:srgbClr val="FF0000"/>
                </a:solidFill>
              </a:rPr>
              <a:t>2000 шт., </a:t>
            </a:r>
            <a:r>
              <a:rPr lang="ru-RU" b="1" dirty="0" smtClean="0"/>
              <a:t>(</a:t>
            </a:r>
            <a:r>
              <a:rPr lang="ru-RU" b="1" dirty="0" smtClean="0">
                <a:solidFill>
                  <a:srgbClr val="008000"/>
                </a:solidFill>
              </a:rPr>
              <a:t>шиповник</a:t>
            </a:r>
            <a:r>
              <a:rPr lang="ru-RU" b="1" dirty="0" smtClean="0"/>
              <a:t> – 3 шт. </a:t>
            </a:r>
            <a:r>
              <a:rPr lang="ru-RU" b="1" dirty="0" err="1" smtClean="0"/>
              <a:t>х</a:t>
            </a:r>
            <a:r>
              <a:rPr lang="ru-RU" b="1" dirty="0" smtClean="0"/>
              <a:t> 350-00 = </a:t>
            </a:r>
            <a:r>
              <a:rPr lang="ru-RU" b="1" dirty="0" smtClean="0">
                <a:solidFill>
                  <a:srgbClr val="008000"/>
                </a:solidFill>
              </a:rPr>
              <a:t>1050-00 руб., смородина </a:t>
            </a:r>
            <a:r>
              <a:rPr lang="ru-RU" b="1" dirty="0" smtClean="0"/>
              <a:t>– 5 шт. </a:t>
            </a:r>
            <a:r>
              <a:rPr lang="ru-RU" b="1" dirty="0" err="1" smtClean="0"/>
              <a:t>х</a:t>
            </a:r>
            <a:r>
              <a:rPr lang="ru-RU" b="1" dirty="0" smtClean="0"/>
              <a:t> 400-00 руб. = </a:t>
            </a:r>
            <a:r>
              <a:rPr lang="ru-RU" b="1" dirty="0" smtClean="0">
                <a:solidFill>
                  <a:srgbClr val="008000"/>
                </a:solidFill>
              </a:rPr>
              <a:t>2000-00 руб. </a:t>
            </a:r>
            <a:r>
              <a:rPr lang="ru-RU" b="1" dirty="0" smtClean="0"/>
              <a:t>– волонтеры принесут из своих садов. </a:t>
            </a:r>
            <a:r>
              <a:rPr lang="ru-RU" b="1" dirty="0" smtClean="0">
                <a:solidFill>
                  <a:srgbClr val="008000"/>
                </a:solidFill>
              </a:rPr>
              <a:t>с экономив 3050-00 руб.)</a:t>
            </a:r>
          </a:p>
          <a:p>
            <a:r>
              <a:rPr lang="ru-RU" b="1" u="sng" dirty="0" smtClean="0"/>
              <a:t>Привоз земли </a:t>
            </a:r>
            <a:r>
              <a:rPr lang="ru-RU" b="1" dirty="0" smtClean="0"/>
              <a:t>– </a:t>
            </a:r>
            <a:r>
              <a:rPr lang="ru-RU" b="1" dirty="0" smtClean="0">
                <a:solidFill>
                  <a:srgbClr val="FF0000"/>
                </a:solidFill>
              </a:rPr>
              <a:t>1500-00 руб</a:t>
            </a:r>
            <a:r>
              <a:rPr lang="ru-RU" b="1" dirty="0" smtClean="0"/>
              <a:t>., </a:t>
            </a:r>
          </a:p>
          <a:p>
            <a:r>
              <a:rPr lang="ru-RU" b="1" u="sng" dirty="0" smtClean="0"/>
              <a:t>Изготовление кормушек </a:t>
            </a:r>
            <a:r>
              <a:rPr lang="ru-RU" b="1" dirty="0" smtClean="0"/>
              <a:t>(</a:t>
            </a:r>
            <a:r>
              <a:rPr lang="ru-RU" b="1" dirty="0" smtClean="0">
                <a:solidFill>
                  <a:srgbClr val="008000"/>
                </a:solidFill>
              </a:rPr>
              <a:t>из бросового материала</a:t>
            </a:r>
            <a:r>
              <a:rPr lang="ru-RU" b="1" dirty="0" smtClean="0"/>
              <a:t>, поэтому никаких затрат)</a:t>
            </a:r>
          </a:p>
          <a:p>
            <a:r>
              <a:rPr lang="ru-RU" b="1" u="sng" dirty="0" smtClean="0">
                <a:solidFill>
                  <a:srgbClr val="FF0000"/>
                </a:solidFill>
              </a:rPr>
              <a:t>ИТОГО: </a:t>
            </a:r>
            <a:r>
              <a:rPr lang="ru-RU" b="1" dirty="0" smtClean="0"/>
              <a:t>для реализации проекта необходимо </a:t>
            </a:r>
            <a:r>
              <a:rPr lang="ru-RU" b="1" dirty="0" smtClean="0">
                <a:solidFill>
                  <a:srgbClr val="FF0000"/>
                </a:solidFill>
              </a:rPr>
              <a:t>3500-00 руб.</a:t>
            </a:r>
          </a:p>
          <a:p>
            <a:pPr>
              <a:buNone/>
            </a:pPr>
            <a:endParaRPr lang="ru-RU" b="1" dirty="0" smtClean="0">
              <a:solidFill>
                <a:srgbClr val="0000CC"/>
              </a:solidFill>
            </a:endParaRPr>
          </a:p>
          <a:p>
            <a:endParaRPr lang="ru-RU" b="1" dirty="0" smtClean="0">
              <a:solidFill>
                <a:srgbClr val="0000CC"/>
              </a:solidFill>
            </a:endParaRPr>
          </a:p>
          <a:p>
            <a:endParaRPr lang="ru-RU" b="1" dirty="0" smtClean="0">
              <a:solidFill>
                <a:srgbClr val="0000CC"/>
              </a:solidFill>
            </a:endParaRPr>
          </a:p>
          <a:p>
            <a:endParaRPr lang="ru-RU" b="1" dirty="0" smtClean="0">
              <a:solidFill>
                <a:srgbClr val="0000CC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086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403</Words>
  <Application>Microsoft Office PowerPoint</Application>
  <PresentationFormat>Экран (4:3)</PresentationFormat>
  <Paragraphs>43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</vt:lpstr>
      <vt:lpstr>Цель проекта:</vt:lpstr>
      <vt:lpstr>Презентация PowerPoint</vt:lpstr>
      <vt:lpstr>Задачи проекта:</vt:lpstr>
      <vt:lpstr>Заповеди волонтёров</vt:lpstr>
      <vt:lpstr>Участие в социальных проектах:</vt:lpstr>
      <vt:lpstr>Участие в социальных проектах:</vt:lpstr>
      <vt:lpstr>Смета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NEW</dc:creator>
  <cp:lastModifiedBy>Администратор</cp:lastModifiedBy>
  <cp:revision>32</cp:revision>
  <dcterms:created xsi:type="dcterms:W3CDTF">2018-01-09T00:04:18Z</dcterms:created>
  <dcterms:modified xsi:type="dcterms:W3CDTF">2018-08-09T02:19:16Z</dcterms:modified>
</cp:coreProperties>
</file>