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57" r:id="rId4"/>
    <p:sldId id="282" r:id="rId5"/>
    <p:sldId id="298" r:id="rId6"/>
    <p:sldId id="299" r:id="rId7"/>
    <p:sldId id="296" r:id="rId8"/>
    <p:sldId id="297" r:id="rId9"/>
    <p:sldId id="284" r:id="rId10"/>
    <p:sldId id="293" r:id="rId11"/>
    <p:sldId id="285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2673"/>
    <a:srgbClr val="3B61BD"/>
    <a:srgbClr val="3991DB"/>
    <a:srgbClr val="184B8D"/>
    <a:srgbClr val="2163B9"/>
    <a:srgbClr val="2D85F7"/>
    <a:srgbClr val="182B4B"/>
    <a:srgbClr val="0C1524"/>
    <a:srgbClr val="3D79B5"/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47" autoAdjust="0"/>
    <p:restoredTop sz="95573" autoAdjust="0"/>
  </p:normalViewPr>
  <p:slideViewPr>
    <p:cSldViewPr>
      <p:cViewPr>
        <p:scale>
          <a:sx n="111" d="100"/>
          <a:sy n="111" d="100"/>
        </p:scale>
        <p:origin x="-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8B7AB2-962A-CE45-B074-1E19D9805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354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35C224A8-7D41-5644-87D6-9BC2D8798165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56A4BF7C-BB0A-2B4B-8407-323FE4A5723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0BC9ACEC-D86F-8A4A-99D4-B83B9CB6206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0BC9ACEC-D86F-8A4A-99D4-B83B9CB6206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0BC9ACEC-D86F-8A4A-99D4-B83B9CB6206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0BC9ACEC-D86F-8A4A-99D4-B83B9CB6206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353162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41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9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07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17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83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92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18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374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657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8498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  <a:ea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  <a:ea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  <a:ea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  <a:ea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6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:\Рабочий стол\ВОЛОНТЁРЫ\на сайт ВОЛОНТЁРЫ\IMG_20171127_111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85926"/>
            <a:ext cx="2041525" cy="15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42852"/>
            <a:ext cx="3007703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6"/>
          <p:cNvSpPr/>
          <p:nvPr/>
        </p:nvSpPr>
        <p:spPr>
          <a:xfrm>
            <a:off x="3714776" y="3357562"/>
            <a:ext cx="5429224" cy="19532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786314" y="3857628"/>
            <a:ext cx="4086399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184B8D"/>
                </a:solidFill>
                <a:latin typeface="Microsoft Sans Serif" charset="0"/>
              </a:rPr>
              <a:t>волонтерское движение </a:t>
            </a:r>
            <a:endParaRPr lang="ru-RU" dirty="0">
              <a:solidFill>
                <a:srgbClr val="184B8D"/>
              </a:solidFill>
              <a:latin typeface="Microsoft Sans Serif" charset="0"/>
            </a:endParaRPr>
          </a:p>
        </p:txBody>
      </p:sp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43438" y="4214818"/>
            <a:ext cx="4357718" cy="104775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3991DB"/>
                </a:solidFill>
                <a:latin typeface="Arial Black"/>
                <a:cs typeface="Arial Black"/>
              </a:rPr>
              <a:t>милосердие</a:t>
            </a:r>
            <a:endParaRPr lang="ru-RU" sz="4000" dirty="0">
              <a:solidFill>
                <a:srgbClr val="3991DB"/>
              </a:solidFill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44" y="5143512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184B8D"/>
                </a:solidFill>
              </a:rPr>
              <a:t>г. Энгельс, Саратовская область</a:t>
            </a:r>
          </a:p>
          <a:p>
            <a:pPr algn="r"/>
            <a:r>
              <a:rPr lang="ru-RU" sz="2000" dirty="0" smtClean="0">
                <a:solidFill>
                  <a:srgbClr val="184B8D"/>
                </a:solidFill>
              </a:rPr>
              <a:t>ГАПОУ СО «</a:t>
            </a:r>
            <a:r>
              <a:rPr lang="ru-RU" sz="2000" dirty="0" err="1" smtClean="0">
                <a:solidFill>
                  <a:srgbClr val="184B8D"/>
                </a:solidFill>
              </a:rPr>
              <a:t>Энгельсский</a:t>
            </a:r>
            <a:r>
              <a:rPr lang="ru-RU" sz="2000" dirty="0" smtClean="0">
                <a:solidFill>
                  <a:srgbClr val="184B8D"/>
                </a:solidFill>
              </a:rPr>
              <a:t> политехникум»</a:t>
            </a:r>
            <a:endParaRPr lang="ru-RU" sz="2000" dirty="0">
              <a:solidFill>
                <a:srgbClr val="184B8D"/>
              </a:solidFill>
            </a:endParaRPr>
          </a:p>
        </p:txBody>
      </p:sp>
      <p:pic>
        <p:nvPicPr>
          <p:cNvPr id="12" name="Рисунок 11" descr="I:\Волонтёры классный час\IMG_16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42852"/>
            <a:ext cx="181610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:\Волонтёры классный час\2018-04-28-2113.jpg"/>
          <p:cNvPicPr/>
          <p:nvPr/>
        </p:nvPicPr>
        <p:blipFill>
          <a:blip r:embed="rId7" cstate="print"/>
          <a:srcRect t="33269"/>
          <a:stretch>
            <a:fillRect/>
          </a:stretch>
        </p:blipFill>
        <p:spPr bwMode="auto">
          <a:xfrm>
            <a:off x="3857620" y="142852"/>
            <a:ext cx="129953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:\Волонтёры классный час\2018-04-28-2111.jpg"/>
          <p:cNvPicPr/>
          <p:nvPr/>
        </p:nvPicPr>
        <p:blipFill>
          <a:blip r:embed="rId8" cstate="print"/>
          <a:srcRect l="6786" t="16599" b="1417"/>
          <a:stretch>
            <a:fillRect/>
          </a:stretch>
        </p:blipFill>
        <p:spPr bwMode="auto">
          <a:xfrm>
            <a:off x="2714612" y="0"/>
            <a:ext cx="12327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:\Волонтёры классный час\компьютерный ликбез\OlrDS9qu1Y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428868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:\Волонтёры классный час\компьютерный ликбез\Ni_DU5X-24E.jpg"/>
          <p:cNvPicPr/>
          <p:nvPr/>
        </p:nvPicPr>
        <p:blipFill>
          <a:blip r:embed="rId10" cstate="print"/>
          <a:srcRect r="3125" b="13935"/>
          <a:stretch>
            <a:fillRect/>
          </a:stretch>
        </p:blipFill>
        <p:spPr bwMode="auto">
          <a:xfrm>
            <a:off x="1928794" y="2786058"/>
            <a:ext cx="1571636" cy="18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I:\Волонтёры классный час\волонтёры и портфолио\печать сохранить\WP_20140127_005.jpg"/>
          <p:cNvPicPr/>
          <p:nvPr/>
        </p:nvPicPr>
        <p:blipFill>
          <a:blip r:embed="rId11" cstate="print"/>
          <a:srcRect l="11865" r="13896" b="3429"/>
          <a:stretch>
            <a:fillRect/>
          </a:stretch>
        </p:blipFill>
        <p:spPr bwMode="auto">
          <a:xfrm>
            <a:off x="3571868" y="3357562"/>
            <a:ext cx="16048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:\Волонтёры классный час\IMG_165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285860"/>
            <a:ext cx="1958975" cy="14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! буклет и банер\логотип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071546"/>
            <a:ext cx="1905880" cy="1905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572132" y="3357562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– юные, активные, талантливые,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Позитивные и неодинаковые.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1463167" cy="146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830134" cy="336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" r="6429"/>
          <a:stretch>
            <a:fillRect/>
          </a:stretch>
        </p:blipFill>
        <p:spPr bwMode="auto">
          <a:xfrm>
            <a:off x="5857884" y="71414"/>
            <a:ext cx="307183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571612"/>
            <a:ext cx="2699107" cy="361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34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3152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t"/>
          <a:lstStyle/>
          <a:p>
            <a:endParaRPr lang="ru-RU" sz="4000" dirty="0">
              <a:solidFill>
                <a:srgbClr val="3991DB"/>
              </a:solidFill>
              <a:latin typeface="Microsoft Sans Serif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15200" cy="4572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ru-RU" sz="1400" dirty="0" smtClean="0">
              <a:solidFill>
                <a:srgbClr val="184B8D"/>
              </a:solidFill>
              <a:latin typeface="Microsoft Sans Serif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79577"/>
            <a:ext cx="1264243" cy="12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428604"/>
            <a:ext cx="2446241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714488"/>
            <a:ext cx="249827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4857752" y="428604"/>
            <a:ext cx="2078890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6" b="5664"/>
          <a:stretch>
            <a:fillRect/>
          </a:stretch>
        </p:blipFill>
        <p:spPr bwMode="auto">
          <a:xfrm>
            <a:off x="6929454" y="1500174"/>
            <a:ext cx="2049373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59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486804" cy="685784"/>
          </a:xfrm>
        </p:spPr>
        <p:txBody>
          <a:bodyPr anchor="t"/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 у молодёжи и стремление заниматься волонтерской (добровольческой)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работой;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и долгосрочная регулярная помощь пожилым людям, одиноким пенсионерам, живущим в доме престарелых, детям, оказавшимся в сложной жизненной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ситуации;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укрепление духовной связи молодого и старшего поколения,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распространение идей социального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служения;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нравственного и уважительного отношения к человеку.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 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2285992"/>
            <a:ext cx="7148514" cy="337503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3B61BD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>
                <a:solidFill>
                  <a:srgbClr val="3B61BD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400" dirty="0">
                <a:solidFill>
                  <a:srgbClr val="3991DB"/>
                </a:solidFill>
              </a:rPr>
              <a:t/>
            </a:r>
            <a:br>
              <a:rPr lang="ru-RU" sz="1400" dirty="0">
                <a:solidFill>
                  <a:srgbClr val="3991DB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инициативной группы волонтёров из числа студентов, обучающихся по специальности «Прикладная информатика» и обучение компьютерной грамотности пенсионеров на базе ГАПОУ СО «Энгельсский политехникум»,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-обеспечение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поддержки волонтёрского движения со стороны педагогического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-организация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помощи  и досуга престарелых людей реабилитационного центра «Семья», Дома престарелых города Энгельса,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-организация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работа  социальной парикмахерской  на базе ГАПОУ СО «Энгельсский политехникум»,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-Поддержка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оказание адресной помощи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оказавшимся в сложной жизненной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  <a:p>
            <a:pPr>
              <a:buNone/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3991DB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1400" b="1" dirty="0" smtClean="0">
                <a:solidFill>
                  <a:srgbClr val="3991DB"/>
                </a:solidFill>
                <a:latin typeface="Times New Roman" pitchFamily="18" charset="0"/>
                <a:cs typeface="Times New Roman" pitchFamily="18" charset="0"/>
              </a:rPr>
              <a:t>отряда «Милосердие»: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Мы помогаем нуждающимся вне зависимости от вероисповедания, национальности и социального статуса;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Мы вкладываем все свои усилия, профессионализм, навыки, знания, время, заботу, доброту;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Мы опираемся на свои реальные возможности;</a:t>
            </a:r>
          </a:p>
          <a:p>
            <a:pPr marL="0" indent="0" algn="just">
              <a:buNone/>
            </a:pPr>
            <a:endParaRPr lang="ru-RU" sz="1400" dirty="0" smtClean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184B8D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ko-KR" sz="1600" dirty="0">
              <a:solidFill>
                <a:srgbClr val="4D4D4D"/>
              </a:solidFill>
              <a:latin typeface="Verdana" charset="0"/>
              <a:ea typeface="굴림" charset="0"/>
              <a:cs typeface="굴림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143380"/>
            <a:ext cx="1465263" cy="14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428992" y="571480"/>
            <a:ext cx="4886308" cy="71596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000" b="1" dirty="0">
                <a:solidFill>
                  <a:srgbClr val="3991DB"/>
                </a:solidFill>
              </a:rPr>
              <a:t>Описание </a:t>
            </a:r>
            <a:r>
              <a:rPr lang="ru-RU" sz="4000" b="1" dirty="0" smtClean="0">
                <a:solidFill>
                  <a:srgbClr val="3991DB"/>
                </a:solidFill>
              </a:rPr>
              <a:t>проекта</a:t>
            </a:r>
            <a:r>
              <a:rPr lang="ru-RU" sz="4000" dirty="0" smtClean="0">
                <a:solidFill>
                  <a:srgbClr val="3991DB"/>
                </a:solidFill>
                <a:effectLst/>
              </a:rPr>
              <a:t> </a:t>
            </a:r>
            <a:endParaRPr lang="ru-RU" sz="4000" dirty="0">
              <a:solidFill>
                <a:srgbClr val="3991DB"/>
              </a:solidFill>
              <a:latin typeface="Microsoft Sans Serif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2910" y="1500174"/>
            <a:ext cx="7743828" cy="3667124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Более 3 лет назад </a:t>
            </a:r>
            <a:r>
              <a:rPr lang="ru-RU" sz="16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1600" dirty="0" err="1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Энгельсского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 политехникума города Энгельса Саратовской области было создано волонтерское движение «Милосердие».</a:t>
            </a:r>
            <a:endParaRPr lang="ru-RU" sz="1600" dirty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Специализация проекта: социальное </a:t>
            </a:r>
            <a:r>
              <a:rPr lang="ru-RU" sz="1600" dirty="0" err="1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6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16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долгосрочной и регулярной помощи 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детям, оказавшимся </a:t>
            </a:r>
            <a:r>
              <a:rPr lang="ru-RU" sz="16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 сложной жизненной 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ситуации, пенсионерам, одиноким пожилым людям, инвалидам.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 smtClean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«Милосердие" </a:t>
            </a:r>
            <a:r>
              <a:rPr lang="ru-RU" sz="16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- это волонтеры, 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объединенные </a:t>
            </a:r>
            <a:r>
              <a:rPr lang="ru-RU" sz="16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желанием бескорыстно делиться 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своими навыками, умениями</a:t>
            </a:r>
            <a:r>
              <a:rPr lang="ru-RU" sz="16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, опытом и оказывать профессиональную адресную помощь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 smtClean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 настоящее время в волонтерском движении состоит более 60 волонтеров</a:t>
            </a: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 smtClean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3991DB"/>
                </a:solidFill>
              </a:rPr>
              <a:t>Аудитория проекта:</a:t>
            </a:r>
            <a:endParaRPr lang="ru-RU" sz="1600" dirty="0" smtClean="0">
              <a:solidFill>
                <a:srgbClr val="3991DB"/>
              </a:solidFill>
              <a:latin typeface="Microsoft Sans Serif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 smtClean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Дети, оказавшиеся в сложной жизненной ситуации, пенсионеры, одинокие пожилые люди, инвалиды.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 smtClean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 smtClean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dirty="0">
              <a:solidFill>
                <a:srgbClr val="184B8D"/>
              </a:solidFill>
              <a:latin typeface="Microsoft Sans Serif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7800"/>
            <a:ext cx="1463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3152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2000" b="1" dirty="0" smtClean="0">
                <a:solidFill>
                  <a:srgbClr val="3991DB"/>
                </a:solidFill>
              </a:rPr>
              <a:t>Что делают волонтеры </a:t>
            </a:r>
            <a:r>
              <a:rPr lang="ru-RU" sz="2000" b="1" dirty="0">
                <a:solidFill>
                  <a:srgbClr val="3991DB"/>
                </a:solidFill>
              </a:rPr>
              <a:t> </a:t>
            </a:r>
            <a:r>
              <a:rPr lang="ru-RU" sz="2000" b="1" dirty="0" smtClean="0">
                <a:solidFill>
                  <a:srgbClr val="3991DB"/>
                </a:solidFill>
              </a:rPr>
              <a:t>отряда «Милосердие»?</a:t>
            </a:r>
            <a:endParaRPr lang="ru-RU" sz="4000" dirty="0">
              <a:solidFill>
                <a:srgbClr val="3991DB"/>
              </a:solidFill>
              <a:latin typeface="Microsoft Sans Serif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15200" cy="44958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адресную помощь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детям, оказавшимся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 сложной жизненной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ситуации; пенсионерам и инвалидам, проживающим в доме престарелых;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Волонтёры программисты проводят курсы компьютерной грамотности для пенсионеров центра «Семья»;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благотворительные праздники, ужины, дни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рождения;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Волонтеры-парикмахеры делают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наших подопечных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красивыми;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Волонтеры-повара,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кондитеры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делают выпечку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для благотворительных ужинов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рождения и других праздничных мероприятий;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Администрация техникума предоставляет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места и площадки для проведения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мероприятий;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Волонтеры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-фотографы,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операторы оказывают услуги по фото- и видеосъемке праздников </a:t>
            </a:r>
            <a:r>
              <a:rPr lang="ru-RU" sz="1400" dirty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184B8D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1400" dirty="0" smtClean="0">
                <a:solidFill>
                  <a:srgbClr val="184B8D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184B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1463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24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315200" cy="715962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Результаты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-Непрерывная, ежедневная работа в течение трёх лет волонтеров-профессионалов в сплоченной команде; </a:t>
            </a:r>
          </a:p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-Организована 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совместная работа с центром «Семья», с реабилитационным центром «Надежда», с домом престарелых города Энгельса;</a:t>
            </a:r>
          </a:p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-Уже более 100 человек приняли участие в различных мероприятиях в качестве волонтеров-профессионалов; </a:t>
            </a:r>
          </a:p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-Оказана адресная помощь 30 подросткам, оказавшимся в сложной жизненной ситуации;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-Обучение основам парикмахерского искусства девочек из реабилитационного центра «Надежда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и стимулирование 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профессиональной ориентации;</a:t>
            </a:r>
          </a:p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систематическое обучение пенсионеров компьютерной 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грамотности  «Компьютерный ликбез» на 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базе ГАПОУ СО «Энгельсский политехникум».</a:t>
            </a:r>
            <a:endParaRPr lang="ru-RU" sz="1800" dirty="0" smtClean="0">
              <a:solidFill>
                <a:srgbClr val="13267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-Постоянное развитие и привлечение новых участников; </a:t>
            </a:r>
          </a:p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-Участие в специализированных волонтерских мероприятиях, обмен опытом.</a:t>
            </a:r>
          </a:p>
          <a:p>
            <a:pPr>
              <a:buNone/>
            </a:pP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-Социальная </a:t>
            </a:r>
            <a:r>
              <a:rPr lang="ru-RU" sz="1800" dirty="0" smtClean="0">
                <a:solidFill>
                  <a:srgbClr val="132673"/>
                </a:solidFill>
                <a:latin typeface="Times New Roman" pitchFamily="18" charset="0"/>
                <a:cs typeface="Times New Roman" pitchFamily="18" charset="0"/>
              </a:rPr>
              <a:t>парикмахерская для ветеранов, пожилых людей, инвалидов, детей, попавших в тяжёлую жизненную ситуацию, открыта на базе ГАПОУ СО «Энгельсский политехникум».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315200" cy="715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029580" cy="41910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работа требует продолжения и не может прерваться с окончанием срока проекта.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волонтерское движение дает не только возможность оказать помощь пожилым, инвалидам,  подросткам, оказавшимся в сложной жизненной ситуации, но и сами волонтеры отрабатывают в это время свои профессиональные навыки, навыки профессионального общения, вырабатывают в себе человеческие качества, такие как сострадание, человеколюбие, терпение, снисходительность.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подчас доброе слово, улыбка и способность выслушать человека наиболее действенны.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7315200" cy="7159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Социальная работа отряда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Работа с пожилыми людьми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Работа с детьми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социальная парикмахерская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34" y="500042"/>
            <a:ext cx="273778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285992"/>
            <a:ext cx="2258322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G:\Рабочий стол\ВОЛОНТЁРЫ\на сайт ВОЛОНТЁРЫ\ВОЛОНТЁРЫ\SAM_0019.JPG"/>
          <p:cNvPicPr/>
          <p:nvPr/>
        </p:nvPicPr>
        <p:blipFill>
          <a:blip r:embed="rId4" cstate="print"/>
          <a:srcRect l="25647" t="19383" r="15704" b="-2333"/>
          <a:stretch>
            <a:fillRect/>
          </a:stretch>
        </p:blipFill>
        <p:spPr bwMode="auto">
          <a:xfrm>
            <a:off x="1357290" y="1500174"/>
            <a:ext cx="224024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Рабочий стол\ВОЛОНТЁРЫ\парикмахерская\zkiY8xejBKM.jpg"/>
          <p:cNvPicPr/>
          <p:nvPr/>
        </p:nvPicPr>
        <p:blipFill>
          <a:blip r:embed="rId5"/>
          <a:srcRect r="12133"/>
          <a:stretch>
            <a:fillRect/>
          </a:stretch>
        </p:blipFill>
        <p:spPr bwMode="auto">
          <a:xfrm>
            <a:off x="357158" y="3500438"/>
            <a:ext cx="3000396" cy="24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00504"/>
            <a:ext cx="3143272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G:\Рабочий стол\ВОЛОНТЁРЫ\J1l3rq6PcLw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071810"/>
            <a:ext cx="20240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286388"/>
            <a:ext cx="1463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29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Рабочий стол\ВОЛОНТЁРЫ\фото для пректа\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53863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Рабочий стол\ВОЛОНТЁРЫ\фото для пректа\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105275" cy="30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Рабочий стол\ВОЛОНТЁРЫ\фото для пректа\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496"/>
            <a:ext cx="3756030" cy="35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3152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ru-RU" sz="2000" b="1" dirty="0" smtClean="0">
                <a:solidFill>
                  <a:srgbClr val="3991DB"/>
                </a:solidFill>
              </a:rPr>
              <a:t>Мероприятия в рамках проекта</a:t>
            </a:r>
            <a:endParaRPr lang="ru-RU" sz="4000" dirty="0">
              <a:solidFill>
                <a:srgbClr val="3991DB"/>
              </a:solidFill>
              <a:latin typeface="Microsoft Sans Serif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15200" cy="44958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ru-RU" sz="1400" dirty="0">
              <a:solidFill>
                <a:srgbClr val="184B8D"/>
              </a:solidFill>
              <a:latin typeface="Microsoft Sans Serif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1463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66"/>
            <a:ext cx="2082438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246462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71480"/>
            <a:ext cx="180929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:\Волонтёры классный час\1\DXrMzOvy6q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286124"/>
            <a:ext cx="2110955" cy="281460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214686"/>
            <a:ext cx="2865368" cy="21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16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powerpoint-template.pot</Template>
  <TotalTime>1801</TotalTime>
  <Words>463</Words>
  <Application>Microsoft Office PowerPoint</Application>
  <PresentationFormat>Экран (4:3)</PresentationFormat>
  <Paragraphs>61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милосердие</vt:lpstr>
      <vt:lpstr>Цели проекта: Формирование активной жизненной позиции у молодёжи и стремление заниматься волонтерской (добровольческой) работой; организация и долгосрочная регулярная помощь пожилым людям, одиноким пенсионерам, живущим в доме престарелых, детям, оказавшимся в сложной жизненной ситуации; укрепление духовной связи молодого и старшего поколения, распространение идей социального служения; воспитание нравственного и уважительного отношения к человеку.  </vt:lpstr>
      <vt:lpstr>Описание проекта </vt:lpstr>
      <vt:lpstr>Что делают волонтеры  отряда «Милосердие»?</vt:lpstr>
      <vt:lpstr>Результаты</vt:lpstr>
      <vt:lpstr>Слайд 6</vt:lpstr>
      <vt:lpstr>Социальная работа отряда Работа с пожилыми людьми Работа с детьми  социальная парикмахерская</vt:lpstr>
      <vt:lpstr>Слайд 8</vt:lpstr>
      <vt:lpstr>Мероприятия в рамках проекта</vt:lpstr>
      <vt:lpstr>Слайд 10</vt:lpstr>
      <vt:lpstr>Слайд 11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Яркова</cp:lastModifiedBy>
  <cp:revision>367</cp:revision>
  <dcterms:created xsi:type="dcterms:W3CDTF">2007-04-02T02:11:51Z</dcterms:created>
  <dcterms:modified xsi:type="dcterms:W3CDTF">2018-05-07T11:14:58Z</dcterms:modified>
</cp:coreProperties>
</file>