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5"/>
  </p:notesMasterIdLst>
  <p:sldIdLst>
    <p:sldId id="256" r:id="rId2"/>
    <p:sldId id="306" r:id="rId3"/>
    <p:sldId id="340" r:id="rId4"/>
    <p:sldId id="341" r:id="rId5"/>
    <p:sldId id="343" r:id="rId6"/>
    <p:sldId id="339" r:id="rId7"/>
    <p:sldId id="342" r:id="rId8"/>
    <p:sldId id="314" r:id="rId9"/>
    <p:sldId id="315" r:id="rId10"/>
    <p:sldId id="320" r:id="rId11"/>
    <p:sldId id="323" r:id="rId12"/>
    <p:sldId id="344" r:id="rId13"/>
    <p:sldId id="347" r:id="rId14"/>
    <p:sldId id="346" r:id="rId15"/>
    <p:sldId id="329" r:id="rId16"/>
    <p:sldId id="348" r:id="rId17"/>
    <p:sldId id="331" r:id="rId18"/>
    <p:sldId id="332" r:id="rId19"/>
    <p:sldId id="349" r:id="rId20"/>
    <p:sldId id="350" r:id="rId21"/>
    <p:sldId id="351" r:id="rId22"/>
    <p:sldId id="352" r:id="rId23"/>
    <p:sldId id="33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672" autoAdjust="0"/>
    <p:restoredTop sz="93682" autoAdjust="0"/>
  </p:normalViewPr>
  <p:slideViewPr>
    <p:cSldViewPr>
      <p:cViewPr varScale="1">
        <p:scale>
          <a:sx n="46" d="100"/>
          <a:sy n="46" d="100"/>
        </p:scale>
        <p:origin x="-129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2ADE3C-07DD-43F1-AABE-7A851762386E}" type="datetimeFigureOut">
              <a:rPr lang="ru-RU" smtClean="0"/>
              <a:pPr/>
              <a:t>28.06.2018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12A6D5-C1BF-4DA2-BB08-C2B5ABB9B9A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xmlns="" val="3224296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 dirty="0"/>
          </a:p>
        </p:txBody>
      </p:sp>
    </p:spTree>
    <p:extLst>
      <p:ext uri="{BB962C8B-B14F-4D97-AF65-F5344CB8AC3E}">
        <p14:creationId xmlns:p14="http://schemas.microsoft.com/office/powerpoint/2010/main" xmlns="" val="3116192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xmlns="" val="2259040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xmlns="" val="104695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1D2D-7996-498E-AC88-032E75BEBA71}" type="datetimeFigureOut">
              <a:rPr lang="ru-RU" smtClean="0"/>
              <a:pPr/>
              <a:t>28.06.2018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699C7FC-568C-429C-9BA7-0C5DFA838A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  <p:sndAc>
      <p:stSnd>
        <p:snd r:embed="rId1" name="camera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1D2D-7996-498E-AC88-032E75BEBA71}" type="datetimeFigureOut">
              <a:rPr lang="ru-RU" smtClean="0"/>
              <a:pPr/>
              <a:t>28.06.2018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C7FC-568C-429C-9BA7-0C5DFA838A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  <p:sndAc>
      <p:stSnd>
        <p:snd r:embed="rId1" name="camera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1D2D-7996-498E-AC88-032E75BEBA71}" type="datetimeFigureOut">
              <a:rPr lang="ru-RU" smtClean="0"/>
              <a:pPr/>
              <a:t>28.06.2018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C7FC-568C-429C-9BA7-0C5DFA838A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  <p:sndAc>
      <p:stSnd>
        <p:snd r:embed="rId1" name="camera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0" y="6727600"/>
            <a:ext cx="9144000" cy="13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817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562133"/>
            <a:ext cx="8520600" cy="452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pPr lvl="0">
                <a:spcBef>
                  <a:spcPts val="0"/>
                </a:spcBef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1D2D-7996-498E-AC88-032E75BEBA71}" type="datetimeFigureOut">
              <a:rPr lang="ru-RU" smtClean="0"/>
              <a:pPr/>
              <a:t>28.06.2018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699C7FC-568C-429C-9BA7-0C5DFA838A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  <p:sndAc>
      <p:stSnd>
        <p:snd r:embed="rId1" name="camera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1D2D-7996-498E-AC88-032E75BEBA71}" type="datetimeFigureOut">
              <a:rPr lang="ru-RU" smtClean="0"/>
              <a:pPr/>
              <a:t>28.06.2018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C7FC-568C-429C-9BA7-0C5DFA838A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  <p:sndAc>
      <p:stSnd>
        <p:snd r:embed="rId1" name="camera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1D2D-7996-498E-AC88-032E75BEBA71}" type="datetimeFigureOut">
              <a:rPr lang="ru-RU" smtClean="0"/>
              <a:pPr/>
              <a:t>28.06.2018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C7FC-568C-429C-9BA7-0C5DFA838A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  <p:sndAc>
      <p:stSnd>
        <p:snd r:embed="rId1" name="camera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1D2D-7996-498E-AC88-032E75BEBA71}" type="datetimeFigureOut">
              <a:rPr lang="ru-RU" smtClean="0"/>
              <a:pPr/>
              <a:t>28.06.2018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0699C7FC-568C-429C-9BA7-0C5DFA838A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fade/>
    <p:sndAc>
      <p:stSnd>
        <p:snd r:embed="rId1" name="camera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1D2D-7996-498E-AC88-032E75BEBA71}" type="datetimeFigureOut">
              <a:rPr lang="ru-RU" smtClean="0"/>
              <a:pPr/>
              <a:t>28.06.2018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C7FC-568C-429C-9BA7-0C5DFA838A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  <p:sndAc>
      <p:stSnd>
        <p:snd r:embed="rId1" name="camera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1D2D-7996-498E-AC88-032E75BEBA71}" type="datetimeFigureOut">
              <a:rPr lang="ru-RU" smtClean="0"/>
              <a:pPr/>
              <a:t>28.06.2018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C7FC-568C-429C-9BA7-0C5DFA838A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  <p:sndAc>
      <p:stSnd>
        <p:snd r:embed="rId1" name="camera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1D2D-7996-498E-AC88-032E75BEBA71}" type="datetimeFigureOut">
              <a:rPr lang="ru-RU" smtClean="0"/>
              <a:pPr/>
              <a:t>28.06.2018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C7FC-568C-429C-9BA7-0C5DFA838A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  <p:sndAc>
      <p:stSnd>
        <p:snd r:embed="rId1" name="camera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1D2D-7996-498E-AC88-032E75BEBA71}" type="datetimeFigureOut">
              <a:rPr lang="ru-RU" smtClean="0"/>
              <a:pPr/>
              <a:t>28.06.2018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C7FC-568C-429C-9BA7-0C5DFA838A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fade/>
    <p:sndAc>
      <p:stSnd>
        <p:snd r:embed="rId1" name="camera.wav"/>
      </p:stSnd>
    </p:sndAc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0271D2D-7996-498E-AC88-032E75BEBA71}" type="datetimeFigureOut">
              <a:rPr lang="ru-RU" smtClean="0"/>
              <a:pPr/>
              <a:t>28.06.2018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699C7FC-568C-429C-9BA7-0C5DFA838A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transition>
    <p:fade/>
    <p:sndAc>
      <p:stSnd>
        <p:snd r:embed="rId14" name="camera.wav"/>
      </p:stSnd>
    </p:sndAc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omsk_sobor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85721" y="260648"/>
            <a:ext cx="857256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ПУТЕШЕСТВИЕ ПО НЕИЗВЕСТНОМУ ГОРОДУ ОМСКУ</a:t>
            </a:r>
          </a:p>
          <a:p>
            <a:pPr algn="ctr"/>
            <a:endParaRPr lang="ru-RU" sz="5400" b="1" cap="none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28662" y="5500701"/>
            <a:ext cx="75009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20000">
    <p:fade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9862194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8942" y="857232"/>
            <a:ext cx="2735423" cy="5154445"/>
          </a:xfrm>
          <a:prstGeom prst="rect">
            <a:avLst/>
          </a:prstGeom>
        </p:spPr>
      </p:pic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785785" y="0"/>
            <a:ext cx="5214975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ИТОГИ ОПРОСА: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На первый вопрос - 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знаете, что такое памятники природы?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НЕТ ответили 21 чел.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ДА ответили 36 чел.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357158" y="357166"/>
            <a:ext cx="4000528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второй вопрос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Какие вы знаете памятники природы? Переч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те?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373" y="1"/>
            <a:ext cx="500062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556" y="0"/>
            <a:ext cx="4643446" cy="6858001"/>
          </a:xfrm>
          <a:prstGeom prst="rect">
            <a:avLst/>
          </a:prstGeom>
        </p:spPr>
      </p:pic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285720" y="0"/>
            <a:ext cx="4071966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На третий вопрос –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Наносите ли вы вред памятникам природы? (загрязняете, мусорите)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55 человек ответили НЕТ,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 человека НЕ ЗНАЮ.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8370" name="Picture 2" descr="C:\Users\1\Desktop\фото\путешествие по природному памятникам Омска 2018 г\DSCN01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400" y="428605"/>
            <a:ext cx="7949128" cy="714380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</a:rPr>
              <a:t>Участники квеста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9394" name="Picture 2" descr="C:\Users\1\Desktop\фото\путешествие по природному памятникам Омска 2018 г\DSCN00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000372"/>
            <a:ext cx="4378306" cy="3284100"/>
          </a:xfrm>
          <a:prstGeom prst="rect">
            <a:avLst/>
          </a:prstGeom>
          <a:noFill/>
        </p:spPr>
      </p:pic>
      <p:pic>
        <p:nvPicPr>
          <p:cNvPr id="59395" name="Picture 3" descr="C:\Users\1\Desktop\фото\путешествие по природному памятникам Омска 2018 г\DSCN00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8236" y="285728"/>
            <a:ext cx="4285764" cy="3214686"/>
          </a:xfrm>
          <a:prstGeom prst="rect">
            <a:avLst/>
          </a:prstGeom>
          <a:noFill/>
        </p:spPr>
      </p:pic>
      <p:pic>
        <p:nvPicPr>
          <p:cNvPr id="59396" name="Picture 4" descr="C:\Users\1\Desktop\фото\путешествие по природному памятникам Омска 2018 г\DSCN00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5" y="2999132"/>
            <a:ext cx="2643206" cy="35238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507675" y="199457"/>
            <a:ext cx="8520599" cy="47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Roboto"/>
              <a:buNone/>
            </a:pPr>
            <a:r>
              <a:rPr lang="ru" sz="3000" b="0" i="0" u="none" strike="noStrike" cap="none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                        Птичья гавань</a:t>
            </a:r>
          </a:p>
        </p:txBody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311701" y="857232"/>
            <a:ext cx="6352199" cy="544973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oboto"/>
              <a:buNone/>
            </a:pPr>
            <a:r>
              <a:rPr lang="ru" sz="1800" b="0" i="0" u="none" strike="noStrike" cap="none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«Птичья </a:t>
            </a:r>
            <a:r>
              <a:rPr lang="ru" sz="1800" b="0" i="0" u="none" strike="noStrike" cap="none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гавань» - уникальный природный парк, расположенный прямо в черте города Омска. Этот парк является особо охраняемой территорией, наделённой статусом объекта регионального значения.  Очаровательный уголок нетронутой человеком природы, расположенный в центре промышленного города привлекает своими красотами не только ученых-экологов, но и простых горожан.  Среди обитателей  Птичьей гавани зарегистрировано 155 видов птиц, 26 из которых занесены в Красные книги Омской области и России, 251 вид насекомых, около 300 видов растений и около 20 видов </a:t>
            </a:r>
            <a:r>
              <a:rPr lang="ru" sz="1800" b="0" i="0" u="none" strike="noStrike" cap="none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млекопитающих.</a:t>
            </a:r>
            <a:endParaRPr lang="ru" sz="1800" b="0" i="0" u="none" strike="noStrike" cap="none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5" name="Shape 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0233" y="1236961"/>
            <a:ext cx="2368031" cy="3728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53" name="Picture 1" descr="C:\Users\1\Desktop\фото\путешествие по природному памятникам Омска 2018 г\DSCN00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4393134"/>
            <a:ext cx="3286116" cy="24648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311700" y="1"/>
            <a:ext cx="5403308" cy="7143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Roboto"/>
              <a:buNone/>
            </a:pPr>
            <a:r>
              <a:rPr lang="ru" sz="3000" b="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       </a:t>
            </a:r>
            <a:r>
              <a:rPr lang="ru" sz="3000" b="0" i="0" u="none" strike="noStrike" cap="none" dirty="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" sz="3000" b="0" i="0" u="none" strike="noStrike" cap="none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Яблоня сибирская</a:t>
            </a:r>
          </a:p>
        </p:txBody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311700" y="571481"/>
            <a:ext cx="5655900" cy="4214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oboto"/>
              <a:buNone/>
            </a:pPr>
            <a:r>
              <a:rPr lang="ru" sz="1800" b="0" i="0" u="none" strike="noStrike" cap="none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«Яблоня </a:t>
            </a:r>
            <a:r>
              <a:rPr lang="ru" sz="1800" b="0" i="0" u="none" strike="noStrike" cap="none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Сибирская» посажена в 1889 году, памятник природы - это первое завезенное в Омскую область плодовое растение. Высота ствола до ветвей — 2,3 метра, ширина кроны — 6 </a:t>
            </a:r>
            <a:r>
              <a:rPr lang="ru" sz="1800" b="0" i="0" u="none" strike="noStrike" cap="none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метров. </a:t>
            </a:r>
            <a:r>
              <a:rPr lang="ru" sz="1800" b="0" i="0" u="none" strike="noStrike" cap="none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Состояние дерева оценивается как достаточно хорошее. Яблоня ежегодно цветет и плодоносит. Однако в результате пересадки, в 1978 году, комель дерева не заглубили и он оказался на 80 сантиметров выше уровня почвы, было нарушено водоснабжения корней дерева. Эту ошибку частично восполнял регулярный искусственный </a:t>
            </a:r>
            <a:r>
              <a:rPr lang="ru" sz="1800" b="0" i="0" u="none" strike="noStrike" cap="none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полив.</a:t>
            </a:r>
            <a:endParaRPr lang="ru" sz="1800" b="0" i="0" u="none" strike="noStrike" cap="none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5" name="Shape 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98600" y="720321"/>
            <a:ext cx="2945400" cy="45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18" name="Picture 2" descr="C:\Users\1\Desktop\фото\путешествие по природному памятникам Омска 2018 г\DSCN00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1" y="4285942"/>
            <a:ext cx="3429024" cy="25720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/>
          <p:nvPr/>
        </p:nvSpPr>
        <p:spPr>
          <a:xfrm>
            <a:off x="-7" y="566061"/>
            <a:ext cx="6126598" cy="43631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ru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Это дерево, памятник природы местного значения - одиночное дерево вида Ива белая. Произрастает около здания ОАО «ОмскВодоканал». Приблизительный возраст дерева 130–140 лет. Дерево размещено в клумбе и огорожено металлической оградой. Диаметр ствола – 5,5 м, высота – примерно 10 м. «Ива белая» - один из сохранившихся с конца XIX века до наших дней экземпляров ивы белой – местного аборигенного вида, растущего в изобилии по берегу реки Иртыш. Представляет собой единственное старовозрастное дерево данного вида в пределах современных границ города Омска. Памятник находится в ведении Администрации города Омска. Ива белая интересна тем, что в отличие от других деревьев, имеет постоянные ботанические признаки, которые не изменяются в зависимости от географических, экологических и геоботанических факторов. Это значит, что ивы, растущие, скажем, в Алжире, очень похожи по внешним признакам на ивы, растущие в средней полосе России или в Сибири. </a:t>
            </a:r>
            <a:br>
              <a:rPr lang="ru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ru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" name="Shape 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26600" y="0"/>
            <a:ext cx="3017400" cy="49232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2357422" y="0"/>
            <a:ext cx="28655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" sz="3200" dirty="0" smtClean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Ива белая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19458" name="Picture 2" descr="C:\Users\1\Desktop\фото\путешествие по природному памятникам Омска 2018 г\DSCN00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4377667"/>
            <a:ext cx="3306737" cy="2480333"/>
          </a:xfrm>
          <a:prstGeom prst="rect">
            <a:avLst/>
          </a:prstGeom>
          <a:noFill/>
        </p:spPr>
      </p:pic>
      <p:pic>
        <p:nvPicPr>
          <p:cNvPr id="19459" name="Picture 3" descr="C:\Users\1\Desktop\фото\путешествие по природному памятникам Омска 2018 г\DSCN009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0496" y="4216729"/>
            <a:ext cx="1981177" cy="264127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623401" y="0"/>
            <a:ext cx="8520599" cy="11429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Roboto"/>
              <a:buNone/>
            </a:pPr>
            <a:r>
              <a:rPr lang="ru" sz="3000" b="0" i="0" u="none" strike="noStrike" cap="none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Дендрологический сад имени Г.И .Гензе </a:t>
            </a:r>
          </a:p>
        </p:txBody>
      </p:sp>
      <p:pic>
        <p:nvPicPr>
          <p:cNvPr id="119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86446" y="1071546"/>
            <a:ext cx="3044119" cy="247003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85720" y="889844"/>
            <a:ext cx="400052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" dirty="0" smtClean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Памятник природы регионального значения «Областной дендрологический сад имени Г.И. Гензе» (далее - дендросад) расположен в центре миллионного города Омска и выполняет роль зелёного оазиса. Дендросад представляет собой уникальный природный объект, способствующий оздоровлению окружающей среды города. Он также имеет огромное историческое и научное значение, как объект для исследования, интродукции и акклиматизации растений. Красота и неповторимость дендросада позволяют отнести его к наиболее ценным экологическим и экскурсионным объектам города Омска и Омской области. </a:t>
            </a:r>
            <a:endParaRPr lang="ru-RU" dirty="0"/>
          </a:p>
        </p:txBody>
      </p:sp>
      <p:pic>
        <p:nvPicPr>
          <p:cNvPr id="17409" name="Picture 1" descr="C:\Users\1\Desktop\фото\путешествие по природному памятникам Омска 2018 г\DSCN01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3714752"/>
            <a:ext cx="3806802" cy="2855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700" y="0"/>
            <a:ext cx="8520600" cy="141096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Дендропарк - "Зеленая жемчужина" </a:t>
            </a:r>
            <a:r>
              <a:rPr lang="ru-RU" b="1" dirty="0" err="1" smtClean="0">
                <a:solidFill>
                  <a:srgbClr val="C00000"/>
                </a:solidFill>
              </a:rPr>
              <a:t>ОмГАУ</a:t>
            </a:r>
            <a:r>
              <a:rPr lang="ru-RU" b="1" dirty="0" smtClean="0">
                <a:solidFill>
                  <a:srgbClr val="C00000"/>
                </a:solidFill>
              </a:rPr>
              <a:t>"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11700" y="1562133"/>
            <a:ext cx="4760366" cy="4529600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Современный парк богат ценными плодоносящими посадками хвойных и лиственных пород, коллекцией </a:t>
            </a:r>
            <a:r>
              <a:rPr lang="ru-RU" dirty="0" err="1" smtClean="0"/>
              <a:t>интродуцированных</a:t>
            </a:r>
            <a:r>
              <a:rPr lang="ru-RU" dirty="0" smtClean="0"/>
              <a:t> растений (некоренных, несвойственных для данной территории, преднамеренно завезённых на новое место). В группу </a:t>
            </a:r>
            <a:r>
              <a:rPr lang="ru-RU" dirty="0" err="1" smtClean="0"/>
              <a:t>интродуцентов</a:t>
            </a:r>
            <a:r>
              <a:rPr lang="ru-RU" dirty="0" smtClean="0"/>
              <a:t> входят представители различных </a:t>
            </a:r>
            <a:r>
              <a:rPr lang="ru-RU" dirty="0" err="1" smtClean="0"/>
              <a:t>ботанико-географичесиких</a:t>
            </a:r>
            <a:r>
              <a:rPr lang="ru-RU" dirty="0" smtClean="0"/>
              <a:t> областей: область Северной Америки - 30 видов; Европейской части России - 28 видов; Евразии - 5 видов; Дальнего Востока - 27 видов; Китая, Кореи и Японии - 20 видов.</a:t>
            </a:r>
          </a:p>
          <a:p>
            <a:endParaRPr lang="ru-RU" dirty="0"/>
          </a:p>
        </p:txBody>
      </p:sp>
      <p:pic>
        <p:nvPicPr>
          <p:cNvPr id="61442" name="Picture 2" descr="C:\Users\1\Desktop\фото\путешествие по природному памятникам Омска 2018 г\DSCN0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3" y="3643314"/>
            <a:ext cx="3568621" cy="2676769"/>
          </a:xfrm>
          <a:prstGeom prst="rect">
            <a:avLst/>
          </a:prstGeom>
          <a:noFill/>
        </p:spPr>
      </p:pic>
      <p:pic>
        <p:nvPicPr>
          <p:cNvPr id="61443" name="Picture 3" descr="C:\Users\1\Desktop\фото\путешествие по природному памятникам Омска 2018 г\DSCN01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928670"/>
            <a:ext cx="3307949" cy="24812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О ПРОЕКТЕ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428736"/>
            <a:ext cx="4267200" cy="5072098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Интерес к истории и достопримечательностям города Омска со стороны молодёжи слабый – на сегодняшний день достаточно актуальна эта тема. Моим предложением стало, решение – привлечение молодёжи к истории и культуре города, повышение интереса, через организацию тематического квеста по достопримечательностям города Омска и к малоизвестным природным памятникам.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026" name="Picture 2" descr="C:\Users\1\Desktop\фото\Омск\0_600ee_429abb88_ori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0"/>
            <a:ext cx="4857752" cy="3781432"/>
          </a:xfrm>
          <a:prstGeom prst="rect">
            <a:avLst/>
          </a:prstGeom>
          <a:noFill/>
        </p:spPr>
      </p:pic>
      <p:pic>
        <p:nvPicPr>
          <p:cNvPr id="4" name="Picture 3" descr="C:\Users\1\Desktop\фото\Омск\02c6b60e7ca58b4bbd6829ab301f737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5577" y="4286257"/>
            <a:ext cx="4618424" cy="257174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700" y="214291"/>
            <a:ext cx="8520600" cy="64294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Озеро Соленое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11700" y="1214422"/>
            <a:ext cx="4617490" cy="4877311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«Озеро Соленое» расположено в черте города на территории Ленинского округа около улицы им. Воровского. Является гидрологическим памятникам природы Омской </a:t>
            </a:r>
            <a:r>
              <a:rPr lang="ru-RU" dirty="0" err="1" smtClean="0"/>
              <a:t>области.Озеро</a:t>
            </a:r>
            <a:r>
              <a:rPr lang="ru-RU" dirty="0" smtClean="0"/>
              <a:t> имеет небольшие размеры — 210 метров в длину и 180 метров в ширину; глубина его составляет в среднем около 2 метров. Озеро относилось к </a:t>
            </a:r>
            <a:r>
              <a:rPr lang="ru-RU" dirty="0" err="1" smtClean="0"/>
              <a:t>хлоридно-карбонатно-натронно-магяезиальным</a:t>
            </a:r>
            <a:r>
              <a:rPr lang="ru-RU" dirty="0" smtClean="0"/>
              <a:t>. Вода в озере мутная, зеленовато-желтого цвета, на вкус неприятно-горькая. Озеро имеет бальнеологическое значение и имеет репутацию лечебного. В 1923 году на озере был организован курорт «Карьер», в котором осуществлялись отдых и лечение горожан</a:t>
            </a:r>
            <a:endParaRPr lang="ru-RU" dirty="0"/>
          </a:p>
        </p:txBody>
      </p:sp>
      <p:pic>
        <p:nvPicPr>
          <p:cNvPr id="62466" name="Picture 2" descr="C:\Users\1\Desktop\фото\путешествие по природному памятникам Омска 2018 г\DSCN01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0331" y="3786190"/>
            <a:ext cx="3593669" cy="2695556"/>
          </a:xfrm>
          <a:prstGeom prst="rect">
            <a:avLst/>
          </a:prstGeom>
          <a:noFill/>
        </p:spPr>
      </p:pic>
      <p:pic>
        <p:nvPicPr>
          <p:cNvPr id="62467" name="Picture 3" descr="C:\Users\1\Desktop\фото\путешествие по природному памятникам Омска 2018 г\DSCN01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2950" y="785794"/>
            <a:ext cx="3521050" cy="26410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700" y="285728"/>
            <a:ext cx="8520600" cy="1125239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ОЗЕРО ЧЕРЕДОВОЕ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11700" y="1357298"/>
            <a:ext cx="4546052" cy="4734435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Большинство учеников нашей школы провели лето на берегу озера Чередовое. Но совершенно ничего о нем не знают. К тому же они признались, что их отдых сопровождался загрязнением берега озера мусором. Возникла необходимость научить детей беречь озеро, ценить его и не загрязнять. Для этого учащиеся должны узнать больше про озеро Чередовое, причем, на местности. По берегам озера произрастают: тростник, рогоз, камыш, в воде обнаружен рдест. В окрестностях озера растут ивы, березы, ясень, клен. </a:t>
            </a:r>
          </a:p>
          <a:p>
            <a:endParaRPr lang="ru-RU" dirty="0"/>
          </a:p>
        </p:txBody>
      </p:sp>
      <p:pic>
        <p:nvPicPr>
          <p:cNvPr id="4" name="Рисунок 3" descr="http://gigabaza.ru/images/18/34975/m2eb350fc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5572140"/>
            <a:ext cx="13335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0" name="Picture 2" descr="C:\Users\1\Desktop\фото\путешествие по природному памятникам Омска 2018 г\DSCN01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5090" y="1285860"/>
            <a:ext cx="3688910" cy="2766995"/>
          </a:xfrm>
          <a:prstGeom prst="rect">
            <a:avLst/>
          </a:prstGeom>
          <a:noFill/>
        </p:spPr>
      </p:pic>
      <p:pic>
        <p:nvPicPr>
          <p:cNvPr id="63491" name="Picture 3" descr="C:\Users\1\Desktop\фото\путешествие по природному памятникам Омска 2018 г\DSCN01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85728"/>
            <a:ext cx="1928826" cy="1446783"/>
          </a:xfrm>
          <a:prstGeom prst="rect">
            <a:avLst/>
          </a:prstGeom>
          <a:noFill/>
        </p:spPr>
      </p:pic>
      <p:pic>
        <p:nvPicPr>
          <p:cNvPr id="63492" name="Picture 4" descr="C:\Users\1\Desktop\фото\путешествие по природному памятникам Омска 2018 г\DSCN01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535782"/>
            <a:ext cx="4429124" cy="33222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Перспективы развития проекта: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64514" name="Picture 2" descr="C:\Users\1\Desktop\фото\путешествие по природному памятникам Омска 2018 г\DSCN01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52732"/>
            <a:ext cx="3714776" cy="49524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фото\Омск\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57562"/>
            <a:ext cx="4543428" cy="3500438"/>
          </a:xfrm>
          <a:prstGeom prst="rect">
            <a:avLst/>
          </a:prstGeom>
          <a:noFill/>
        </p:spPr>
      </p:pic>
      <p:pic>
        <p:nvPicPr>
          <p:cNvPr id="2051" name="Picture 3" descr="C:\Users\1\Desktop\фото\Омск\00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3357562"/>
            <a:ext cx="4714876" cy="3500439"/>
          </a:xfrm>
          <a:prstGeom prst="rect">
            <a:avLst/>
          </a:prstGeom>
          <a:noFill/>
        </p:spPr>
      </p:pic>
      <p:pic>
        <p:nvPicPr>
          <p:cNvPr id="2052" name="Picture 4" descr="C:\Users\1\Desktop\фото\Омск\0009_p03_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4572001" cy="3429001"/>
          </a:xfrm>
          <a:prstGeom prst="rect">
            <a:avLst/>
          </a:prstGeom>
          <a:noFill/>
        </p:spPr>
      </p:pic>
      <p:pic>
        <p:nvPicPr>
          <p:cNvPr id="2053" name="Picture 5" descr="C:\Users\1\Desktop\фото\Омск\den_goroda_20162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00516" y="0"/>
            <a:ext cx="4943484" cy="329565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  <p:sndAc>
      <p:stSnd>
        <p:snd r:embed="rId2" name="camera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N008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109384" y="0"/>
            <a:ext cx="6034616" cy="4525962"/>
          </a:xfrm>
        </p:spPr>
      </p:pic>
      <p:pic>
        <p:nvPicPr>
          <p:cNvPr id="5" name="Рисунок 4" descr="DSCN00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375421"/>
            <a:ext cx="4643438" cy="3482579"/>
          </a:xfrm>
          <a:prstGeom prst="rect">
            <a:avLst/>
          </a:prstGeom>
        </p:spPr>
      </p:pic>
    </p:spTree>
  </p:cSld>
  <p:clrMapOvr>
    <a:masterClrMapping/>
  </p:clrMapOvr>
  <p:transition>
    <p:fade/>
    <p:sndAc>
      <p:stSnd>
        <p:snd r:embed="rId2" name="camera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Согласно Федеральному закону Российской Федерации "Об особо охраняемых природных территориях" от 14.03.1995 г., "Особо охраняемые природные территории (ООПТ)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6" y="2095491"/>
            <a:ext cx="4143380" cy="4143380"/>
          </a:xfrm>
          <a:prstGeom prst="rect">
            <a:avLst/>
          </a:prstGeom>
        </p:spPr>
      </p:pic>
      <p:pic>
        <p:nvPicPr>
          <p:cNvPr id="5" name="Рисунок 4" descr="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2381243"/>
            <a:ext cx="3636190" cy="363619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394720" cy="560263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Цель:  </a:t>
            </a:r>
            <a:r>
              <a:rPr lang="ru-RU" dirty="0" smtClean="0">
                <a:solidFill>
                  <a:srgbClr val="FF0000"/>
                </a:solidFill>
              </a:rPr>
              <a:t>Познакомить школьников с природными памятниками города Омска</a:t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1\Desktop\фото\путешествие по природному памятникам Омска 2018 г\DSCN00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571480"/>
            <a:ext cx="4427868" cy="590315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285728"/>
            <a:ext cx="8686800" cy="385765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Задачи</a:t>
            </a:r>
            <a:r>
              <a:rPr lang="ru-RU" dirty="0" smtClean="0">
                <a:solidFill>
                  <a:srgbClr val="FF0000"/>
                </a:solidFill>
              </a:rPr>
              <a:t>: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dirty="0" smtClean="0"/>
              <a:t>Познакомить школьников с памятниками природы. </a:t>
            </a:r>
          </a:p>
          <a:p>
            <a:pPr>
              <a:buNone/>
            </a:pPr>
            <a:r>
              <a:rPr lang="ru-RU" dirty="0" smtClean="0"/>
              <a:t>Выявить значимость памятников природы для граждан города Омска. </a:t>
            </a:r>
          </a:p>
          <a:p>
            <a:pPr>
              <a:buNone/>
            </a:pPr>
            <a:r>
              <a:rPr lang="ru-RU" dirty="0" smtClean="0"/>
              <a:t>Воспитывать доброе отношение к окружающей природе, культурное поведение. </a:t>
            </a:r>
          </a:p>
          <a:p>
            <a:pPr>
              <a:buNone/>
            </a:pPr>
            <a:r>
              <a:rPr lang="ru-RU" dirty="0" smtClean="0"/>
              <a:t>Развивать творческие, лидерские способности, доброго отношения друг к другу.</a:t>
            </a:r>
            <a:r>
              <a:rPr lang="ru-RU" b="1" dirty="0" smtClean="0"/>
              <a:t> </a:t>
            </a:r>
          </a:p>
          <a:p>
            <a:pPr>
              <a:buNone/>
            </a:pPr>
            <a:r>
              <a:rPr lang="ru-RU" dirty="0" smtClean="0"/>
              <a:t>Организовать Квест и познакомить с неизвестными памятниками природы города Омска. </a:t>
            </a:r>
          </a:p>
          <a:p>
            <a:pPr>
              <a:buNone/>
            </a:pPr>
            <a:r>
              <a:rPr lang="ru-RU" dirty="0" smtClean="0"/>
              <a:t>Смонтировать фильм о пройденных этапах. </a:t>
            </a:r>
          </a:p>
          <a:p>
            <a:endParaRPr lang="ru-RU" dirty="0"/>
          </a:p>
        </p:txBody>
      </p:sp>
      <p:pic>
        <p:nvPicPr>
          <p:cNvPr id="4098" name="Picture 2" descr="C:\Users\1\Desktop\фото\путешествие по природному памятникам Омска 2018 г\DSCN01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857628"/>
            <a:ext cx="3571900" cy="2679228"/>
          </a:xfrm>
          <a:prstGeom prst="rect">
            <a:avLst/>
          </a:prstGeom>
          <a:noFill/>
        </p:spPr>
      </p:pic>
      <p:pic>
        <p:nvPicPr>
          <p:cNvPr id="4099" name="Picture 3" descr="C:\Users\1\Desktop\фото\путешествие по природному памятникам Омска 2018 г\DSCN01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4000504"/>
            <a:ext cx="3307949" cy="248124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  <p:sndAc>
      <p:stSnd>
        <p:snd r:embed="rId2" name="camera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1472" y="476231"/>
            <a:ext cx="57150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Памятники природы</a:t>
            </a:r>
            <a:r>
              <a:rPr lang="ru-RU" sz="2000" dirty="0" smtClean="0">
                <a:solidFill>
                  <a:srgbClr val="FF0000"/>
                </a:solidFill>
              </a:rPr>
              <a:t> – это уникальные, невосполнимые, ценные в экологическом, научном, культурном и эстетическом отношениях природные комплексы, а также объекты естественного и искусственного происхождения.</a:t>
            </a:r>
            <a:r>
              <a:rPr lang="ru-RU" sz="2000" b="1" i="1" dirty="0" smtClean="0">
                <a:solidFill>
                  <a:srgbClr val="FF0000"/>
                </a:solidFill>
              </a:rPr>
              <a:t> </a:t>
            </a:r>
            <a:r>
              <a:rPr lang="ru-RU" sz="2000" dirty="0" smtClean="0">
                <a:solidFill>
                  <a:srgbClr val="FF0000"/>
                </a:solidFill>
              </a:rPr>
              <a:t>Но никто не задумывается о том, как они появляются, зачем нужны,  что можно сделать, чтобы их сберечь.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3429000"/>
            <a:ext cx="3429000" cy="3429000"/>
          </a:xfrm>
          <a:prstGeom prst="rect">
            <a:avLst/>
          </a:prstGeom>
        </p:spPr>
      </p:pic>
      <p:pic>
        <p:nvPicPr>
          <p:cNvPr id="6" name="Рисунок 5" descr="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636" y="1"/>
            <a:ext cx="3000364" cy="3000364"/>
          </a:xfrm>
          <a:prstGeom prst="rect">
            <a:avLst/>
          </a:prstGeom>
        </p:spPr>
      </p:pic>
      <p:pic>
        <p:nvPicPr>
          <p:cNvPr id="5122" name="Picture 2" descr="C:\Users\1\Desktop\фото\путешествие по природному памятникам Омска 2018 г\DSCN01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143248"/>
            <a:ext cx="4476244" cy="33575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esktop\фото\путешествие по природному памятникам Омска 2018 г\DSCN01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775"/>
          </a:xfrm>
          <a:prstGeom prst="rect">
            <a:avLst/>
          </a:prstGeom>
          <a:noFill/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3000364" y="0"/>
            <a:ext cx="5572164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Сколько насчитывается особо охраняемых территорий в Омской област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Какие вы знаете памятники природы? Переч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те?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Какая функция памятников природы?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Наносите ли вы вред памятникам природы? (загрязняете, мусорите)?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421</TotalTime>
  <Words>946</Words>
  <Application>Microsoft Office PowerPoint</Application>
  <PresentationFormat>Экран (4:3)</PresentationFormat>
  <Paragraphs>46</Paragraphs>
  <Slides>23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Трек</vt:lpstr>
      <vt:lpstr>Слайд 1</vt:lpstr>
      <vt:lpstr>О ПРОЕКТЕ</vt:lpstr>
      <vt:lpstr>Слайд 3</vt:lpstr>
      <vt:lpstr>Слайд 4</vt:lpstr>
      <vt:lpstr>Согласно Федеральному закону Российской Федерации "Об особо охраняемых природных территориях" от 14.03.1995 г., "Особо охраняемые природные территории (ООПТ)</vt:lpstr>
      <vt:lpstr>Цель:  Познакомить школьников с природными памятниками города Омска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                         Птичья гавань</vt:lpstr>
      <vt:lpstr>          Яблоня сибирская</vt:lpstr>
      <vt:lpstr>Слайд 17</vt:lpstr>
      <vt:lpstr>Дендрологический сад имени Г.И .Гензе </vt:lpstr>
      <vt:lpstr>Дендропарк - "Зеленая жемчужина" ОмГАУ" </vt:lpstr>
      <vt:lpstr>Озеро Соленое </vt:lpstr>
      <vt:lpstr>ОЗЕРО ЧЕРЕДОВОЕ</vt:lpstr>
      <vt:lpstr>Перспективы развития проекта:</vt:lpstr>
      <vt:lpstr>Слайд 23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Полина</dc:creator>
  <cp:lastModifiedBy>1</cp:lastModifiedBy>
  <cp:revision>45</cp:revision>
  <dcterms:created xsi:type="dcterms:W3CDTF">2013-12-04T15:24:17Z</dcterms:created>
  <dcterms:modified xsi:type="dcterms:W3CDTF">2018-06-28T08:44:55Z</dcterms:modified>
</cp:coreProperties>
</file>