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2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4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t>22.06.2018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0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t>22.06.2018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8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t>22.06.2018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78990-256B-497D-901F-419C29B18294}" type="datetime1">
              <a:rPr lang="ru-RU" smtClean="0"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960B-CD0A-42FF-852C-61517DDB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0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653143" y="892629"/>
            <a:ext cx="7815942" cy="5421085"/>
          </a:xfrm>
          <a:prstGeom prst="flowChartDocument">
            <a:avLst/>
          </a:prstGeom>
          <a:blipFill dpi="0" rotWithShape="1">
            <a:blip r:embed="rId3"/>
            <a:srcRect/>
            <a:stretch>
              <a:fillRect r="-81000"/>
            </a:stretch>
          </a:blipFill>
          <a:ln w="57150">
            <a:solidFill>
              <a:schemeClr val="bg1">
                <a:lumMod val="8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66700" y="-174177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Бюджетное учреждение Ханты-Мансийского автономного округа – Югры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«Когалымский комплексный центр социального обслуживания населения»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25388" y="141696"/>
            <a:ext cx="76436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Проект 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развития волонтёрского движения среди детей и подростков, находящихся на социальном обслуживании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отделении дневного пребывания несовершеннолетних </a:t>
            </a:r>
          </a:p>
          <a:p>
            <a:pPr algn="ctr"/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БУ «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Когалымский комплексный 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центр социального обслуживания 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населения»</a:t>
            </a: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63197" y="5457686"/>
            <a:ext cx="8561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Сорокина Марина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Ринатовна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, </a:t>
            </a:r>
          </a:p>
          <a:p>
            <a:pPr algn="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заведующий отделением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дневного пребывания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несовершеннолетних;</a:t>
            </a:r>
          </a:p>
          <a:p>
            <a:pPr algn="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Чернуха Оксана Анатольевна, </a:t>
            </a:r>
          </a:p>
          <a:p>
            <a:pPr algn="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воспитатель отделения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дневного пребывания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несовершеннолетних</a:t>
            </a:r>
          </a:p>
        </p:txBody>
      </p:sp>
      <p:pic>
        <p:nvPicPr>
          <p:cNvPr id="10" name="Рисунок 9" descr="D:\Users\1sm\Desktop\нов вол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25" y="3043295"/>
            <a:ext cx="5892880" cy="223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4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10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69680" y="-124280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11740" y="-119800"/>
            <a:ext cx="77351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r>
              <a:rPr lang="en-US" sz="2500" b="1" dirty="0" err="1" smtClean="0"/>
              <a:t>Колличественные</a:t>
            </a:r>
            <a:r>
              <a:rPr lang="en-US" sz="2500" b="1" dirty="0" smtClean="0"/>
              <a:t> и </a:t>
            </a:r>
            <a:r>
              <a:rPr lang="en-US" sz="2500" b="1" dirty="0" err="1" smtClean="0"/>
              <a:t>качественные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показатели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за</a:t>
            </a:r>
            <a:r>
              <a:rPr lang="en-US" sz="2500" b="1" dirty="0" smtClean="0"/>
              <a:t> 2018 </a:t>
            </a:r>
            <a:r>
              <a:rPr lang="en-US" sz="2500" b="1" dirty="0" err="1" smtClean="0"/>
              <a:t>год</a:t>
            </a:r>
            <a:endParaRPr lang="ru-RU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3153" y="1153900"/>
            <a:ext cx="817295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latin typeface="Monotype Corsiva" panose="03010101010201010101" pitchFamily="66" charset="0"/>
              </a:rPr>
              <a:t>     </a:t>
            </a:r>
            <a:r>
              <a:rPr lang="ru-RU" sz="2300" dirty="0" smtClean="0">
                <a:latin typeface="Monotype Corsiva" panose="03010101010201010101" pitchFamily="66" charset="0"/>
              </a:rPr>
              <a:t>За </a:t>
            </a:r>
            <a:r>
              <a:rPr lang="en-US" sz="2300" dirty="0" smtClean="0">
                <a:latin typeface="Monotype Corsiva" panose="03010101010201010101" pitchFamily="66" charset="0"/>
              </a:rPr>
              <a:t>5 </a:t>
            </a:r>
            <a:r>
              <a:rPr lang="en-US" sz="2300" dirty="0" err="1" smtClean="0">
                <a:latin typeface="Monotype Corsiva" panose="03010101010201010101" pitchFamily="66" charset="0"/>
              </a:rPr>
              <a:t>месяцев</a:t>
            </a:r>
            <a:r>
              <a:rPr lang="en-US" sz="2300" dirty="0" smtClean="0">
                <a:latin typeface="Monotype Corsiva" panose="03010101010201010101" pitchFamily="66" charset="0"/>
              </a:rPr>
              <a:t> </a:t>
            </a:r>
            <a:r>
              <a:rPr lang="ru-RU" sz="2300" dirty="0" smtClean="0">
                <a:latin typeface="Monotype Corsiva" panose="03010101010201010101" pitchFamily="66" charset="0"/>
              </a:rPr>
              <a:t>201</a:t>
            </a:r>
            <a:r>
              <a:rPr lang="en-US" sz="2300" dirty="0" smtClean="0">
                <a:latin typeface="Monotype Corsiva" panose="03010101010201010101" pitchFamily="66" charset="0"/>
              </a:rPr>
              <a:t>8</a:t>
            </a:r>
            <a:r>
              <a:rPr lang="ru-RU" sz="2300" dirty="0" smtClean="0">
                <a:latin typeface="Monotype Corsiva" panose="03010101010201010101" pitchFamily="66" charset="0"/>
              </a:rPr>
              <a:t> год</a:t>
            </a:r>
            <a:r>
              <a:rPr lang="en-US" sz="2300" dirty="0" smtClean="0">
                <a:latin typeface="Monotype Corsiva" panose="03010101010201010101" pitchFamily="66" charset="0"/>
              </a:rPr>
              <a:t>а</a:t>
            </a:r>
            <a:r>
              <a:rPr lang="ru-RU" sz="2300" dirty="0" smtClean="0">
                <a:latin typeface="Monotype Corsiva" panose="03010101010201010101" pitchFamily="66" charset="0"/>
              </a:rPr>
              <a:t> </a:t>
            </a:r>
            <a:r>
              <a:rPr lang="ru-RU" sz="2300" dirty="0">
                <a:latin typeface="Monotype Corsiva" panose="03010101010201010101" pitchFamily="66" charset="0"/>
              </a:rPr>
              <a:t>в волонтерскую </a:t>
            </a:r>
            <a:r>
              <a:rPr lang="ru-RU" sz="2300" dirty="0" smtClean="0">
                <a:latin typeface="Monotype Corsiva" panose="03010101010201010101" pitchFamily="66" charset="0"/>
              </a:rPr>
              <a:t>деятельность</a:t>
            </a:r>
            <a:r>
              <a:rPr lang="en-US" sz="2300" dirty="0" smtClean="0">
                <a:latin typeface="Monotype Corsiva" panose="03010101010201010101" pitchFamily="66" charset="0"/>
              </a:rPr>
              <a:t> </a:t>
            </a:r>
            <a:r>
              <a:rPr lang="ru-RU" sz="2300" dirty="0" smtClean="0">
                <a:latin typeface="Monotype Corsiva" panose="03010101010201010101" pitchFamily="66" charset="0"/>
              </a:rPr>
              <a:t>вовлечены </a:t>
            </a:r>
            <a:r>
              <a:rPr lang="en-US" sz="2300" dirty="0" smtClean="0">
                <a:latin typeface="Monotype Corsiva" panose="03010101010201010101" pitchFamily="66" charset="0"/>
              </a:rPr>
              <a:t>18 </a:t>
            </a:r>
            <a:r>
              <a:rPr lang="ru-RU" sz="2300" dirty="0" smtClean="0">
                <a:latin typeface="Monotype Corsiva" panose="03010101010201010101" pitchFamily="66" charset="0"/>
              </a:rPr>
              <a:t>несовершеннолетних</a:t>
            </a:r>
            <a:r>
              <a:rPr lang="ru-RU" sz="2300" dirty="0">
                <a:latin typeface="Monotype Corsiva" panose="03010101010201010101" pitchFamily="66" charset="0"/>
              </a:rPr>
              <a:t>, посещающих отделение дневного пребывания несовершеннолетних. </a:t>
            </a:r>
            <a:endParaRPr lang="en-US" sz="2300" dirty="0" smtClean="0">
              <a:latin typeface="Monotype Corsiva" panose="03010101010201010101" pitchFamily="66" charset="0"/>
            </a:endParaRPr>
          </a:p>
          <a:p>
            <a:pPr algn="just"/>
            <a:r>
              <a:rPr lang="en-US" sz="2300" dirty="0" smtClean="0">
                <a:latin typeface="Monotype Corsiva" panose="03010101010201010101" pitchFamily="66" charset="0"/>
              </a:rPr>
              <a:t>     </a:t>
            </a:r>
            <a:r>
              <a:rPr lang="ru-RU" sz="2300" dirty="0" smtClean="0">
                <a:latin typeface="Monotype Corsiva" panose="03010101010201010101" pitchFamily="66" charset="0"/>
              </a:rPr>
              <a:t>Под </a:t>
            </a:r>
            <a:r>
              <a:rPr lang="ru-RU" sz="2300" dirty="0">
                <a:latin typeface="Monotype Corsiva" panose="03010101010201010101" pitchFamily="66" charset="0"/>
              </a:rPr>
              <a:t>руководством наставников-педагогов, используя такие методы как арт-терапия, </a:t>
            </a:r>
            <a:r>
              <a:rPr lang="ru-RU" sz="2300" dirty="0" err="1">
                <a:latin typeface="Monotype Corsiva" panose="03010101010201010101" pitchFamily="66" charset="0"/>
              </a:rPr>
              <a:t>библиотерапия</a:t>
            </a:r>
            <a:r>
              <a:rPr lang="ru-RU" sz="2300" dirty="0">
                <a:latin typeface="Monotype Corsiva" panose="03010101010201010101" pitchFamily="66" charset="0"/>
              </a:rPr>
              <a:t> волонтеры отряда «Радуга надежды» организовали и провели </a:t>
            </a:r>
            <a:r>
              <a:rPr lang="en-US" sz="2300" dirty="0" smtClean="0">
                <a:latin typeface="Monotype Corsiva" panose="03010101010201010101" pitchFamily="66" charset="0"/>
              </a:rPr>
              <a:t>2</a:t>
            </a:r>
            <a:r>
              <a:rPr lang="ru-RU" sz="2300" dirty="0" smtClean="0">
                <a:latin typeface="Monotype Corsiva" panose="03010101010201010101" pitchFamily="66" charset="0"/>
              </a:rPr>
              <a:t> акции </a:t>
            </a:r>
            <a:r>
              <a:rPr lang="ru-RU" sz="2300" dirty="0">
                <a:latin typeface="Monotype Corsiva" panose="03010101010201010101" pitchFamily="66" charset="0"/>
              </a:rPr>
              <a:t>для граждан пожилого возраста, </a:t>
            </a:r>
            <a:r>
              <a:rPr lang="en-US" sz="2300" dirty="0" smtClean="0">
                <a:latin typeface="Monotype Corsiva" panose="03010101010201010101" pitchFamily="66" charset="0"/>
              </a:rPr>
              <a:t>5</a:t>
            </a:r>
            <a:r>
              <a:rPr lang="ru-RU" sz="2300" dirty="0" smtClean="0">
                <a:latin typeface="Monotype Corsiva" panose="03010101010201010101" pitchFamily="66" charset="0"/>
              </a:rPr>
              <a:t> </a:t>
            </a:r>
            <a:r>
              <a:rPr lang="ru-RU" sz="2300" dirty="0">
                <a:latin typeface="Monotype Corsiva" panose="03010101010201010101" pitchFamily="66" charset="0"/>
              </a:rPr>
              <a:t>совместных прочтений произведений, сказок, басен, </a:t>
            </a:r>
            <a:r>
              <a:rPr lang="en-US" sz="2300" dirty="0" smtClean="0">
                <a:latin typeface="Monotype Corsiva" panose="03010101010201010101" pitchFamily="66" charset="0"/>
              </a:rPr>
              <a:t>2</a:t>
            </a:r>
            <a:r>
              <a:rPr lang="ru-RU" sz="2300" dirty="0" smtClean="0">
                <a:latin typeface="Monotype Corsiva" panose="03010101010201010101" pitchFamily="66" charset="0"/>
              </a:rPr>
              <a:t> </a:t>
            </a:r>
            <a:r>
              <a:rPr lang="ru-RU" sz="2300" dirty="0">
                <a:latin typeface="Monotype Corsiva" panose="03010101010201010101" pitchFamily="66" charset="0"/>
              </a:rPr>
              <a:t>совместных </a:t>
            </a:r>
            <a:r>
              <a:rPr lang="ru-RU" sz="2300" dirty="0" smtClean="0">
                <a:latin typeface="Monotype Corsiva" panose="03010101010201010101" pitchFamily="66" charset="0"/>
              </a:rPr>
              <a:t>просмотр</a:t>
            </a:r>
            <a:r>
              <a:rPr lang="en-US" sz="2300" dirty="0" smtClean="0">
                <a:latin typeface="Monotype Corsiva" panose="03010101010201010101" pitchFamily="66" charset="0"/>
              </a:rPr>
              <a:t>а</a:t>
            </a:r>
            <a:r>
              <a:rPr lang="ru-RU" sz="2300" dirty="0" smtClean="0">
                <a:latin typeface="Monotype Corsiva" panose="03010101010201010101" pitchFamily="66" charset="0"/>
              </a:rPr>
              <a:t> документальных </a:t>
            </a:r>
            <a:r>
              <a:rPr lang="ru-RU" sz="2300" dirty="0">
                <a:latin typeface="Monotype Corsiva" panose="03010101010201010101" pitchFamily="66" charset="0"/>
              </a:rPr>
              <a:t>и художественных фильмов, </a:t>
            </a:r>
            <a:r>
              <a:rPr lang="en-US" sz="2300" dirty="0" smtClean="0">
                <a:latin typeface="Monotype Corsiva" panose="03010101010201010101" pitchFamily="66" charset="0"/>
              </a:rPr>
              <a:t>2</a:t>
            </a:r>
            <a:r>
              <a:rPr lang="ru-RU" sz="2300" dirty="0" smtClean="0">
                <a:latin typeface="Monotype Corsiva" panose="03010101010201010101" pitchFamily="66" charset="0"/>
              </a:rPr>
              <a:t> мастер-класс</a:t>
            </a:r>
            <a:r>
              <a:rPr lang="en-US" sz="2300" dirty="0" smtClean="0">
                <a:latin typeface="Monotype Corsiva" panose="03010101010201010101" pitchFamily="66" charset="0"/>
              </a:rPr>
              <a:t>а</a:t>
            </a:r>
            <a:r>
              <a:rPr lang="ru-RU" sz="2300" dirty="0" smtClean="0">
                <a:latin typeface="Monotype Corsiva" panose="03010101010201010101" pitchFamily="66" charset="0"/>
              </a:rPr>
              <a:t> для детей с ограниченными возможностями, </a:t>
            </a:r>
            <a:r>
              <a:rPr lang="en-US" sz="2300" dirty="0" smtClean="0">
                <a:latin typeface="Monotype Corsiva" panose="03010101010201010101" pitchFamily="66" charset="0"/>
              </a:rPr>
              <a:t>2</a:t>
            </a:r>
            <a:r>
              <a:rPr lang="ru-RU" sz="2300" dirty="0" smtClean="0">
                <a:latin typeface="Monotype Corsiva" panose="03010101010201010101" pitchFamily="66" charset="0"/>
              </a:rPr>
              <a:t> театральных постановки (пальчиковый, кукольный театр)</a:t>
            </a:r>
            <a:r>
              <a:rPr lang="en-US" sz="2300" dirty="0" smtClean="0">
                <a:latin typeface="Monotype Corsiva" panose="03010101010201010101" pitchFamily="66" charset="0"/>
              </a:rPr>
              <a:t> </a:t>
            </a:r>
            <a:r>
              <a:rPr lang="ru-RU" sz="2300" dirty="0" smtClean="0">
                <a:latin typeface="Monotype Corsiva" panose="03010101010201010101" pitchFamily="66" charset="0"/>
              </a:rPr>
              <a:t> для детей -инвалидов</a:t>
            </a:r>
            <a:r>
              <a:rPr lang="en-US" sz="2300" dirty="0" smtClean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en-US" sz="2300" dirty="0" smtClean="0">
                <a:latin typeface="Monotype Corsiva" panose="03010101010201010101" pitchFamily="66" charset="0"/>
              </a:rPr>
              <a:t>     У </a:t>
            </a:r>
            <a:r>
              <a:rPr lang="ru-RU" sz="2300" dirty="0" smtClean="0">
                <a:latin typeface="Monotype Corsiva" panose="03010101010201010101" pitchFamily="66" charset="0"/>
              </a:rPr>
              <a:t>9</a:t>
            </a:r>
            <a:r>
              <a:rPr lang="en-US" sz="2300" dirty="0" smtClean="0">
                <a:latin typeface="Monotype Corsiva" panose="03010101010201010101" pitchFamily="66" charset="0"/>
              </a:rPr>
              <a:t>7</a:t>
            </a:r>
            <a:r>
              <a:rPr lang="ru-RU" sz="2300" dirty="0" smtClean="0">
                <a:latin typeface="Monotype Corsiva" panose="03010101010201010101" pitchFamily="66" charset="0"/>
              </a:rPr>
              <a:t>% </a:t>
            </a:r>
            <a:r>
              <a:rPr lang="ru-RU" sz="2300" dirty="0">
                <a:latin typeface="Monotype Corsiva" panose="03010101010201010101" pitchFamily="66" charset="0"/>
              </a:rPr>
              <a:t>несовершеннолетних повысился уровень социальной адаптации, у </a:t>
            </a:r>
            <a:r>
              <a:rPr lang="ru-RU" sz="2300" dirty="0" smtClean="0">
                <a:latin typeface="Monotype Corsiva" panose="03010101010201010101" pitchFamily="66" charset="0"/>
              </a:rPr>
              <a:t>7</a:t>
            </a:r>
            <a:r>
              <a:rPr lang="en-US" sz="2300" dirty="0" smtClean="0">
                <a:latin typeface="Monotype Corsiva" panose="03010101010201010101" pitchFamily="66" charset="0"/>
              </a:rPr>
              <a:t>0</a:t>
            </a:r>
            <a:r>
              <a:rPr lang="ru-RU" sz="2300" dirty="0" smtClean="0">
                <a:latin typeface="Monotype Corsiva" panose="03010101010201010101" pitchFamily="66" charset="0"/>
              </a:rPr>
              <a:t>% </a:t>
            </a:r>
            <a:r>
              <a:rPr lang="ru-RU" sz="2300" dirty="0">
                <a:latin typeface="Monotype Corsiva" panose="03010101010201010101" pitchFamily="66" charset="0"/>
              </a:rPr>
              <a:t>несовершеннолетних повысился уровень коммуникативных навыков</a:t>
            </a:r>
          </a:p>
        </p:txBody>
      </p:sp>
      <p:pic>
        <p:nvPicPr>
          <p:cNvPr id="10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291522" y="-119800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539613" y="-326581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21820" y="0"/>
            <a:ext cx="825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Практическая значимость проекта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1491343"/>
            <a:ext cx="8036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>
                <a:latin typeface="Monotype Corsiva" panose="03010101010201010101" pitchFamily="66" charset="0"/>
              </a:rPr>
              <a:t>Практическая значимость </a:t>
            </a:r>
            <a:r>
              <a:rPr lang="ru-RU" sz="4000" dirty="0" smtClean="0">
                <a:latin typeface="Monotype Corsiva" panose="03010101010201010101" pitchFamily="66" charset="0"/>
              </a:rPr>
              <a:t>проекта заключается </a:t>
            </a:r>
            <a:r>
              <a:rPr lang="ru-RU" sz="4000" dirty="0">
                <a:latin typeface="Monotype Corsiva" panose="03010101010201010101" pitchFamily="66" charset="0"/>
              </a:rPr>
              <a:t>в создание возможностей и условий для проявления детьми социальной активности через работу детского объединения - волонтерский отряд «Радуга надежды»</a:t>
            </a:r>
          </a:p>
        </p:txBody>
      </p:sp>
      <p:pic>
        <p:nvPicPr>
          <p:cNvPr id="10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291522" y="-214815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69680" y="-124280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1105015"/>
            <a:ext cx="8092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Monotype Corsiva" panose="03010101010201010101" pitchFamily="66" charset="0"/>
              </a:rPr>
              <a:t>Целевая </a:t>
            </a:r>
            <a:r>
              <a:rPr lang="ru-RU" sz="3200" b="1" dirty="0" smtClean="0">
                <a:latin typeface="Monotype Corsiva" panose="03010101010201010101" pitchFamily="66" charset="0"/>
              </a:rPr>
              <a:t>группа проекта: </a:t>
            </a:r>
            <a:r>
              <a:rPr lang="ru-RU" sz="3200" dirty="0" smtClean="0">
                <a:latin typeface="Monotype Corsiva" panose="03010101010201010101" pitchFamily="66" charset="0"/>
              </a:rPr>
              <a:t>дети </a:t>
            </a:r>
            <a:r>
              <a:rPr lang="ru-RU" sz="3200" dirty="0">
                <a:latin typeface="Monotype Corsiva" panose="03010101010201010101" pitchFamily="66" charset="0"/>
              </a:rPr>
              <a:t>и подростки, посещающие отделение дневного пребывания несовершеннолетних </a:t>
            </a:r>
          </a:p>
          <a:p>
            <a:pPr algn="just"/>
            <a:r>
              <a:rPr lang="ru-RU" sz="3200" b="1" i="1" dirty="0">
                <a:latin typeface="Monotype Corsiva" panose="03010101010201010101" pitchFamily="66" charset="0"/>
              </a:rPr>
              <a:t>Цель </a:t>
            </a:r>
            <a:r>
              <a:rPr lang="ru-RU" sz="3200" b="1" i="1" dirty="0" smtClean="0">
                <a:latin typeface="Monotype Corsiva" panose="03010101010201010101" pitchFamily="66" charset="0"/>
              </a:rPr>
              <a:t>проекта: ф</a:t>
            </a:r>
            <a:r>
              <a:rPr lang="ru-RU" sz="3200" dirty="0" smtClean="0">
                <a:latin typeface="Monotype Corsiva" panose="03010101010201010101" pitchFamily="66" charset="0"/>
              </a:rPr>
              <a:t>ормирование </a:t>
            </a:r>
            <a:r>
              <a:rPr lang="ru-RU" sz="3200" dirty="0">
                <a:latin typeface="Monotype Corsiva" panose="03010101010201010101" pitchFamily="66" charset="0"/>
              </a:rPr>
              <a:t>позитивных установок у несовершеннолетних на общественно-полезную, добровольческую деятельность, способствующую социализации и самореализации их личности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7543" y="67033"/>
            <a:ext cx="8251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 </a:t>
            </a:r>
            <a:r>
              <a:rPr lang="en-US" sz="3000" b="1" dirty="0" err="1" smtClean="0"/>
              <a:t>Целевая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группа</a:t>
            </a:r>
            <a:r>
              <a:rPr lang="en-US" sz="3000" b="1" dirty="0" smtClean="0"/>
              <a:t> и </a:t>
            </a:r>
            <a:r>
              <a:rPr lang="en-US" sz="3000" b="1" dirty="0" err="1" smtClean="0"/>
              <a:t>цель</a:t>
            </a:r>
            <a:r>
              <a:rPr lang="en-US" sz="3000" b="1" dirty="0" smtClean="0"/>
              <a:t> </a:t>
            </a:r>
            <a:r>
              <a:rPr lang="ru-RU" sz="3000" b="1" dirty="0" smtClean="0"/>
              <a:t>проекта</a:t>
            </a:r>
            <a:endParaRPr lang="ru-RU" sz="3000" b="1" dirty="0"/>
          </a:p>
        </p:txBody>
      </p:sp>
      <p:pic>
        <p:nvPicPr>
          <p:cNvPr id="11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445270" y="-119800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69680" y="-124280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17237" r="18742" b="33120"/>
          <a:stretch/>
        </p:blipFill>
        <p:spPr bwMode="auto">
          <a:xfrm>
            <a:off x="381000" y="1210704"/>
            <a:ext cx="4084359" cy="384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66665" r="15588"/>
          <a:stretch/>
        </p:blipFill>
        <p:spPr bwMode="auto">
          <a:xfrm>
            <a:off x="4443935" y="1788340"/>
            <a:ext cx="4267640" cy="250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7543" y="67033"/>
            <a:ext cx="8251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Основные направления деятельности проекта</a:t>
            </a:r>
            <a:endParaRPr lang="ru-RU" sz="3000" b="1" dirty="0"/>
          </a:p>
        </p:txBody>
      </p:sp>
      <p:pic>
        <p:nvPicPr>
          <p:cNvPr id="11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291522" y="-119800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10243" y="-124280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1050" y="901357"/>
            <a:ext cx="8100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 smtClean="0">
                <a:latin typeface="Monotype Corsiva" panose="03010101010201010101" pitchFamily="66" charset="0"/>
              </a:rPr>
              <a:t>      Цель</a:t>
            </a:r>
            <a:r>
              <a:rPr lang="ru-RU" sz="2500" b="1" dirty="0">
                <a:latin typeface="Monotype Corsiva" panose="03010101010201010101" pitchFamily="66" charset="0"/>
              </a:rPr>
              <a:t>: </a:t>
            </a:r>
            <a:r>
              <a:rPr lang="ru-RU" sz="2500" dirty="0">
                <a:latin typeface="Monotype Corsiva" panose="03010101010201010101" pitchFamily="66" charset="0"/>
              </a:rPr>
              <a:t>формирование у детей чувства ответственности, надежности, честности, заботливости и уважения по отношению к другим людям и к порученному делу.</a:t>
            </a:r>
          </a:p>
          <a:p>
            <a:pPr algn="just"/>
            <a:r>
              <a:rPr lang="ru-RU" sz="2500" b="1" dirty="0" smtClean="0">
                <a:latin typeface="Monotype Corsiva" panose="03010101010201010101" pitchFamily="66" charset="0"/>
              </a:rPr>
              <a:t>       Формы </a:t>
            </a:r>
            <a:r>
              <a:rPr lang="ru-RU" sz="2500" b="1" dirty="0">
                <a:latin typeface="Monotype Corsiva" panose="03010101010201010101" pitchFamily="66" charset="0"/>
              </a:rPr>
              <a:t>работы: </a:t>
            </a:r>
            <a:r>
              <a:rPr lang="ru-RU" sz="2500" dirty="0">
                <a:latin typeface="Monotype Corsiva" panose="03010101010201010101" pitchFamily="66" charset="0"/>
              </a:rPr>
              <a:t>беседы, встречи с просмотром фотографий </a:t>
            </a:r>
            <a:r>
              <a:rPr lang="ru-RU" sz="2500" dirty="0" err="1">
                <a:latin typeface="Monotype Corsiva" panose="03010101010201010101" pitchFamily="66" charset="0"/>
              </a:rPr>
              <a:t>благополучателей</a:t>
            </a:r>
            <a:r>
              <a:rPr lang="ru-RU" sz="2500" dirty="0">
                <a:latin typeface="Monotype Corsiva" panose="03010101010201010101" pitchFamily="66" charset="0"/>
              </a:rPr>
              <a:t>, </a:t>
            </a:r>
            <a:r>
              <a:rPr lang="ru-RU" sz="2500" dirty="0" err="1">
                <a:latin typeface="Monotype Corsiva" panose="03010101010201010101" pitchFamily="66" charset="0"/>
              </a:rPr>
              <a:t>библиотерапия</a:t>
            </a:r>
            <a:r>
              <a:rPr lang="ru-RU" sz="2500" dirty="0">
                <a:latin typeface="Monotype Corsiva" panose="03010101010201010101" pitchFamily="66" charset="0"/>
              </a:rPr>
              <a:t>, игровая и театрализованная деятельность</a:t>
            </a:r>
            <a:r>
              <a:rPr lang="ru-RU" sz="2500" dirty="0" smtClean="0">
                <a:latin typeface="Monotype Corsiva" panose="03010101010201010101" pitchFamily="66" charset="0"/>
              </a:rPr>
              <a:t>.</a:t>
            </a:r>
            <a:endParaRPr lang="ru-RU" sz="2500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1414" y="67033"/>
            <a:ext cx="8251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Социальное направление</a:t>
            </a:r>
            <a:endParaRPr lang="ru-RU" sz="3000" b="1" dirty="0"/>
          </a:p>
        </p:txBody>
      </p:sp>
      <p:pic>
        <p:nvPicPr>
          <p:cNvPr id="3074" name="Picture 2" descr="C:\Users\TissenTG\Desktop\Новая папка\DSC_0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50" y="3185886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issenTG\Desktop\Новая папка\DSC_00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5663" r="6047" b="-5663"/>
          <a:stretch/>
        </p:blipFill>
        <p:spPr bwMode="auto">
          <a:xfrm>
            <a:off x="4860614" y="3183573"/>
            <a:ext cx="3823392" cy="25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291522" y="-119800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456766" y="-99333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570" y="813472"/>
            <a:ext cx="819790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 smtClean="0">
                <a:latin typeface="Monotype Corsiva" panose="03010101010201010101" pitchFamily="66" charset="0"/>
              </a:rPr>
              <a:t>      Цель</a:t>
            </a:r>
            <a:r>
              <a:rPr lang="ru-RU" sz="2500" b="1" dirty="0">
                <a:latin typeface="Monotype Corsiva" panose="03010101010201010101" pitchFamily="66" charset="0"/>
              </a:rPr>
              <a:t>: </a:t>
            </a:r>
            <a:r>
              <a:rPr lang="ru-RU" sz="2500" dirty="0">
                <a:latin typeface="Monotype Corsiva" panose="03010101010201010101" pitchFamily="66" charset="0"/>
              </a:rPr>
              <a:t>развитие фантазии ребёнка, его творческих и эстетических наклонностей, а также организационных навыков посредством осуществления подготовки мероприятий досуговой направленности для </a:t>
            </a:r>
            <a:r>
              <a:rPr lang="ru-RU" sz="2500" dirty="0" err="1">
                <a:latin typeface="Monotype Corsiva" panose="03010101010201010101" pitchFamily="66" charset="0"/>
              </a:rPr>
              <a:t>благополучателей</a:t>
            </a:r>
            <a:r>
              <a:rPr lang="ru-RU" sz="2500" dirty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ru-RU" sz="2500" b="1" dirty="0" smtClean="0">
                <a:latin typeface="Monotype Corsiva" panose="03010101010201010101" pitchFamily="66" charset="0"/>
              </a:rPr>
              <a:t>      Формы </a:t>
            </a:r>
            <a:r>
              <a:rPr lang="ru-RU" sz="2500" b="1" dirty="0">
                <a:latin typeface="Monotype Corsiva" panose="03010101010201010101" pitchFamily="66" charset="0"/>
              </a:rPr>
              <a:t>работы: </a:t>
            </a:r>
            <a:r>
              <a:rPr lang="ru-RU" sz="2500" dirty="0">
                <a:latin typeface="Monotype Corsiva" panose="03010101010201010101" pitchFamily="66" charset="0"/>
              </a:rPr>
              <a:t>подготовка и репетиции к развлечениям, праздникам, игровым программам, соревнованиям, просмотр видеофильмов с последующим обсуждением его содержания</a:t>
            </a:r>
          </a:p>
        </p:txBody>
      </p:sp>
      <p:pic>
        <p:nvPicPr>
          <p:cNvPr id="1026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-1831186" y="3956004"/>
            <a:ext cx="1321387" cy="13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30819" y="114992"/>
            <a:ext cx="8251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Досуговое направление</a:t>
            </a:r>
            <a:endParaRPr lang="ru-RU" sz="3000" b="1" dirty="0"/>
          </a:p>
        </p:txBody>
      </p:sp>
      <p:pic>
        <p:nvPicPr>
          <p:cNvPr id="4098" name="Picture 2" descr="C:\Users\TissenTG\Desktop\Новая папка\IMG_20150217_111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-5145"/>
          <a:stretch/>
        </p:blipFill>
        <p:spPr bwMode="auto">
          <a:xfrm>
            <a:off x="985247" y="3539950"/>
            <a:ext cx="3472887" cy="23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issenTG\Desktop\Новая папка\фото праздников 2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2"/>
          <a:stretch/>
        </p:blipFill>
        <p:spPr bwMode="auto">
          <a:xfrm>
            <a:off x="4874612" y="3539950"/>
            <a:ext cx="3462015" cy="21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291522" y="-119800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63280" y="-124280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570" y="813472"/>
            <a:ext cx="81979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500" b="1" i="1" dirty="0" smtClean="0">
                <a:latin typeface="Monotype Corsiva" panose="03010101010201010101" pitchFamily="66" charset="0"/>
                <a:ea typeface="Times New Roman"/>
              </a:rPr>
              <a:t>Цель</a:t>
            </a:r>
            <a:r>
              <a:rPr lang="ru-RU" sz="2500" b="1" i="1" dirty="0">
                <a:latin typeface="Monotype Corsiva" panose="03010101010201010101" pitchFamily="66" charset="0"/>
                <a:ea typeface="Times New Roman"/>
              </a:rPr>
              <a:t>:</a:t>
            </a:r>
            <a:r>
              <a:rPr lang="ru-RU" sz="2500" b="1" dirty="0"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sz="2500" dirty="0">
                <a:latin typeface="Monotype Corsiva" panose="03010101010201010101" pitchFamily="66" charset="0"/>
                <a:ea typeface="Times New Roman"/>
              </a:rPr>
              <a:t>формирование трудовых умений и навыков, развитие различных способностей ребенка через совместную с </a:t>
            </a:r>
            <a:r>
              <a:rPr lang="ru-RU" sz="2500" dirty="0" err="1">
                <a:latin typeface="Monotype Corsiva" panose="03010101010201010101" pitchFamily="66" charset="0"/>
                <a:ea typeface="Times New Roman"/>
              </a:rPr>
              <a:t>благополучателями</a:t>
            </a:r>
            <a:r>
              <a:rPr lang="ru-RU" sz="2500" dirty="0">
                <a:latin typeface="Monotype Corsiva" panose="03010101010201010101" pitchFamily="66" charset="0"/>
                <a:ea typeface="Times New Roman"/>
              </a:rPr>
              <a:t> трудовую деятельность.</a:t>
            </a:r>
          </a:p>
          <a:p>
            <a:pPr indent="450215" algn="just">
              <a:spcAft>
                <a:spcPts val="0"/>
              </a:spcAft>
            </a:pPr>
            <a:r>
              <a:rPr lang="ru-RU" sz="2500" b="1" i="1" dirty="0">
                <a:latin typeface="Monotype Corsiva" panose="03010101010201010101" pitchFamily="66" charset="0"/>
                <a:ea typeface="Times New Roman"/>
              </a:rPr>
              <a:t>Формы работы</a:t>
            </a:r>
            <a:r>
              <a:rPr lang="ru-RU" sz="2500" i="1" dirty="0">
                <a:latin typeface="Monotype Corsiva" panose="03010101010201010101" pitchFamily="66" charset="0"/>
                <a:ea typeface="Times New Roman"/>
              </a:rPr>
              <a:t>:</a:t>
            </a:r>
            <a:r>
              <a:rPr lang="ru-RU" sz="2500" dirty="0">
                <a:latin typeface="Monotype Corsiva" panose="03010101010201010101" pitchFamily="66" charset="0"/>
                <a:ea typeface="Times New Roman"/>
              </a:rPr>
              <a:t> наблюдения, самообслуживание, поливка цветника, трудовой десант, хозяйственно – бытовой труд, ручной труд, творческие мастерские, мастер-классы.</a:t>
            </a:r>
            <a:endParaRPr lang="ru-RU" sz="2500" dirty="0">
              <a:effectLst/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1026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-1831186" y="3956004"/>
            <a:ext cx="1321387" cy="13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30819" y="91980"/>
            <a:ext cx="8251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Трудовое направление</a:t>
            </a:r>
            <a:endParaRPr lang="ru-RU" sz="3000" b="1" dirty="0"/>
          </a:p>
        </p:txBody>
      </p:sp>
      <p:pic>
        <p:nvPicPr>
          <p:cNvPr id="5124" name="Picture 4" descr="C:\Users\TissenTG\Desktop\Новая папка\фото 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58" r="18780"/>
          <a:stretch/>
        </p:blipFill>
        <p:spPr bwMode="auto">
          <a:xfrm>
            <a:off x="5911817" y="3416754"/>
            <a:ext cx="2746660" cy="22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issenTG\Desktop\Новая папка\фото 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/>
          <a:stretch/>
        </p:blipFill>
        <p:spPr bwMode="auto">
          <a:xfrm>
            <a:off x="460570" y="3416754"/>
            <a:ext cx="2487014" cy="21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issenTG\Desktop\Новая папка\IMG_797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17106" r="6486" b="-17106"/>
          <a:stretch/>
        </p:blipFill>
        <p:spPr bwMode="auto">
          <a:xfrm>
            <a:off x="3126133" y="3416754"/>
            <a:ext cx="3019776" cy="255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291522" y="-119800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456766" y="-99333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570" y="813472"/>
            <a:ext cx="81979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500" b="1" i="1" dirty="0" smtClean="0">
                <a:latin typeface="Monotype Corsiva" panose="03010101010201010101" pitchFamily="66" charset="0"/>
                <a:ea typeface="Times New Roman"/>
              </a:rPr>
              <a:t>Цель</a:t>
            </a:r>
            <a:r>
              <a:rPr lang="ru-RU" sz="2500" b="1" i="1" dirty="0">
                <a:latin typeface="Monotype Corsiva" panose="03010101010201010101" pitchFamily="66" charset="0"/>
                <a:ea typeface="Times New Roman"/>
              </a:rPr>
              <a:t>: </a:t>
            </a:r>
            <a:r>
              <a:rPr lang="ru-RU" sz="2500" dirty="0">
                <a:latin typeface="Monotype Corsiva" panose="03010101010201010101" pitchFamily="66" charset="0"/>
                <a:ea typeface="Times New Roman"/>
              </a:rPr>
              <a:t>расширение кругозора детей, ознакомление с многообразием окружающего мира; создание условий и возможностей для реализации детских творческих способностей. </a:t>
            </a:r>
          </a:p>
          <a:p>
            <a:pPr indent="450215" algn="just">
              <a:spcAft>
                <a:spcPts val="0"/>
              </a:spcAft>
            </a:pPr>
            <a:r>
              <a:rPr lang="ru-RU" sz="2500" b="1" dirty="0">
                <a:latin typeface="Monotype Corsiva" panose="03010101010201010101" pitchFamily="66" charset="0"/>
                <a:ea typeface="Times New Roman"/>
              </a:rPr>
              <a:t>Формы работы: </a:t>
            </a:r>
            <a:r>
              <a:rPr lang="ru-RU" sz="2500" dirty="0">
                <a:latin typeface="Monotype Corsiva" panose="03010101010201010101" pitchFamily="66" charset="0"/>
                <a:ea typeface="Times New Roman"/>
              </a:rPr>
              <a:t>беседы, экскурсии, наблюдения, викторины, экологические игры, творческие игры - занятия, сюжетно-ролевые игры; экологические акции.</a:t>
            </a:r>
            <a:endParaRPr lang="ru-RU" sz="2500" dirty="0">
              <a:effectLst/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1026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-1831186" y="3956004"/>
            <a:ext cx="1321387" cy="13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43794" y="114992"/>
            <a:ext cx="8251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Экологическое направление</a:t>
            </a:r>
            <a:endParaRPr lang="ru-RU" sz="3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4" y="3295049"/>
            <a:ext cx="2994025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TissenTG\Desktop\Новая папка\IMG_9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65" y="3290217"/>
            <a:ext cx="2997464" cy="22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52" y="3071587"/>
            <a:ext cx="16271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291522" y="-119800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381000" y="718457"/>
            <a:ext cx="8360229" cy="5595257"/>
          </a:xfrm>
          <a:prstGeom prst="flowChartDocumen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glow>
              <a:schemeClr val="bg1"/>
            </a:glow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t>9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456766" y="-99333"/>
            <a:ext cx="9742714" cy="6982280"/>
            <a:chOff x="-266700" y="-1"/>
            <a:chExt cx="9742714" cy="69822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266700" y="6095547"/>
              <a:ext cx="9655628" cy="886732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79614" y="1197428"/>
              <a:ext cx="9655628" cy="4637316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79614" y="-1"/>
              <a:ext cx="9655628" cy="93662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570" y="813472"/>
            <a:ext cx="81979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500" i="1" dirty="0" smtClean="0">
                <a:latin typeface="Monotype Corsiva" panose="03010101010201010101" pitchFamily="66" charset="0"/>
                <a:ea typeface="Times New Roman"/>
              </a:rPr>
              <a:t>Цель</a:t>
            </a:r>
            <a:r>
              <a:rPr lang="ru-RU" sz="2500" i="1" dirty="0">
                <a:latin typeface="Monotype Corsiva" panose="03010101010201010101" pitchFamily="66" charset="0"/>
                <a:ea typeface="Times New Roman"/>
              </a:rPr>
              <a:t>: </a:t>
            </a:r>
            <a:r>
              <a:rPr lang="ru-RU" sz="2500" dirty="0">
                <a:latin typeface="Monotype Corsiva" panose="03010101010201010101" pitchFamily="66" charset="0"/>
                <a:ea typeface="Times New Roman"/>
              </a:rPr>
              <a:t>формирование гармоничной личности, обладающей качествами гражданина-патриота своей Родины.</a:t>
            </a:r>
          </a:p>
          <a:p>
            <a:pPr indent="450215" algn="just">
              <a:spcAft>
                <a:spcPts val="0"/>
              </a:spcAft>
            </a:pPr>
            <a:r>
              <a:rPr lang="ru-RU" sz="2500" b="1" dirty="0">
                <a:latin typeface="Monotype Corsiva" panose="03010101010201010101" pitchFamily="66" charset="0"/>
                <a:ea typeface="Times New Roman"/>
              </a:rPr>
              <a:t>Формы работы: </a:t>
            </a:r>
            <a:r>
              <a:rPr lang="ru-RU" sz="2500" dirty="0">
                <a:latin typeface="Monotype Corsiva" panose="03010101010201010101" pitchFamily="66" charset="0"/>
                <a:ea typeface="Times New Roman"/>
              </a:rPr>
              <a:t>виртуальный туризм по курортным, заповедным и уникальным местам России, рассматривание альбома «первопроходцы города Когалыма», подготовка открыток и поделок к праздничным и памятным датам с последующим вручением их </a:t>
            </a:r>
            <a:r>
              <a:rPr lang="ru-RU" sz="2500" dirty="0" err="1">
                <a:latin typeface="Monotype Corsiva" panose="03010101010201010101" pitchFamily="66" charset="0"/>
                <a:ea typeface="Times New Roman"/>
              </a:rPr>
              <a:t>благополучателям</a:t>
            </a:r>
            <a:r>
              <a:rPr lang="ru-RU" sz="2500" dirty="0">
                <a:latin typeface="Monotype Corsiva" panose="03010101010201010101" pitchFamily="66" charset="0"/>
                <a:ea typeface="Times New Roman"/>
              </a:rPr>
              <a:t>, беседы о Великой Отечественной войне и Великой Победе.</a:t>
            </a:r>
            <a:endParaRPr lang="ru-RU" sz="2500" dirty="0"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1026" name="Picture 2" descr="C:\Users\TissenTG\Desktop\эмблем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28578" r="52335" b="11663"/>
          <a:stretch/>
        </p:blipFill>
        <p:spPr bwMode="auto">
          <a:xfrm>
            <a:off x="291522" y="-119800"/>
            <a:ext cx="939297" cy="933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90361" y="164459"/>
            <a:ext cx="8251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Патриотическое направление</a:t>
            </a:r>
            <a:endParaRPr lang="ru-RU" sz="3000" b="1" dirty="0"/>
          </a:p>
        </p:txBody>
      </p:sp>
      <p:pic>
        <p:nvPicPr>
          <p:cNvPr id="3" name="Picture 2" descr="F:\ДОБРОВОЛЬЦЫ 1\DSC_0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0" y="3915078"/>
            <a:ext cx="2803348" cy="188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ОБРОВОЛЬЦЫ 1\поздравление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32" y="4120308"/>
            <a:ext cx="2924708" cy="219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ОБРОВОЛЬЦЫ 1\Изображение 1 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94" y="3842495"/>
            <a:ext cx="2523983" cy="1892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517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Tatyana G. Tissen</cp:lastModifiedBy>
  <cp:revision>22</cp:revision>
  <dcterms:created xsi:type="dcterms:W3CDTF">2013-01-23T05:00:32Z</dcterms:created>
  <dcterms:modified xsi:type="dcterms:W3CDTF">2018-06-22T13:20:01Z</dcterms:modified>
</cp:coreProperties>
</file>