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8" r:id="rId9"/>
    <p:sldId id="265" r:id="rId10"/>
    <p:sldId id="269" r:id="rId11"/>
    <p:sldId id="270" r:id="rId12"/>
    <p:sldId id="272" r:id="rId13"/>
    <p:sldId id="271" r:id="rId14"/>
    <p:sldId id="264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3977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744" y="116632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«Доброволец России - 2019»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205541"/>
            <a:ext cx="71317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ОБРАЗОВАТЕЛЬНЫЕ СБОРЫ ДОБРОВОЛЬЦЕВ 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63977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«ОБЪЕДИНИМ СИЛЫ ДОБРА!»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63977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287" y="739121"/>
            <a:ext cx="715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</a:t>
            </a:r>
          </a:p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Костромского муниципального района</a:t>
            </a:r>
            <a:endParaRPr lang="ru-RU" sz="1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6887"/>
            <a:ext cx="1360697" cy="194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63" y="3356992"/>
            <a:ext cx="3024336" cy="3213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5518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номинация «Душа компании»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591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" y="3491746"/>
            <a:ext cx="4401664" cy="330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53" y="3491746"/>
            <a:ext cx="4247535" cy="330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2209"/>
          <a:stretch/>
        </p:blipFill>
        <p:spPr>
          <a:xfrm>
            <a:off x="4771053" y="116632"/>
            <a:ext cx="4247536" cy="323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204"/>
            <a:ext cx="4325359" cy="324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Ромб 17"/>
          <p:cNvSpPr/>
          <p:nvPr/>
        </p:nvSpPr>
        <p:spPr>
          <a:xfrm>
            <a:off x="3655234" y="1996762"/>
            <a:ext cx="1843290" cy="2989967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866248" y="3140968"/>
            <a:ext cx="140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63977"/>
                </a:solidFill>
              </a:rPr>
              <a:t>Благотворительные концерты</a:t>
            </a:r>
            <a:endParaRPr lang="ru-RU" b="1" dirty="0">
              <a:solidFill>
                <a:srgbClr val="763977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8" y="2457236"/>
            <a:ext cx="539147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337" r="10064"/>
          <a:stretch/>
        </p:blipFill>
        <p:spPr bwMode="auto">
          <a:xfrm>
            <a:off x="214558" y="70080"/>
            <a:ext cx="4176464" cy="333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Уборка памятников неизвестному солдату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65" y="3504416"/>
            <a:ext cx="4322225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36450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Возложение цветов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/>
        </p:blipFill>
        <p:spPr bwMode="auto">
          <a:xfrm>
            <a:off x="4486744" y="70080"/>
            <a:ext cx="4578597" cy="3319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4132"/>
            <a:ext cx="4374192" cy="328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Ромб 9"/>
          <p:cNvSpPr/>
          <p:nvPr/>
        </p:nvSpPr>
        <p:spPr>
          <a:xfrm>
            <a:off x="3676575" y="1969149"/>
            <a:ext cx="1843290" cy="2989967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71052" y="3140968"/>
            <a:ext cx="1177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63977"/>
                </a:solidFill>
              </a:rPr>
              <a:t>патриотические акции</a:t>
            </a:r>
            <a:endParaRPr lang="ru-RU" b="1" dirty="0">
              <a:solidFill>
                <a:srgbClr val="763977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46" y="2457236"/>
            <a:ext cx="539147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r="6962" b="5893"/>
          <a:stretch/>
        </p:blipFill>
        <p:spPr>
          <a:xfrm>
            <a:off x="4572000" y="3495"/>
            <a:ext cx="4392488" cy="328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31" y="3429000"/>
            <a:ext cx="5004216" cy="3334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Ромб 11"/>
          <p:cNvSpPr/>
          <p:nvPr/>
        </p:nvSpPr>
        <p:spPr>
          <a:xfrm>
            <a:off x="3676575" y="1969149"/>
            <a:ext cx="1843290" cy="2989967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71052" y="3140968"/>
            <a:ext cx="1177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63977"/>
                </a:solidFill>
              </a:rPr>
              <a:t>Экологические акции</a:t>
            </a:r>
            <a:endParaRPr lang="ru-RU" b="1" dirty="0">
              <a:solidFill>
                <a:srgbClr val="763977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46" y="2457236"/>
            <a:ext cx="539147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464495" cy="334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3" y="3573016"/>
            <a:ext cx="4533130" cy="319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63" y="116632"/>
            <a:ext cx="422953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-928" r="-285" b="928"/>
          <a:stretch/>
        </p:blipFill>
        <p:spPr bwMode="auto">
          <a:xfrm>
            <a:off x="4875626" y="3594587"/>
            <a:ext cx="4195672" cy="319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омб 8"/>
          <p:cNvSpPr/>
          <p:nvPr/>
        </p:nvSpPr>
        <p:spPr>
          <a:xfrm>
            <a:off x="3676575" y="1969149"/>
            <a:ext cx="1843290" cy="2989967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851920" y="3140968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63977"/>
                </a:solidFill>
              </a:rPr>
              <a:t>благотворительные акции</a:t>
            </a:r>
            <a:endParaRPr lang="ru-RU" b="1" dirty="0">
              <a:solidFill>
                <a:srgbClr val="76397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46" y="2457236"/>
            <a:ext cx="539147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1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202902"/>
            <a:ext cx="2548503" cy="25485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11444" y="910515"/>
            <a:ext cx="3597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КОГДА?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233622">
            <a:off x="561864" y="1722864"/>
            <a:ext cx="194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февраль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484784"/>
            <a:ext cx="3796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Открытый межмуниципальный конкурс </a:t>
            </a:r>
            <a:r>
              <a:rPr lang="ru-RU" dirty="0" smtClean="0"/>
              <a:t>«Лидер поколения»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Номинация «Лидер»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Номинация «Доброволец»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85" y="2753234"/>
            <a:ext cx="5903855" cy="393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2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39353" y="855880"/>
            <a:ext cx="28209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ЗАЧЕМ?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3558" y="1440655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Количество участников Образовательных Сборов Добровольцев: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непосредственные участники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гости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руководители мастер-классов, образовательных площадок  -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Количество муниципалитетов,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которыx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пригласить на Сборы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Количество объединений и организаций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ходе реализации разработанных мероприятий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Количество мероприятий, проведённых во время Образовательных Сборов Добровольцев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Количество мероприятий, разработанных на Образовательных Сборах Добровольцев, рекомендованных к проведению в муниципалитетах области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Количество электронных сборников добровольческих инициатив – не менее </a:t>
            </a:r>
            <a:r>
              <a:rPr lang="ru-RU" sz="14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8385" y="1452633"/>
            <a:ext cx="35638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показатели: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Позитивное изменение уровня восприятия добровольческой деятельности у участников проекта, углубление знаний о возможностях, широте спектра и способах мотивации современного добровольчества;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Приобретение детьми и молодежью социального опыта,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Расширение географии социального партнерства ДОО «Поколение» и других общественных организаций региона;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Методическая помощь посредством издания и распространения Сборника добровольческих инициатив.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Продолжение участниками и организаторами Образовательных Сборов Добровольцев общаться и обмениваться волонтерским опытом в созданных виртуальных группах.</a:t>
            </a:r>
          </a:p>
        </p:txBody>
      </p:sp>
    </p:spTree>
    <p:extLst>
      <p:ext uri="{BB962C8B-B14F-4D97-AF65-F5344CB8AC3E}">
        <p14:creationId xmlns:p14="http://schemas.microsoft.com/office/powerpoint/2010/main" val="16198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1640" y="1720840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«Предлагаю объявить 2018-й Годом добровольца и волонтёра. Это станет признанием ваших заслуг перед людьми, перед самыми простыми нашими гражданами, которым вы оказываете помощь и поддержку, оценкой вашего колоссального вклада в развитие нашей страны. Это будет ваш год, год всех граждан страны, чья воля, энергия, великодушие и есть главная сила России»,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algn="r"/>
            <a:endParaRPr lang="ru-RU" dirty="0">
              <a:latin typeface="Monotype Corsiva" panose="03010101010201010101" pitchFamily="66" charset="0"/>
            </a:endParaRPr>
          </a:p>
          <a:p>
            <a:pPr algn="r"/>
            <a:r>
              <a:rPr lang="ru-RU" dirty="0" smtClean="0">
                <a:latin typeface="Monotype Corsiva" panose="03010101010201010101" pitchFamily="66" charset="0"/>
              </a:rPr>
              <a:t>Владимир </a:t>
            </a:r>
            <a:r>
              <a:rPr lang="ru-RU" dirty="0">
                <a:latin typeface="Monotype Corsiva" panose="03010101010201010101" pitchFamily="66" charset="0"/>
              </a:rPr>
              <a:t>Путин. 6 декабря 2017 года</a:t>
            </a:r>
          </a:p>
        </p:txBody>
      </p:sp>
    </p:spTree>
    <p:extLst>
      <p:ext uri="{BB962C8B-B14F-4D97-AF65-F5344CB8AC3E}">
        <p14:creationId xmlns:p14="http://schemas.microsoft.com/office/powerpoint/2010/main" val="25835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7" y="1008891"/>
            <a:ext cx="25922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ДЛЯ  КОГО?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35" y="1966263"/>
            <a:ext cx="7825373" cy="4330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905" y="1484784"/>
            <a:ext cx="466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для </a:t>
            </a:r>
            <a:r>
              <a:rPr lang="ru-RU" i="1" dirty="0"/>
              <a:t>представителей добровольческих объединений Костромской </a:t>
            </a:r>
            <a:r>
              <a:rPr lang="ru-RU" i="1" dirty="0" smtClean="0"/>
              <a:t>области! </a:t>
            </a:r>
            <a:endParaRPr lang="ru-RU" i="1" dirty="0"/>
          </a:p>
        </p:txBody>
      </p:sp>
      <p:sp>
        <p:nvSpPr>
          <p:cNvPr id="11" name="Сердце 10"/>
          <p:cNvSpPr/>
          <p:nvPr/>
        </p:nvSpPr>
        <p:spPr>
          <a:xfrm>
            <a:off x="2987824" y="3284984"/>
            <a:ext cx="216024" cy="216024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619500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03" y="4028285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7" y="3892939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85" y="4406110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95022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67" y="4406109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270764"/>
            <a:ext cx="448689" cy="43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95022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58" y="4783935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63" y="5805264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50" y="5373216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98" y="3942371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38" y="4964037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76" y="4595022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33" y="3312095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14" y="5430690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40" y="5562128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65" y="3204083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096071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39372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00199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77" y="3090731"/>
            <a:ext cx="3905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62" y="4980316"/>
            <a:ext cx="781049" cy="75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0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0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0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0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0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0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22" y="3410798"/>
            <a:ext cx="2682498" cy="26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4009" y="919009"/>
            <a:ext cx="6952767" cy="214526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добровольчества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Костромской области,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 молодёжи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волонтерской деятельности.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3481" y="1069286"/>
            <a:ext cx="3597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ДЛЯ ЧЕГО?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15" y="3174291"/>
            <a:ext cx="2649385" cy="26515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31805" y="4130755"/>
            <a:ext cx="1706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Приобщить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добровольческому движению России;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17213" y="4017694"/>
            <a:ext cx="196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свободное время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участие в социально-значимой деятельности.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57" y="3069129"/>
            <a:ext cx="2712770" cy="271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44009" y="3655461"/>
            <a:ext cx="171686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ответственного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по отношению к нуждающимся в помощи</a:t>
            </a:r>
          </a:p>
        </p:txBody>
      </p:sp>
    </p:spTree>
    <p:extLst>
      <p:ext uri="{BB962C8B-B14F-4D97-AF65-F5344CB8AC3E}">
        <p14:creationId xmlns:p14="http://schemas.microsoft.com/office/powerpoint/2010/main" val="42204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5013176" cy="5013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069285"/>
            <a:ext cx="3597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КОГДА?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66004" y="1869855"/>
            <a:ext cx="39964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Размещение </a:t>
            </a:r>
            <a:r>
              <a:rPr lang="ru-RU" dirty="0"/>
              <a:t>пресс-релиза </a:t>
            </a: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Рассылка </a:t>
            </a:r>
            <a:r>
              <a:rPr lang="ru-RU" dirty="0"/>
              <a:t>приглашений в муниципальные образования региона. </a:t>
            </a: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списков </a:t>
            </a:r>
            <a:r>
              <a:rPr lang="ru-RU" dirty="0"/>
              <a:t>участников Сборов, </a:t>
            </a: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педагогического </a:t>
            </a:r>
            <a:r>
              <a:rPr lang="ru-RU" dirty="0"/>
              <a:t>коллектива.</a:t>
            </a:r>
          </a:p>
        </p:txBody>
      </p:sp>
      <p:sp>
        <p:nvSpPr>
          <p:cNvPr id="13" name="TextBox 12"/>
          <p:cNvSpPr txBox="1"/>
          <p:nvPr/>
        </p:nvSpPr>
        <p:spPr>
          <a:xfrm rot="21233622">
            <a:off x="1638307" y="30428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АВГУСТ 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16440"/>
            <a:ext cx="5013176" cy="5013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069285"/>
            <a:ext cx="3597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КОГДА?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66004" y="1869855"/>
            <a:ext cx="3996444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Приобретение курсовок для проживания и питания участников Сборов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ru-RU" sz="1050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/>
              <a:t>Формирование методической и материальной </a:t>
            </a:r>
            <a:r>
              <a:rPr lang="ru-RU" dirty="0" smtClean="0"/>
              <a:t>базы</a:t>
            </a:r>
          </a:p>
          <a:p>
            <a:pPr>
              <a:buClr>
                <a:srgbClr val="006600"/>
              </a:buClr>
            </a:pPr>
            <a:endParaRPr lang="ru-RU" sz="1200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endParaRPr lang="ru-RU" sz="1200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Образовательные сборы добровольцев.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21233622">
            <a:off x="1638307" y="306399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СЕНТЯБРЬ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21050639">
            <a:off x="1654750" y="5449766"/>
            <a:ext cx="1872208" cy="58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1657914"/>
            <a:ext cx="802838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Интеллектуальная игра</a:t>
            </a:r>
            <a:endParaRPr lang="ru-RU" sz="800" dirty="0" smtClean="0"/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err="1" smtClean="0"/>
              <a:t>Квест</a:t>
            </a:r>
            <a:r>
              <a:rPr lang="ru-RU" dirty="0" smtClean="0"/>
              <a:t> «Силами Добра</a:t>
            </a:r>
            <a:r>
              <a:rPr lang="ru-RU" dirty="0"/>
              <a:t>!» 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Дискуссионный клуб 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Панельная дискуссия </a:t>
            </a:r>
            <a:r>
              <a:rPr lang="ru-RU" dirty="0"/>
              <a:t>на </a:t>
            </a:r>
            <a:r>
              <a:rPr lang="ru-RU" dirty="0" smtClean="0"/>
              <a:t>тему: </a:t>
            </a:r>
            <a:r>
              <a:rPr lang="ru-RU" i="1" dirty="0"/>
              <a:t>«</a:t>
            </a:r>
            <a:r>
              <a:rPr lang="ru-RU" i="1" dirty="0" err="1"/>
              <a:t>Волонтёрство</a:t>
            </a:r>
            <a:r>
              <a:rPr lang="ru-RU" i="1" dirty="0"/>
              <a:t>: служить, быть в тренде или зарабатывать благодарности</a:t>
            </a:r>
            <a:r>
              <a:rPr lang="ru-RU" i="1" dirty="0" smtClean="0"/>
              <a:t>?»</a:t>
            </a:r>
            <a:endParaRPr lang="ru-RU" dirty="0"/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Круглый стол </a:t>
            </a:r>
            <a:r>
              <a:rPr lang="ru-RU" dirty="0"/>
              <a:t>«Нематериальная мотивация волонтеров</a:t>
            </a:r>
            <a:r>
              <a:rPr lang="ru-RU" dirty="0" smtClean="0"/>
              <a:t>»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Мастер-классы по изготовлению изделий для распространения в целях благотворительной деятельности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Мастер-классы по развитию творческих способностей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Мастер-классы по мотивации добровольцев</a:t>
            </a:r>
          </a:p>
          <a:p>
            <a:pPr marL="285750" lvl="0" indent="-28575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Работа пресс-центра</a:t>
            </a:r>
          </a:p>
          <a:p>
            <a:pPr marL="285750" lvl="0" indent="-285750">
              <a:buClr>
                <a:srgbClr val="006600"/>
              </a:buCl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9353" y="980728"/>
            <a:ext cx="28209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ЧТО?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8153" y="12716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МЕРОПРИЯТИЯ ПРОЕКТА: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9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" y="5429753"/>
            <a:ext cx="1398915" cy="1398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9876" y="26578"/>
            <a:ext cx="7848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«Образовательные сборы добровольцев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233622">
            <a:off x="928761" y="5379536"/>
            <a:ext cx="142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</a:rPr>
              <a:t>СЕНТЯБРЬ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5" y="836712"/>
            <a:ext cx="395495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98799" y="9636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«Дискуссионный клуб»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41" y="3755013"/>
            <a:ext cx="4096370" cy="273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301078" y="6021288"/>
            <a:ext cx="353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Мастер-класс поискового отряда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5" y="3755014"/>
            <a:ext cx="3887797" cy="276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098799" y="40770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Встреча почётных гостей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42" y="836712"/>
            <a:ext cx="409637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6488753" y="30689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командообразование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7" y="1816440"/>
            <a:ext cx="5013176" cy="5013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9150" y="334355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 проект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«Образовательные сборы добровольцев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ОБЪЕДИНИМ СИЛЫ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ДОБРА!»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28" y="26578"/>
            <a:ext cx="81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общественная организация «Поколение» Костромского муниципального района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3524"/>
            <a:ext cx="787229" cy="11247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069285"/>
            <a:ext cx="3597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457200" indent="-457200" algn="ctr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КОГДА?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233622">
            <a:off x="1638307" y="306399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октябрь-август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2636912"/>
            <a:ext cx="33086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/>
              <a:t>Оформление  идей  и результатов деятельности участников в социальные акции, проекты </a:t>
            </a:r>
            <a:endParaRPr lang="ru-RU" dirty="0" smtClean="0"/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smtClean="0"/>
              <a:t>реализация мероприятий по оказанию волонтерской помощи в муниципальных образованиях Костромской области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3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720</TotalTime>
  <Words>723</Words>
  <Application>Microsoft Office PowerPoint</Application>
  <PresentationFormat>Экран (4:3)</PresentationFormat>
  <Paragraphs>117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Vinogradova Lubov</dc:creator>
  <cp:lastModifiedBy>Vinogradova Lubov</cp:lastModifiedBy>
  <cp:revision>25</cp:revision>
  <dcterms:created xsi:type="dcterms:W3CDTF">2018-05-11T11:08:18Z</dcterms:created>
  <dcterms:modified xsi:type="dcterms:W3CDTF">2019-06-13T14:26:09Z</dcterms:modified>
</cp:coreProperties>
</file>