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8" r:id="rId6"/>
    <p:sldId id="269" r:id="rId7"/>
    <p:sldId id="257" r:id="rId8"/>
    <p:sldId id="259" r:id="rId9"/>
    <p:sldId id="263" r:id="rId10"/>
    <p:sldId id="272" r:id="rId11"/>
    <p:sldId id="270" r:id="rId12"/>
    <p:sldId id="264" r:id="rId13"/>
    <p:sldId id="265" r:id="rId14"/>
    <p:sldId id="258" r:id="rId15"/>
    <p:sldId id="267" r:id="rId16"/>
    <p:sldId id="266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9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2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3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8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45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20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7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82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B7DA-389D-4FF9-B6F2-3BC9AE817C61}" type="datetimeFigureOut">
              <a:rPr lang="ru-RU" smtClean="0"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1728-DC01-42C7-A3BA-61050F439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3291830"/>
            <a:ext cx="8204448" cy="15841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>
                      <a:lumMod val="95000"/>
                      <a:alpha val="37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</a:rPr>
              <a:t>ПРОЕКТ</a:t>
            </a:r>
            <a:b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>
                      <a:lumMod val="95000"/>
                      <a:alpha val="37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</a:rPr>
            </a:b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>
                      <a:lumMod val="95000"/>
                      <a:alpha val="37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</a:rPr>
              <a:t>«Память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>
                      <a:lumMod val="95000"/>
                      <a:alpha val="37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</a:rPr>
              <a:t>о вас в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>
                      <a:lumMod val="95000"/>
                      <a:alpha val="37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</a:rPr>
              <a:t>веках...»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bg1">
                    <a:lumMod val="95000"/>
                    <a:alpha val="37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3400" y="860175"/>
            <a:ext cx="4600600" cy="223224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9000"/>
                    </a:schemeClr>
                  </a:glow>
                </a:effectLst>
                <a:latin typeface="Bookman Old Style" panose="02050604050505020204" pitchFamily="18" charset="0"/>
              </a:rPr>
              <a:t>Плавская районная Тульской области молодежная общественная организация волонтеров «</a:t>
            </a:r>
            <a:r>
              <a:rPr lang="ru-RU" sz="22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lumMod val="85000"/>
                      <a:alpha val="29000"/>
                    </a:schemeClr>
                  </a:glow>
                </a:effectLst>
                <a:latin typeface="Bookman Old Style" panose="02050604050505020204" pitchFamily="18" charset="0"/>
              </a:rPr>
              <a:t>Патриот</a:t>
            </a:r>
            <a:r>
              <a:rPr lang="ru-RU" sz="2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9000"/>
                    </a:schemeClr>
                  </a:glow>
                </a:effectLst>
                <a:latin typeface="Bookman Old Style" panose="02050604050505020204" pitchFamily="18" charset="0"/>
              </a:rPr>
              <a:t>»</a:t>
            </a:r>
            <a:endParaRPr lang="ru-RU" sz="2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bg1">
                    <a:alpha val="49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431" y1="57593" x2="16431" y2="57593"/>
                        <a14:foregroundMark x1="27218" y1="43861" x2="27218" y2="43861"/>
                        <a14:foregroundMark x1="30141" y1="40307" x2="30141" y2="40307"/>
                        <a14:foregroundMark x1="17036" y1="35703" x2="17036" y2="35703"/>
                        <a14:foregroundMark x1="21472" y1="27464" x2="21472" y2="27464"/>
                        <a14:foregroundMark x1="24597" y1="16963" x2="24597" y2="16963"/>
                        <a14:foregroundMark x1="14919" y1="24879" x2="14919" y2="24879"/>
                        <a14:foregroundMark x1="6653" y1="24233" x2="6653" y2="24233"/>
                        <a14:foregroundMark x1="3327" y1="29483" x2="3327" y2="29483"/>
                        <a14:foregroundMark x1="5847" y1="35218" x2="5847" y2="35218"/>
                        <a14:foregroundMark x1="7964" y1="37964" x2="7964" y2="37964"/>
                        <a14:foregroundMark x1="14516" y1="43700" x2="14516" y2="43700"/>
                        <a14:foregroundMark x1="19153" y1="48950" x2="19153" y2="48950"/>
                        <a14:foregroundMark x1="37500" y1="46769" x2="37500" y2="46769"/>
                        <a14:foregroundMark x1="50202" y1="38934" x2="50202" y2="38934"/>
                        <a14:foregroundMark x1="51714" y1="27948" x2="51714" y2="27948"/>
                        <a14:foregroundMark x1="67540" y1="32472" x2="67540" y2="32472"/>
                        <a14:foregroundMark x1="76008" y1="18417" x2="76008" y2="18417"/>
                        <a14:foregroundMark x1="69657" y1="22698" x2="69657" y2="22698"/>
                        <a14:foregroundMark x1="86391" y1="25202" x2="86391" y2="25202"/>
                        <a14:foregroundMark x1="80040" y1="27221" x2="80040" y2="27221"/>
                        <a14:foregroundMark x1="86794" y1="35057" x2="86794" y2="35057"/>
                        <a14:foregroundMark x1="87802" y1="43376" x2="87802" y2="43376"/>
                        <a14:foregroundMark x1="85887" y1="41115" x2="85887" y2="41115"/>
                        <a14:foregroundMark x1="94758" y1="24879" x2="94758" y2="24879"/>
                        <a14:foregroundMark x1="96673" y1="21648" x2="96673" y2="21648"/>
                        <a14:foregroundMark x1="96673" y1="17124" x2="96673" y2="17124"/>
                        <a14:foregroundMark x1="95867" y1="14055" x2="95867" y2="14055"/>
                        <a14:foregroundMark x1="93347" y1="9612" x2="93347" y2="9612"/>
                        <a14:foregroundMark x1="94355" y1="12036" x2="94355" y2="12036"/>
                        <a14:foregroundMark x1="81452" y1="11712" x2="81452" y2="11712"/>
                        <a14:foregroundMark x1="65423" y1="12682" x2="65423" y2="12682"/>
                        <a14:foregroundMark x1="55242" y1="9612" x2="55242" y2="9612"/>
                        <a14:foregroundMark x1="51310" y1="7270" x2="51310" y2="7270"/>
                        <a14:foregroundMark x1="51310" y1="10662" x2="51310" y2="10662"/>
                        <a14:foregroundMark x1="46875" y1="10662" x2="46875" y2="10662"/>
                        <a14:foregroundMark x1="50403" y1="19628" x2="50403" y2="19628"/>
                        <a14:foregroundMark x1="53831" y1="19790" x2="53831" y2="19790"/>
                        <a14:foregroundMark x1="52923" y1="18255" x2="52923" y2="18255"/>
                        <a14:foregroundMark x1="44254" y1="19305" x2="44254" y2="19305"/>
                        <a14:foregroundMark x1="58266" y1="19305" x2="58266" y2="19305"/>
                        <a14:foregroundMark x1="47480" y1="18659" x2="47480" y2="18659"/>
                        <a14:foregroundMark x1="45161" y1="21002" x2="45161" y2="21002"/>
                        <a14:foregroundMark x1="78125" y1="17447" x2="78125" y2="17447"/>
                        <a14:foregroundMark x1="55746" y1="21486" x2="55746" y2="21486"/>
                        <a14:foregroundMark x1="58266" y1="21325" x2="58266" y2="21325"/>
                        <a14:foregroundMark x1="95665" y1="43538" x2="95665" y2="43538"/>
                        <a14:foregroundMark x1="95867" y1="38126" x2="95867" y2="38126"/>
                        <a14:foregroundMark x1="73690" y1="44507" x2="73690" y2="44507"/>
                        <a14:foregroundMark x1="71774" y1="40145" x2="71774" y2="40145"/>
                        <a14:foregroundMark x1="68548" y1="51454" x2="68548" y2="51454"/>
                        <a14:foregroundMark x1="64617" y1="46527" x2="64617" y2="46527"/>
                        <a14:foregroundMark x1="71169" y1="50808" x2="71169" y2="50808"/>
                        <a14:foregroundMark x1="72379" y1="50081" x2="72379" y2="50081"/>
                        <a14:foregroundMark x1="67339" y1="53312" x2="67339" y2="53312"/>
                        <a14:foregroundMark x1="51512" y1="91276" x2="51512" y2="91276"/>
                        <a14:foregroundMark x1="75403" y1="88530" x2="75403" y2="88530"/>
                        <a14:foregroundMark x1="77923" y1="84330" x2="77923" y2="84330"/>
                        <a14:foregroundMark x1="83972" y1="75040" x2="83972" y2="75040"/>
                        <a14:foregroundMark x1="83367" y1="66397" x2="83367" y2="66397"/>
                        <a14:foregroundMark x1="84274" y1="57027" x2="84274" y2="57027"/>
                        <a14:foregroundMark x1="91633" y1="52342" x2="91633" y2="52342"/>
                        <a14:foregroundMark x1="88004" y1="49111" x2="88004" y2="49111"/>
                        <a14:foregroundMark x1="73891" y1="53877" x2="73891" y2="53877"/>
                        <a14:foregroundMark x1="24194" y1="55170" x2="24194" y2="55170"/>
                        <a14:foregroundMark x1="30343" y1="54200" x2="30343" y2="54200"/>
                        <a14:foregroundMark x1="31452" y1="52181" x2="31452" y2="52181"/>
                        <a14:foregroundMark x1="29738" y1="51292" x2="29738" y2="51292"/>
                        <a14:foregroundMark x1="41331" y1="55331" x2="41331" y2="55331"/>
                        <a14:foregroundMark x1="34173" y1="52989" x2="34173" y2="52989"/>
                        <a14:foregroundMark x1="29940" y1="56058" x2="29940" y2="56058"/>
                        <a14:foregroundMark x1="27218" y1="56220" x2="27218" y2="56220"/>
                        <a14:foregroundMark x1="27016" y1="59612" x2="27016" y2="59612"/>
                        <a14:foregroundMark x1="27823" y1="59128" x2="27823" y2="59128"/>
                        <a14:foregroundMark x1="25101" y1="54685" x2="25101" y2="54685"/>
                        <a14:foregroundMark x1="23185" y1="52504" x2="23185" y2="52504"/>
                        <a14:foregroundMark x1="23185" y1="49919" x2="23185" y2="49919"/>
                        <a14:foregroundMark x1="20464" y1="48384" x2="20464" y2="48384"/>
                        <a14:foregroundMark x1="15524" y1="48788" x2="15524" y2="48788"/>
                        <a14:foregroundMark x1="9677" y1="50081" x2="9677" y2="50081"/>
                        <a14:foregroundMark x1="5444" y1="49435" x2="5444" y2="49435"/>
                        <a14:foregroundMark x1="4536" y1="47577" x2="4536" y2="47577"/>
                        <a14:foregroundMark x1="6653" y1="49435" x2="6653" y2="49435"/>
                        <a14:foregroundMark x1="7762" y1="8805" x2="7762" y2="8805"/>
                        <a14:foregroundMark x1="17440" y1="8481" x2="17440" y2="8481"/>
                        <a14:foregroundMark x1="28226" y1="6947" x2="28226" y2="6947"/>
                        <a14:foregroundMark x1="40323" y1="5412" x2="40323" y2="5412"/>
                        <a14:foregroundMark x1="66935" y1="3716" x2="66935" y2="3716"/>
                        <a14:foregroundMark x1="74294" y1="6462" x2="74294" y2="6462"/>
                        <a14:foregroundMark x1="77218" y1="6624" x2="77218" y2="6624"/>
                        <a14:foregroundMark x1="77218" y1="6624" x2="77218" y2="6624"/>
                        <a14:foregroundMark x1="77722" y1="6624" x2="77722" y2="6624"/>
                        <a14:foregroundMark x1="78528" y1="6624" x2="78528" y2="6624"/>
                        <a14:foregroundMark x1="79335" y1="6624" x2="79335" y2="6624"/>
                        <a14:foregroundMark x1="79536" y1="6624" x2="79536" y2="6624"/>
                        <a14:foregroundMark x1="80847" y1="6624" x2="80847" y2="6624"/>
                        <a14:foregroundMark x1="81048" y1="6624" x2="81048" y2="6624"/>
                        <a14:foregroundMark x1="81250" y1="7108" x2="81250" y2="7108"/>
                        <a14:foregroundMark x1="83367" y1="7270" x2="83367" y2="7270"/>
                        <a14:foregroundMark x1="83770" y1="7270" x2="84476" y2="7270"/>
                        <a14:foregroundMark x1="85282" y1="7108" x2="85282" y2="7108"/>
                        <a14:foregroundMark x1="86089" y1="6785" x2="86089" y2="6785"/>
                        <a14:foregroundMark x1="86794" y1="6624" x2="86794" y2="6624"/>
                        <a14:foregroundMark x1="88004" y1="6624" x2="88004" y2="6624"/>
                        <a14:foregroundMark x1="89113" y1="6462" x2="89113" y2="6462"/>
                        <a14:foregroundMark x1="89516" y1="6300" x2="89516" y2="6300"/>
                        <a14:foregroundMark x1="90121" y1="6300" x2="90121" y2="6300"/>
                        <a14:foregroundMark x1="22278" y1="75848" x2="22278" y2="75848"/>
                        <a14:foregroundMark x1="88911" y1="70921" x2="88911" y2="70921"/>
                        <a14:foregroundMark x1="48286" y1="21002" x2="48286" y2="21002"/>
                        <a14:foregroundMark x1="45161" y1="18417" x2="45161" y2="18417"/>
                        <a14:foregroundMark x1="45968" y1="18417" x2="45968" y2="18417"/>
                        <a14:foregroundMark x1="55242" y1="18659" x2="55242" y2="18659"/>
                        <a14:foregroundMark x1="54637" y1="18094" x2="54637" y2="18094"/>
                        <a14:foregroundMark x1="59980" y1="18821" x2="59980" y2="18821"/>
                        <a14:foregroundMark x1="41734" y1="19467" x2="41734" y2="19467"/>
                        <a14:foregroundMark x1="49395" y1="18417" x2="49395" y2="18417"/>
                        <a14:backgroundMark x1="15524" y1="1373" x2="15524" y2="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95485"/>
            <a:ext cx="548468" cy="684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28" y="142866"/>
            <a:ext cx="799692" cy="7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3"/>
          <a:stretch/>
        </p:blipFill>
        <p:spPr>
          <a:xfrm rot="6657333">
            <a:off x="5062176" y="686269"/>
            <a:ext cx="2667063" cy="442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644">
            <a:off x="947531" y="662247"/>
            <a:ext cx="3121620" cy="416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59984" cy="857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Bookman Old Style" panose="02050604050505020204" pitchFamily="18" charset="0"/>
              </a:rPr>
              <a:t>Предложение по дизайну макета от краеведа Маркина А.И.</a:t>
            </a:r>
            <a:endParaRPr lang="ru-RU" sz="3600" b="1" dirty="0">
              <a:ln>
                <a:solidFill>
                  <a:schemeClr val="bg1">
                    <a:lumMod val="95000"/>
                  </a:schemeClr>
                </a:solidFill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0886" r="19479" b="15103"/>
          <a:stretch/>
        </p:blipFill>
        <p:spPr bwMode="auto">
          <a:xfrm>
            <a:off x="6033368" y="1511429"/>
            <a:ext cx="3129136" cy="2560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0" t="26065" r="3835" b="10766"/>
          <a:stretch/>
        </p:blipFill>
        <p:spPr bwMode="auto">
          <a:xfrm>
            <a:off x="114152" y="1546610"/>
            <a:ext cx="3096344" cy="2490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3" t="23633" r="5104" b="26368"/>
          <a:stretch/>
        </p:blipFill>
        <p:spPr bwMode="auto">
          <a:xfrm>
            <a:off x="3105322" y="2649531"/>
            <a:ext cx="2983660" cy="234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8816" y="411510"/>
            <a:ext cx="8229600" cy="713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lumMod val="65000"/>
                      <a:alpha val="73000"/>
                    </a:schemeClr>
                  </a:glow>
                </a:effectLst>
                <a:latin typeface="Bookman Old Style" panose="02050604050505020204" pitchFamily="18" charset="0"/>
              </a:rPr>
              <a:t>Предлагаемые места размещения</a:t>
            </a:r>
            <a:endParaRPr lang="ru-RU" sz="32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lumMod val="65000"/>
                    <a:alpha val="73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86"/>
            <a:ext cx="8229600" cy="7132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effectLst>
                  <a:glow rad="228600">
                    <a:schemeClr val="bg1">
                      <a:lumMod val="65000"/>
                      <a:alpha val="73000"/>
                    </a:schemeClr>
                  </a:glow>
                </a:effectLst>
                <a:latin typeface="Bookman Old Style" panose="02050604050505020204" pitchFamily="18" charset="0"/>
              </a:rPr>
              <a:t>Предварительный дизайн-проект</a:t>
            </a:r>
            <a:endParaRPr lang="ru-RU" sz="3200" b="1" dirty="0">
              <a:ln>
                <a:solidFill>
                  <a:schemeClr val="bg1"/>
                </a:solidFill>
              </a:ln>
              <a:effectLst>
                <a:glow rad="228600">
                  <a:schemeClr val="bg1">
                    <a:lumMod val="65000"/>
                    <a:alpha val="73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r="40833" b="44995"/>
          <a:stretch/>
        </p:blipFill>
        <p:spPr>
          <a:xfrm>
            <a:off x="1003639" y="605018"/>
            <a:ext cx="7600809" cy="447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654787" y="4227934"/>
            <a:ext cx="621069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08793" y="3219822"/>
            <a:ext cx="4950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57754" y="1757695"/>
            <a:ext cx="702078" cy="5427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28184" y="437195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076056" y="2946769"/>
            <a:ext cx="1752840" cy="129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932040" y="1999322"/>
            <a:ext cx="1728192" cy="818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0611" y="348956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man Old Style" panose="02050604050505020204" pitchFamily="18" charset="0"/>
              </a:rPr>
              <a:t>S=16,5 </a:t>
            </a:r>
            <a:r>
              <a:rPr lang="ru-RU" sz="1600" dirty="0" err="1" smtClean="0">
                <a:latin typeface="Bookman Old Style" panose="02050604050505020204" pitchFamily="18" charset="0"/>
              </a:rPr>
              <a:t>кв.м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0611" y="1516618"/>
            <a:ext cx="1287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ookman Old Style" panose="02050604050505020204" pitchFamily="18" charset="0"/>
              </a:rPr>
              <a:t>Р</a:t>
            </a:r>
            <a:r>
              <a:rPr lang="en-US" sz="1600" dirty="0" smtClean="0">
                <a:latin typeface="Bookman Old Style" panose="02050604050505020204" pitchFamily="18" charset="0"/>
              </a:rPr>
              <a:t>=1</a:t>
            </a:r>
            <a:r>
              <a:rPr lang="ru-RU" sz="1600" dirty="0" smtClean="0">
                <a:latin typeface="Bookman Old Style" panose="02050604050505020204" pitchFamily="18" charset="0"/>
              </a:rPr>
              <a:t>8</a:t>
            </a:r>
            <a:r>
              <a:rPr lang="en-US" sz="1600" dirty="0" smtClean="0">
                <a:latin typeface="Bookman Old Style" panose="02050604050505020204" pitchFamily="18" charset="0"/>
              </a:rPr>
              <a:t>,5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п.м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8264" y="2472678"/>
            <a:ext cx="209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гранитный</a:t>
            </a:r>
          </a:p>
          <a:p>
            <a:pPr algn="r"/>
            <a:r>
              <a:rPr lang="ru-RU" sz="1600" dirty="0" smtClean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валун </a:t>
            </a:r>
            <a:endParaRPr lang="ru-RU" sz="1600" dirty="0" smtClean="0">
              <a:effectLst>
                <a:glow rad="393700">
                  <a:schemeClr val="bg1">
                    <a:alpha val="85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algn="r"/>
            <a:r>
              <a:rPr lang="ru-RU" sz="1600" dirty="0" smtClean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(</a:t>
            </a:r>
            <a:r>
              <a:rPr lang="ru-RU" sz="1600" dirty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размер не </a:t>
            </a:r>
            <a:r>
              <a:rPr lang="ru-RU" sz="1600" dirty="0" smtClean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менее)</a:t>
            </a:r>
          </a:p>
          <a:p>
            <a:pPr algn="r"/>
            <a:r>
              <a:rPr lang="ru-RU" sz="1600" dirty="0" smtClean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 (1,7 </a:t>
            </a:r>
            <a:r>
              <a:rPr lang="ru-RU" sz="1600" dirty="0">
                <a:effectLst>
                  <a:glow rad="393700">
                    <a:schemeClr val="bg1">
                      <a:alpha val="85000"/>
                    </a:schemeClr>
                  </a:glow>
                </a:effectLst>
                <a:latin typeface="Bookman Old Style" panose="02050604050505020204" pitchFamily="18" charset="0"/>
              </a:rPr>
              <a:t>х 1,2 х 0,8)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2300438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ffectLst>
                  <a:glow rad="596900">
                    <a:schemeClr val="bg1">
                      <a:alpha val="79000"/>
                    </a:schemeClr>
                  </a:glow>
                </a:effectLst>
                <a:latin typeface="Bookman Old Style" panose="02050604050505020204" pitchFamily="18" charset="0"/>
              </a:rPr>
              <a:t>тротуарная </a:t>
            </a:r>
            <a:endParaRPr lang="ru-RU" dirty="0" smtClean="0">
              <a:effectLst>
                <a:glow rad="596900">
                  <a:schemeClr val="bg1">
                    <a:alpha val="79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dirty="0" smtClean="0">
                <a:effectLst>
                  <a:glow rad="596900">
                    <a:schemeClr val="bg1">
                      <a:alpha val="79000"/>
                    </a:schemeClr>
                  </a:glow>
                </a:effectLst>
                <a:latin typeface="Bookman Old Style" panose="02050604050505020204" pitchFamily="18" charset="0"/>
              </a:rPr>
              <a:t>плитка </a:t>
            </a:r>
            <a:endParaRPr lang="ru-RU" dirty="0">
              <a:effectLst>
                <a:glow rad="596900">
                  <a:schemeClr val="bg1">
                    <a:alpha val="79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036" y="699542"/>
            <a:ext cx="2481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>
                  <a:glow rad="635000">
                    <a:schemeClr val="bg1">
                      <a:alpha val="81000"/>
                    </a:schemeClr>
                  </a:glow>
                </a:effectLst>
                <a:latin typeface="Bookman Old Style" panose="02050604050505020204" pitchFamily="18" charset="0"/>
              </a:rPr>
              <a:t>камень </a:t>
            </a:r>
            <a:r>
              <a:rPr lang="ru-RU" sz="1600" dirty="0" smtClean="0">
                <a:effectLst>
                  <a:glow rad="635000">
                    <a:schemeClr val="bg1">
                      <a:alpha val="81000"/>
                    </a:schemeClr>
                  </a:glow>
                </a:effectLst>
                <a:latin typeface="Bookman Old Style" panose="02050604050505020204" pitchFamily="18" charset="0"/>
              </a:rPr>
              <a:t>бортовой БР </a:t>
            </a:r>
            <a:r>
              <a:rPr lang="ru-RU" sz="1600" dirty="0">
                <a:effectLst>
                  <a:glow rad="635000">
                    <a:schemeClr val="bg1">
                      <a:alpha val="81000"/>
                    </a:schemeClr>
                  </a:glow>
                </a:effectLst>
                <a:latin typeface="Bookman Old Style" panose="02050604050505020204" pitchFamily="18" charset="0"/>
              </a:rPr>
              <a:t>100.20.8 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708104" y="843558"/>
            <a:ext cx="2520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47700">
                    <a:schemeClr val="bg1">
                      <a:alpha val="84000"/>
                    </a:schemeClr>
                  </a:glow>
                </a:effectLst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мраморная табличка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47700">
                    <a:schemeClr val="bg1">
                      <a:alpha val="84000"/>
                    </a:schemeClr>
                  </a:glow>
                </a:effectLst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 (размер 1,0 х 0,8 м)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647700">
                    <a:schemeClr val="bg1">
                      <a:alpha val="84000"/>
                    </a:schemeClr>
                  </a:glow>
                </a:effectLst>
                <a:latin typeface="Bookman Old Style" panose="02050604050505020204" pitchFamily="18" charset="0"/>
                <a:cs typeface="Arial" pitchFamily="34" charset="0"/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809920" y="3710230"/>
            <a:ext cx="2596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саженцы</a:t>
            </a:r>
          </a:p>
          <a:p>
            <a:pPr algn="ctr"/>
            <a:r>
              <a:rPr lang="ru-RU" sz="1600" dirty="0" smtClean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туи </a:t>
            </a:r>
            <a:endParaRPr lang="ru-RU" sz="1600" dirty="0" smtClean="0">
              <a:effectLst>
                <a:glow rad="711200">
                  <a:schemeClr val="bg1">
                    <a:lumMod val="95000"/>
                    <a:alpha val="72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1600" dirty="0" smtClean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западной </a:t>
            </a:r>
          </a:p>
          <a:p>
            <a:pPr algn="ctr"/>
            <a:r>
              <a:rPr lang="ru-RU" sz="1600" dirty="0" smtClean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пирамидальной</a:t>
            </a:r>
          </a:p>
          <a:p>
            <a:pPr algn="ctr"/>
            <a:r>
              <a:rPr lang="ru-RU" sz="1600" dirty="0" smtClean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(4 шт</a:t>
            </a:r>
            <a:r>
              <a:rPr lang="ru-RU" sz="1600" dirty="0" smtClean="0">
                <a:effectLst>
                  <a:glow rad="711200">
                    <a:schemeClr val="bg1">
                      <a:lumMod val="95000"/>
                      <a:alpha val="72000"/>
                    </a:schemeClr>
                  </a:glow>
                </a:effectLst>
                <a:latin typeface="Bookman Old Style" panose="02050604050505020204" pitchFamily="18" charset="0"/>
              </a:rPr>
              <a:t>.)</a:t>
            </a:r>
            <a:endParaRPr lang="ru-RU" sz="1600" dirty="0">
              <a:effectLst>
                <a:glow rad="711200">
                  <a:schemeClr val="bg1">
                    <a:lumMod val="95000"/>
                    <a:alpha val="72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036" y="4192800"/>
            <a:ext cx="1720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glow rad="635000">
                    <a:schemeClr val="bg1">
                      <a:lumMod val="95000"/>
                      <a:alpha val="80000"/>
                    </a:schemeClr>
                  </a:glow>
                </a:effectLst>
                <a:latin typeface="Bookman Old Style" panose="02050604050505020204" pitchFamily="18" charset="0"/>
              </a:rPr>
              <a:t>светильники</a:t>
            </a:r>
          </a:p>
          <a:p>
            <a:pPr algn="ctr"/>
            <a:r>
              <a:rPr lang="ru-RU" dirty="0" smtClean="0">
                <a:effectLst>
                  <a:glow rad="635000">
                    <a:schemeClr val="bg1">
                      <a:lumMod val="95000"/>
                      <a:alpha val="80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dirty="0">
                <a:effectLst>
                  <a:glow rad="635000">
                    <a:schemeClr val="bg1">
                      <a:lumMod val="95000"/>
                      <a:alpha val="80000"/>
                    </a:schemeClr>
                  </a:glow>
                </a:effectLst>
                <a:latin typeface="Bookman Old Style" panose="02050604050505020204" pitchFamily="18" charset="0"/>
              </a:rPr>
              <a:t>(4 шт.)</a:t>
            </a:r>
          </a:p>
        </p:txBody>
      </p:sp>
    </p:spTree>
    <p:extLst>
      <p:ext uri="{BB962C8B-B14F-4D97-AF65-F5344CB8AC3E}">
        <p14:creationId xmlns:p14="http://schemas.microsoft.com/office/powerpoint/2010/main" val="3446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53606"/>
            <a:ext cx="8856984" cy="45867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в 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результате реализации проекта на территории города Плавска появиться </a:t>
            </a:r>
            <a:r>
              <a:rPr lang="ru-RU" sz="24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1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мемориальный комплекс «Безвинно убиенным </a:t>
            </a:r>
            <a:r>
              <a:rPr lang="ru-RU" sz="2000" dirty="0" err="1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 Благоустройство комплекса будет осуществлено с участием средств предпринимателей, ведущих на территории Плавского района социально ориентированный бизнес. Исследовано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свыше</a:t>
            </a:r>
            <a:r>
              <a:rPr lang="ru-RU" sz="20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100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архивных документов по архивным базам. Проведен опрос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3500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жителей города Плавска. </a:t>
            </a:r>
            <a:r>
              <a:rPr lang="ru-RU" sz="2000" dirty="0" smtClean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21 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октября 2018 года проведен митинг, посвященный открытию мемориальной стелы, в котором примет участие 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70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волонтеров и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500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жителей города Плавска. За период реализации проекта привлечено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свыше 100 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волонтеров,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20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представителей бизнес-сообщества и свыше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700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жителей Плавского района. Подготовлено </a:t>
            </a:r>
            <a:r>
              <a:rPr lang="ru-RU" sz="2200" b="1" dirty="0">
                <a:solidFill>
                  <a:srgbClr val="FF0000"/>
                </a:solidFill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17</a:t>
            </a:r>
            <a:r>
              <a:rPr lang="ru-RU" sz="2000" dirty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 публикаций в СМИ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424" y="303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292100">
                    <a:schemeClr val="bg1">
                      <a:lumMod val="95000"/>
                      <a:alpha val="95000"/>
                    </a:schemeClr>
                  </a:glow>
                </a:effectLst>
                <a:latin typeface="Bookman Old Style" panose="02050604050505020204" pitchFamily="18" charset="0"/>
              </a:rPr>
              <a:t>Предполагаемые результаты:</a:t>
            </a:r>
            <a:endParaRPr lang="ru-RU" sz="2800" b="1" dirty="0">
              <a:effectLst>
                <a:glow rad="292100">
                  <a:schemeClr val="bg1">
                    <a:lumMod val="95000"/>
                    <a:alpha val="95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15" y="411510"/>
            <a:ext cx="8229600" cy="699365"/>
          </a:xfrm>
        </p:spPr>
        <p:txBody>
          <a:bodyPr>
            <a:normAutofit/>
          </a:bodyPr>
          <a:lstStyle/>
          <a:p>
            <a:r>
              <a:rPr lang="ru-RU" sz="3200" b="1" dirty="0">
                <a:ln>
                  <a:solidFill>
                    <a:srgbClr val="FF0000"/>
                  </a:solidFill>
                </a:ln>
                <a:effectLst>
                  <a:glow rad="431800">
                    <a:schemeClr val="bg1">
                      <a:lumMod val="75000"/>
                      <a:alpha val="40000"/>
                    </a:schemeClr>
                  </a:glow>
                </a:effectLst>
                <a:latin typeface="Bookman Old Style" panose="02050604050505020204" pitchFamily="18" charset="0"/>
              </a:rPr>
              <a:t>Территория реализации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275606"/>
            <a:ext cx="8664897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Муниципальное образование </a:t>
            </a:r>
            <a:endParaRPr lang="ru-RU" sz="2800" b="1" dirty="0" smtClean="0">
              <a:ln>
                <a:solidFill>
                  <a:schemeClr val="bg1"/>
                </a:solidFill>
              </a:ln>
              <a:effectLst>
                <a:glow rad="571500">
                  <a:schemeClr val="bg1">
                    <a:lumMod val="75000"/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Плавский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район</a:t>
            </a:r>
          </a:p>
          <a:p>
            <a:pPr marL="0" indent="0" algn="ctr">
              <a:buNone/>
            </a:pPr>
            <a:r>
              <a:rPr lang="ru-RU" sz="2800" b="1" dirty="0" smtClean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(учитывая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факт расположения мемориала вблизи федеральной трассы М-2 «Крым», он будет доступен для жителей соседних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МО и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других регионов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effectLst>
                  <a:glow rad="571500">
                    <a:schemeClr val="bg1">
                      <a:lumMod val="75000"/>
                      <a:alpha val="60000"/>
                    </a:schemeClr>
                  </a:glow>
                </a:effectLst>
                <a:latin typeface="Bookman Old Style" panose="02050604050505020204" pitchFamily="18" charset="0"/>
              </a:rPr>
              <a:t>РФ)</a:t>
            </a:r>
            <a:endParaRPr lang="ru-RU" sz="2800" b="1" dirty="0">
              <a:ln>
                <a:solidFill>
                  <a:schemeClr val="bg1"/>
                </a:solidFill>
              </a:ln>
              <a:effectLst>
                <a:glow rad="571500">
                  <a:schemeClr val="bg1">
                    <a:lumMod val="75000"/>
                    <a:alpha val="60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AutoShape 2" descr="https://static.wixstatic.com/media/b91582_64f9bd6eb45648f497396d09a8e26bc9.jpg/v1/fill/w_596,h_428,al_c,q_80,usm_0.66_1.00_0.01/b91582_64f9bd6eb45648f497396d09a8e26bc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11510"/>
            <a:ext cx="8507288" cy="201967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effectLst>
                  <a:glow rad="571500">
                    <a:schemeClr val="bg1">
                      <a:lumMod val="95000"/>
                      <a:alpha val="56000"/>
                    </a:schemeClr>
                  </a:glow>
                </a:effectLst>
                <a:latin typeface="Bookman Old Style" panose="02050604050505020204" pitchFamily="18" charset="0"/>
              </a:rPr>
              <a:t>-«</a:t>
            </a:r>
            <a:r>
              <a:rPr lang="ru-RU" sz="2400" b="1" dirty="0">
                <a:effectLst>
                  <a:glow rad="571500">
                    <a:schemeClr val="bg1">
                      <a:lumMod val="95000"/>
                      <a:alpha val="56000"/>
                    </a:schemeClr>
                  </a:glow>
                </a:effectLst>
                <a:latin typeface="Bookman Old Style" panose="02050604050505020204" pitchFamily="18" charset="0"/>
              </a:rPr>
              <a:t>Великая Отечественная война навсегда останется священным подвигом нашего народа, она стала целой эпохой для нашей страны, а в подвигах фронтовиков и тружеников тыла проявилась истинная и жизненная сила людей</a:t>
            </a:r>
            <a:r>
              <a:rPr lang="ru-RU" sz="2400" b="1" dirty="0" smtClean="0">
                <a:effectLst>
                  <a:glow rad="571500">
                    <a:schemeClr val="bg1">
                      <a:lumMod val="95000"/>
                      <a:alpha val="56000"/>
                    </a:schemeClr>
                  </a:glow>
                </a:effectLst>
                <a:latin typeface="Bookman Old Style" panose="02050604050505020204" pitchFamily="18" charset="0"/>
              </a:rPr>
              <a:t>» - </a:t>
            </a:r>
            <a:r>
              <a:rPr lang="ru-RU" sz="2400" dirty="0" smtClean="0">
                <a:effectLst>
                  <a:glow rad="571500">
                    <a:schemeClr val="bg1">
                      <a:lumMod val="95000"/>
                      <a:alpha val="56000"/>
                    </a:schemeClr>
                  </a:glow>
                </a:effectLst>
                <a:latin typeface="Bookman Old Style" panose="02050604050505020204" pitchFamily="18" charset="0"/>
              </a:rPr>
              <a:t>В.В. Путин</a:t>
            </a:r>
            <a:endParaRPr lang="ru-RU" sz="2400" dirty="0">
              <a:effectLst>
                <a:glow rad="571500">
                  <a:schemeClr val="bg1">
                    <a:lumMod val="95000"/>
                    <a:alpha val="56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50291"/>
            <a:ext cx="3654177" cy="229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620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51670"/>
            <a:ext cx="8856984" cy="85725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bg1"/>
                  </a:solidFill>
                </a:ln>
                <a:effectLst>
                  <a:glow rad="723900">
                    <a:srgbClr val="CC0000">
                      <a:alpha val="72000"/>
                    </a:srgbClr>
                  </a:glow>
                </a:effectLst>
                <a:latin typeface="CyrillicOld" pitchFamily="2" charset="0"/>
              </a:rPr>
              <a:t>БЛАГОДАРЮ ЗА ВНИМАНИЕ!</a:t>
            </a:r>
            <a:endParaRPr lang="ru-RU" sz="4800" b="1" dirty="0">
              <a:ln>
                <a:solidFill>
                  <a:schemeClr val="bg1"/>
                </a:solidFill>
              </a:ln>
              <a:effectLst>
                <a:glow rad="723900">
                  <a:srgbClr val="CC0000">
                    <a:alpha val="72000"/>
                  </a:srgbClr>
                </a:glow>
              </a:effectLst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atic.wixstatic.com/media/b91582_64f9bd6eb45648f497396d09a8e26bc9.jpg/v1/fill/w_596,h_428,al_c,q_80,usm_0.66_1.00_0.01/b91582_64f9bd6eb45648f497396d09a8e26bc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Дмитрий\YandexDisk\Скриншоты\2017-09-20_10-24-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771549"/>
            <a:ext cx="2837706" cy="19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митрий\YandexDisk\Скриншоты\2018-07-03_14-08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4652"/>
            <a:ext cx="2836864" cy="19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митрий\YandexDisk\Скриншоты\2018-07-03_14-09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71548"/>
            <a:ext cx="2836864" cy="19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митрий\YandexDisk\Скриншоты\2017-09-20_10-23-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47153"/>
            <a:ext cx="2837706" cy="19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Компьютер\Шевченко\Старый Плавск\Стаснислав Владимирович_фото_город\dYsW9BrdoH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10895"/>
            <a:ext cx="2617972" cy="39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6828" y="195486"/>
            <a:ext cx="594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Плавск во время оккупации </a:t>
            </a:r>
            <a:endParaRPr lang="ru-RU" sz="28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" y="153492"/>
            <a:ext cx="5430111" cy="3638175"/>
          </a:xfrm>
          <a:prstGeom prst="rect">
            <a:avLst/>
          </a:prstGeom>
        </p:spPr>
      </p:pic>
      <p:sp>
        <p:nvSpPr>
          <p:cNvPr id="4" name="AutoShape 2" descr="https://static.wixstatic.com/media/b91582_64f9bd6eb45648f497396d09a8e26bc9.jpg/v1/fill/w_596,h_428,al_c,q_80,usm_0.66_1.00_0.01/b91582_64f9bd6eb45648f497396d09a8e26bc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F:\Компьютер\Шевченко\Старый Плавск\Стаснислав Владимирович_фото_город\zAG6rSt5FI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9822"/>
            <a:ext cx="2458830" cy="1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4" y="3147814"/>
            <a:ext cx="2477005" cy="18627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1510"/>
            <a:ext cx="2880320" cy="20573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40" y="2211710"/>
            <a:ext cx="1727175" cy="25416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26828" y="195486"/>
            <a:ext cx="5941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Плавск во время оккупации </a:t>
            </a:r>
            <a:endParaRPr lang="ru-RU" sz="28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9542"/>
            <a:ext cx="3886703" cy="25749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8092"/>
            <a:ext cx="2728005" cy="3873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35592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effectLst>
                  <a:glow rad="444500">
                    <a:schemeClr val="bg1">
                      <a:lumMod val="65000"/>
                      <a:alpha val="71000"/>
                    </a:schemeClr>
                  </a:glow>
                </a:effectLst>
                <a:latin typeface="Bookman Old Style" panose="02050604050505020204" pitchFamily="18" charset="0"/>
              </a:rPr>
              <a:t>Почетный знак</a:t>
            </a: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effectLst>
                  <a:glow rad="444500">
                    <a:schemeClr val="bg1">
                      <a:lumMod val="65000"/>
                      <a:alpha val="71000"/>
                    </a:schemeClr>
                  </a:glow>
                </a:effectLst>
                <a:latin typeface="Bookman Old Style" panose="02050604050505020204" pitchFamily="18" charset="0"/>
              </a:rPr>
              <a:t> Тульской области</a:t>
            </a:r>
          </a:p>
          <a:p>
            <a:pPr algn="ctr"/>
            <a:r>
              <a:rPr lang="ru-RU" sz="2400" b="1" dirty="0" smtClean="0">
                <a:ln>
                  <a:solidFill>
                    <a:schemeClr val="bg1"/>
                  </a:solidFill>
                </a:ln>
                <a:effectLst>
                  <a:glow rad="444500">
                    <a:schemeClr val="bg1">
                      <a:lumMod val="65000"/>
                      <a:alpha val="71000"/>
                    </a:schemeClr>
                  </a:glow>
                </a:effectLst>
                <a:latin typeface="Bookman Old Style" panose="02050604050505020204" pitchFamily="18" charset="0"/>
              </a:rPr>
              <a:t> «Город воинской доблести»</a:t>
            </a:r>
            <a:endParaRPr lang="ru-RU" sz="2400" b="1" dirty="0">
              <a:ln>
                <a:solidFill>
                  <a:schemeClr val="bg1"/>
                </a:solidFill>
              </a:ln>
              <a:effectLst>
                <a:glow rad="444500">
                  <a:schemeClr val="bg1">
                    <a:lumMod val="65000"/>
                    <a:alpha val="71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670"/>
            <a:ext cx="4644517" cy="3096344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flipH="1">
            <a:off x="4427984" y="3774690"/>
            <a:ext cx="1008112" cy="93610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32" y="267494"/>
            <a:ext cx="4752527" cy="3168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96037" y="4010620"/>
            <a:ext cx="378657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Bookman Old Style" panose="02050604050505020204" pitchFamily="18" charset="0"/>
              </a:rPr>
              <a:t>Братская могила №2</a:t>
            </a:r>
            <a:endParaRPr lang="ru-RU" sz="2400" b="1" dirty="0">
              <a:ln>
                <a:solidFill>
                  <a:schemeClr val="bg1">
                    <a:lumMod val="95000"/>
                  </a:schemeClr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347864" y="779971"/>
            <a:ext cx="1296144" cy="93610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1017191"/>
            <a:ext cx="378657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Bookman Old Style" panose="02050604050505020204" pitchFamily="18" charset="0"/>
              </a:rPr>
              <a:t>Братская могила №1</a:t>
            </a:r>
            <a:endParaRPr lang="ru-RU" sz="2400" b="1" dirty="0">
              <a:ln>
                <a:solidFill>
                  <a:schemeClr val="bg1">
                    <a:lumMod val="95000"/>
                  </a:schemeClr>
                </a:solidFill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9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94863"/>
            <a:ext cx="4186089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latin typeface="Bookman Old Style" panose="02050604050505020204" pitchFamily="18" charset="0"/>
              </a:rPr>
              <a:t>Курган Славы</a:t>
            </a:r>
            <a:endParaRPr lang="ru-RU" sz="3600" b="1" dirty="0">
              <a:ln>
                <a:solidFill>
                  <a:schemeClr val="bg1">
                    <a:lumMod val="95000"/>
                  </a:schemeClr>
                </a:solidFill>
              </a:ln>
              <a:latin typeface="Bookman Old Style" panose="020506040505050202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9501"/>
            <a:ext cx="3002879" cy="200191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7" y="595318"/>
            <a:ext cx="5238305" cy="3492203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15766"/>
            <a:ext cx="3002878" cy="20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1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rgbClr val="C00000"/>
                  </a:solidFill>
                </a:ln>
                <a:effectLst>
                  <a:glow rad="393700">
                    <a:schemeClr val="bg1">
                      <a:lumMod val="75000"/>
                      <a:alpha val="66000"/>
                    </a:schemeClr>
                  </a:glow>
                </a:effectLst>
                <a:latin typeface="Bookman Old Style" panose="02050604050505020204" pitchFamily="18" charset="0"/>
              </a:rPr>
              <a:t>Цель проекта:</a:t>
            </a:r>
            <a:endParaRPr lang="ru-RU" b="1" dirty="0">
              <a:ln w="19050">
                <a:solidFill>
                  <a:srgbClr val="C00000"/>
                </a:solidFill>
              </a:ln>
              <a:effectLst>
                <a:glow rad="393700">
                  <a:schemeClr val="bg1">
                    <a:lumMod val="75000"/>
                    <a:alpha val="66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n w="6350">
                  <a:solidFill>
                    <a:schemeClr val="bg1"/>
                  </a:solidFill>
                </a:ln>
                <a:effectLst>
                  <a:glow rad="1206500">
                    <a:schemeClr val="bg1">
                      <a:lumMod val="95000"/>
                      <a:alpha val="45000"/>
                    </a:schemeClr>
                  </a:glow>
                </a:effectLst>
                <a:latin typeface="Bookman Old Style" panose="02050604050505020204" pitchFamily="18" charset="0"/>
              </a:rPr>
              <a:t>Создание мемориала «Безвинно убиенным </a:t>
            </a:r>
            <a:r>
              <a:rPr lang="ru-RU" b="1" dirty="0" err="1">
                <a:ln w="6350">
                  <a:solidFill>
                    <a:schemeClr val="bg1"/>
                  </a:solidFill>
                </a:ln>
                <a:effectLst>
                  <a:glow rad="1206500">
                    <a:schemeClr val="bg1">
                      <a:lumMod val="95000"/>
                      <a:alpha val="45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b="1" dirty="0">
                <a:ln w="6350">
                  <a:solidFill>
                    <a:schemeClr val="bg1"/>
                  </a:solidFill>
                </a:ln>
                <a:effectLst>
                  <a:glow rad="1206500">
                    <a:schemeClr val="bg1">
                      <a:lumMod val="95000"/>
                      <a:alpha val="45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 для увековечивание памяти о жертвах среди мирного населения, погибших в период оккупации города Плавска в октябре-декабре 1941 года.</a:t>
            </a:r>
          </a:p>
        </p:txBody>
      </p:sp>
    </p:spTree>
    <p:extLst>
      <p:ext uri="{BB962C8B-B14F-4D97-AF65-F5344CB8AC3E}">
        <p14:creationId xmlns:p14="http://schemas.microsoft.com/office/powerpoint/2010/main" val="9125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  <a:effectLst>
                  <a:glow rad="838200">
                    <a:schemeClr val="bg1">
                      <a:lumMod val="65000"/>
                      <a:alpha val="85000"/>
                    </a:schemeClr>
                  </a:glow>
                </a:effectLst>
                <a:latin typeface="CyrillicOld" pitchFamily="2" charset="0"/>
              </a:rPr>
              <a:t>Задачи проекта:</a:t>
            </a:r>
            <a:endParaRPr lang="ru-RU" dirty="0">
              <a:ln>
                <a:solidFill>
                  <a:schemeClr val="bg1"/>
                </a:solidFill>
              </a:ln>
              <a:effectLst>
                <a:glow rad="838200">
                  <a:schemeClr val="bg1">
                    <a:lumMod val="65000"/>
                    <a:alpha val="85000"/>
                  </a:schemeClr>
                </a:glow>
              </a:effectLst>
              <a:latin typeface="CyrillicOld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7534"/>
            <a:ext cx="8928992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1. Исследовать архивные данные о жертвах среди мирного населения, погибших в период оккупации города Плавска в октябре-декабре 1941 года.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2. Провести опрос жителей города Плавска для определения желаемого места размещения мемориальной стелы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3. Разработать макет мемориальной стелы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 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4. Провести опрос предпринимательского сообщества на предмет оказания благотворительной помощи для благоустройства места установки мемориальной стелы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4. Определить организацию-исполнителя работ по изготовлению мемориальной стелы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5. Получить согласие органов местного самоуправления Плавского района и собственников земельных участков на размещение мемориальной стелы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6. Провести информационную кампанию для привлечения широких слоев общественности к тематике проекта.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7. Установить мемориальную стелу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года».</a:t>
            </a:r>
          </a:p>
          <a:p>
            <a:pPr marL="0" indent="0">
              <a:buNone/>
            </a:pP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8. Провести митинг, посвященный открытию мемориальной стелы «Безвинно убиенным </a:t>
            </a:r>
            <a:r>
              <a:rPr lang="ru-RU" sz="1200" b="1" dirty="0" err="1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плавчанам</a:t>
            </a:r>
            <a:r>
              <a:rPr lang="ru-RU" sz="1200" b="1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 в период оккупации Плавска в октябре-декабре 1941 года» 21 декабря 2018 года</a:t>
            </a:r>
            <a:r>
              <a:rPr lang="ru-RU" sz="1200" dirty="0">
                <a:effectLst>
                  <a:glow rad="647700">
                    <a:schemeClr val="bg1">
                      <a:alpha val="78000"/>
                    </a:schemeClr>
                  </a:glow>
                </a:effectLst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3518"/>
          </a:xfrm>
        </p:spPr>
        <p:txBody>
          <a:bodyPr>
            <a:noAutofit/>
          </a:bodyPr>
          <a:lstStyle/>
          <a:p>
            <a:r>
              <a:rPr lang="ru-RU" sz="2000" b="1" dirty="0">
                <a:ln>
                  <a:solidFill>
                    <a:schemeClr val="bg1"/>
                  </a:solidFill>
                </a:ln>
                <a:effectLst>
                  <a:glow rad="533400">
                    <a:schemeClr val="bg1">
                      <a:lumMod val="8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КАЛЕНДАРНЫЙ ПЛАН МЕРОПРИЯТИЙ </a:t>
            </a:r>
            <a:r>
              <a:rPr lang="ru-RU" sz="2000" b="1" dirty="0" smtClean="0">
                <a:ln>
                  <a:solidFill>
                    <a:schemeClr val="bg1"/>
                  </a:solidFill>
                </a:ln>
                <a:effectLst>
                  <a:glow rad="533400">
                    <a:schemeClr val="bg1">
                      <a:lumMod val="85000"/>
                      <a:alpha val="64000"/>
                    </a:schemeClr>
                  </a:glow>
                </a:effectLst>
                <a:latin typeface="Bookman Old Style" panose="02050604050505020204" pitchFamily="18" charset="0"/>
              </a:rPr>
              <a:t>ПРОЕКТА</a:t>
            </a:r>
            <a:endParaRPr lang="ru-RU" sz="2800" dirty="0">
              <a:ln>
                <a:solidFill>
                  <a:schemeClr val="bg1"/>
                </a:solidFill>
              </a:ln>
              <a:effectLst>
                <a:glow rad="533400">
                  <a:schemeClr val="bg1">
                    <a:lumMod val="85000"/>
                    <a:alpha val="64000"/>
                  </a:schemeClr>
                </a:glo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91058"/>
              </p:ext>
            </p:extLst>
          </p:nvPr>
        </p:nvGraphicFramePr>
        <p:xfrm>
          <a:off x="0" y="483518"/>
          <a:ext cx="9144000" cy="449207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65760"/>
                <a:gridCol w="7534656"/>
                <a:gridCol w="1243584"/>
              </a:tblGrid>
              <a:tr h="28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</a:rPr>
                        <a:t>№ п/п</a:t>
                      </a:r>
                      <a:endParaRPr lang="ru-RU" sz="105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</a:rPr>
                        <a:t>Наименование мероприятия</a:t>
                      </a:r>
                      <a:endParaRPr lang="ru-RU" sz="105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Дата (период) проведения мероприятия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 anchor="ctr"/>
                </a:tc>
              </a:tr>
              <a:tr h="100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Комплектование команды проекта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03.09.2018 г. – 07.09.2018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100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Утверждение «дорожной карты» реализации проекта</a:t>
                      </a:r>
                      <a:endParaRPr lang="ru-RU" sz="11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10.09.2018 г. – 12.09.2018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238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Создание страниц проекта на платформах социальных сетей «</a:t>
                      </a:r>
                      <a:r>
                        <a:rPr lang="ru-RU" sz="1200" dirty="0" err="1">
                          <a:effectLst/>
                          <a:latin typeface="Bookman Old Style" panose="02050604050505020204" pitchFamily="18" charset="0"/>
                        </a:rPr>
                        <a:t>ВКонтакте</a:t>
                      </a: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</a:rPr>
                        <a:t>»,</a:t>
                      </a:r>
                      <a:r>
                        <a:rPr lang="ru-RU" sz="1200" baseline="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</a:rPr>
                        <a:t>«Одноклассники»</a:t>
                      </a:r>
                      <a:r>
                        <a:rPr lang="ru-RU" sz="1200" baseline="0" dirty="0" smtClean="0">
                          <a:effectLst/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en-US" sz="1200" dirty="0" smtClean="0">
                          <a:effectLst/>
                          <a:latin typeface="Bookman Old Style" panose="02050604050505020204" pitchFamily="18" charset="0"/>
                        </a:rPr>
                        <a:t>Facebook</a:t>
                      </a: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</a:rPr>
                        <a:t>  и </a:t>
                      </a:r>
                      <a:r>
                        <a:rPr lang="ru-RU" sz="1200" dirty="0" err="1" smtClean="0">
                          <a:effectLst/>
                          <a:latin typeface="Bookman Old Style" panose="02050604050505020204" pitchFamily="18" charset="0"/>
                        </a:rPr>
                        <a:t>Твиттер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10.09.2018 г. – 12.09.2018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401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Проведение научно-исследовательской работы с целью изучения архивных сведений о жертвах среди мирного населения, погибших в период оккупации Плавска в октябре-декабре 1941 года</a:t>
                      </a:r>
                      <a:endParaRPr lang="ru-RU" sz="11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12.09.2018 г. – 01.10.2018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576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Разработка макета мемориальной стелы «Безвинно убиенным </a:t>
                      </a:r>
                      <a:r>
                        <a:rPr lang="ru-RU" sz="1200" dirty="0" err="1">
                          <a:effectLst/>
                          <a:latin typeface="Bookman Old Style" panose="02050604050505020204" pitchFamily="18" charset="0"/>
                        </a:rPr>
                        <a:t>плавчанам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 в период оккупации Плавска в октябре-декабре 1941 года», согласование макета с Общественным советом </a:t>
                      </a: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</a:rPr>
                        <a:t>МО Плавский 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район, Администрацией </a:t>
                      </a:r>
                      <a:r>
                        <a:rPr lang="ru-RU" sz="1200" dirty="0" smtClean="0">
                          <a:effectLst/>
                          <a:latin typeface="Bookman Old Style" panose="02050604050505020204" pitchFamily="18" charset="0"/>
                        </a:rPr>
                        <a:t>МО Плавский 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район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01.10.2018 г. – 08.10.2018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20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Проведение опроса   жителей города Плавска для определения места установки мемориальной стелы</a:t>
                      </a:r>
                      <a:endParaRPr lang="ru-RU" sz="11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08.10.2018 г. – 22.10.2018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Проведение опроса предпринимательского сообщества на предмет оказания благотворительной помощи для благоустройства места установки мемориальной стелы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08.10.2018 г. – 22.10.2018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20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Определение организации-исполнителя работ по изготовлению мемориальной стелы</a:t>
                      </a:r>
                      <a:endParaRPr lang="ru-RU" sz="11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22.10.2018 г. – 26.10.2018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200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Bookman Old Style" panose="02050604050505020204" pitchFamily="18" charset="0"/>
                        </a:rPr>
                        <a:t>Изготовление мемориальной стелы, ее установка и благоустройство прилегающей территории</a:t>
                      </a:r>
                      <a:endParaRPr lang="ru-RU" sz="110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01.11.2018 г. – 30.11.2018 г.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  <a:tr h="35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endParaRPr lang="ru-RU" sz="105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Проведение митинга, посвященного открытию мемориальной стелы  «Безвинно убиенным </a:t>
                      </a:r>
                      <a:r>
                        <a:rPr lang="ru-RU" sz="1200" dirty="0" err="1">
                          <a:effectLst/>
                          <a:latin typeface="Bookman Old Style" panose="02050604050505020204" pitchFamily="18" charset="0"/>
                        </a:rPr>
                        <a:t>плавчанам</a:t>
                      </a: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 в период оккупации Плавска в октябре-декабре 1941 года»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Bookman Old Style" panose="02050604050505020204" pitchFamily="18" charset="0"/>
                        </a:rPr>
                        <a:t>21.12.2018 г.</a:t>
                      </a:r>
                      <a:endParaRPr lang="ru-RU" sz="1050" dirty="0"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15069" marR="150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774</Words>
  <Application>Microsoft Office PowerPoint</Application>
  <PresentationFormat>Экран (16:9)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«Память о вас в веках...»</vt:lpstr>
      <vt:lpstr>Презентация PowerPoint</vt:lpstr>
      <vt:lpstr>Презентация PowerPoint</vt:lpstr>
      <vt:lpstr>Презентация PowerPoint</vt:lpstr>
      <vt:lpstr>Презентация PowerPoint</vt:lpstr>
      <vt:lpstr>Курган Славы</vt:lpstr>
      <vt:lpstr>Цель проекта:</vt:lpstr>
      <vt:lpstr>Задачи проекта:</vt:lpstr>
      <vt:lpstr>КАЛЕНДАРНЫЙ ПЛАН МЕРОПРИЯТИЙ ПРОЕКТА</vt:lpstr>
      <vt:lpstr>Предложение по дизайну макета от краеведа Маркина А.И.</vt:lpstr>
      <vt:lpstr>Предлагаемые места размещения</vt:lpstr>
      <vt:lpstr>Предварительный дизайн-проект</vt:lpstr>
      <vt:lpstr>Презентация PowerPoint</vt:lpstr>
      <vt:lpstr>Территория реализации проекта </vt:lpstr>
      <vt:lpstr>Презентация PowerPoint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</cp:lastModifiedBy>
  <cp:revision>27</cp:revision>
  <dcterms:created xsi:type="dcterms:W3CDTF">2018-07-03T06:16:49Z</dcterms:created>
  <dcterms:modified xsi:type="dcterms:W3CDTF">2018-07-04T17:55:19Z</dcterms:modified>
</cp:coreProperties>
</file>