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7" r:id="rId2"/>
    <p:sldId id="258" r:id="rId3"/>
    <p:sldId id="259" r:id="rId4"/>
    <p:sldId id="260" r:id="rId5"/>
    <p:sldId id="261" r:id="rId6"/>
    <p:sldId id="274" r:id="rId7"/>
    <p:sldId id="275" r:id="rId8"/>
    <p:sldId id="276" r:id="rId9"/>
    <p:sldId id="277" r:id="rId10"/>
    <p:sldId id="278" r:id="rId11"/>
    <p:sldId id="279" r:id="rId12"/>
    <p:sldId id="280" r:id="rId13"/>
    <p:sldId id="270" r:id="rId14"/>
    <p:sldId id="267" r:id="rId15"/>
    <p:sldId id="269" r:id="rId16"/>
    <p:sldId id="273" r:id="rId17"/>
  </p:sldIdLst>
  <p:sldSz cx="9144000" cy="6858000" type="screen4x3"/>
  <p:notesSz cx="6858000" cy="9144000"/>
  <p:defaultTextStyle>
    <a:defPPr>
      <a:defRPr lang="ru-RU"/>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07" autoAdjust="0"/>
  </p:normalViewPr>
  <p:slideViewPr>
    <p:cSldViewPr>
      <p:cViewPr>
        <p:scale>
          <a:sx n="80" d="100"/>
          <a:sy n="80" d="100"/>
        </p:scale>
        <p:origin x="-1555"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47D3E3-EBBF-45F4-AEB0-E2104D319B11}" type="datetimeFigureOut">
              <a:rPr lang="ru-RU" smtClean="0"/>
              <a:pPr/>
              <a:t>16.04.2019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F598D-14C3-4F9E-9F8A-194BF8BB1BB5}" type="slidenum">
              <a:rPr lang="ru-RU" smtClean="0"/>
              <a:pPr/>
              <a:t>‹#›</a:t>
            </a:fld>
            <a:endParaRPr lang="ru-RU" dirty="0"/>
          </a:p>
        </p:txBody>
      </p:sp>
    </p:spTree>
    <p:extLst>
      <p:ext uri="{BB962C8B-B14F-4D97-AF65-F5344CB8AC3E}">
        <p14:creationId xmlns:p14="http://schemas.microsoft.com/office/powerpoint/2010/main" val="280660768"/>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S Gothic" charset="-128"/>
              </a:defRPr>
            </a:lvl1pPr>
            <a:lvl2pPr eaLnBrk="0">
              <a:tabLst>
                <a:tab pos="634643" algn="l"/>
                <a:tab pos="1269286" algn="l"/>
                <a:tab pos="1903929" algn="l"/>
                <a:tab pos="2538573" algn="l"/>
              </a:tabLst>
              <a:defRPr>
                <a:solidFill>
                  <a:schemeClr val="tx1"/>
                </a:solidFill>
                <a:latin typeface="Arial" charset="0"/>
                <a:ea typeface="MS Gothic" charset="-128"/>
              </a:defRPr>
            </a:lvl2pPr>
            <a:lvl3pPr eaLnBrk="0">
              <a:tabLst>
                <a:tab pos="634643" algn="l"/>
                <a:tab pos="1269286" algn="l"/>
                <a:tab pos="1903929" algn="l"/>
                <a:tab pos="2538573" algn="l"/>
              </a:tabLst>
              <a:defRPr>
                <a:solidFill>
                  <a:schemeClr val="tx1"/>
                </a:solidFill>
                <a:latin typeface="Arial" charset="0"/>
                <a:ea typeface="MS Gothic" charset="-128"/>
              </a:defRPr>
            </a:lvl3pPr>
            <a:lvl4pPr eaLnBrk="0">
              <a:tabLst>
                <a:tab pos="634643" algn="l"/>
                <a:tab pos="1269286" algn="l"/>
                <a:tab pos="1903929" algn="l"/>
                <a:tab pos="2538573" algn="l"/>
              </a:tabLst>
              <a:defRPr>
                <a:solidFill>
                  <a:schemeClr val="tx1"/>
                </a:solidFill>
                <a:latin typeface="Arial" charset="0"/>
                <a:ea typeface="MS Gothic" charset="-128"/>
              </a:defRPr>
            </a:lvl4pPr>
            <a:lvl5pPr eaLnBrk="0">
              <a:tabLst>
                <a:tab pos="634643" algn="l"/>
                <a:tab pos="1269286" algn="l"/>
                <a:tab pos="1903929" algn="l"/>
                <a:tab pos="2538573" algn="l"/>
              </a:tabLst>
              <a:defRPr>
                <a:solidFill>
                  <a:schemeClr val="tx1"/>
                </a:solidFill>
                <a:latin typeface="Arial" charset="0"/>
                <a:ea typeface="MS Gothic"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S Gothic"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S Gothic"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S Gothic"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MS Gothic" charset="-128"/>
              </a:defRPr>
            </a:lvl9pPr>
          </a:lstStyle>
          <a:p>
            <a:pPr eaLnBrk="1"/>
            <a:fld id="{053C077A-BD67-4719-B57B-E2A67FAAE21E}" type="slidenum">
              <a:rPr lang="ru-RU" altLang="ru-RU">
                <a:solidFill>
                  <a:srgbClr val="000000"/>
                </a:solidFill>
                <a:latin typeface="Times New Roman" pitchFamily="18" charset="0"/>
                <a:ea typeface="Arial Unicode MS" pitchFamily="34" charset="-128"/>
                <a:cs typeface="Arial Unicode MS" pitchFamily="34" charset="-128"/>
              </a:rPr>
              <a:pPr eaLnBrk="1"/>
              <a:t>1</a:t>
            </a:fld>
            <a:endParaRPr lang="ru-RU" altLang="ru-RU" dirty="0">
              <a:solidFill>
                <a:srgbClr val="000000"/>
              </a:solidFill>
              <a:latin typeface="Times New Roman" pitchFamily="18" charset="0"/>
              <a:ea typeface="Arial Unicode MS" pitchFamily="34" charset="-128"/>
              <a:cs typeface="Arial Unicode MS" pitchFamily="34" charset="-128"/>
            </a:endParaRPr>
          </a:p>
        </p:txBody>
      </p:sp>
      <p:sp>
        <p:nvSpPr>
          <p:cNvPr id="2048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85512" y="4343230"/>
            <a:ext cx="5486976" cy="4115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50850A5B-B126-49A9-9EEC-232486D0766D}"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A61D5CAA-ECFC-46C9-BF42-165154CF8C77}"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4EDDD11C-4489-46AC-BA44-E75B7462B8DC}"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45D02CB5-8F0A-4061-A5BA-A72073AE5CEE}"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p>
        </p:txBody>
      </p:sp>
      <p:sp>
        <p:nvSpPr>
          <p:cNvPr id="5" name="Footer Placeholder 4"/>
          <p:cNvSpPr>
            <a:spLocks noGrp="1"/>
          </p:cNvSpPr>
          <p:nvPr>
            <p:ph type="ftr" sz="quarter" idx="11"/>
          </p:nvPr>
        </p:nvSpPr>
        <p:spPr/>
        <p:txBody>
          <a:bodyPr/>
          <a:lstStyle/>
          <a:p>
            <a:pPr>
              <a:defRPr/>
            </a:pPr>
            <a:endParaRPr lang="ru-RU" dirty="0"/>
          </a:p>
        </p:txBody>
      </p:sp>
      <p:sp>
        <p:nvSpPr>
          <p:cNvPr id="6" name="Slide Number Placeholder 5"/>
          <p:cNvSpPr>
            <a:spLocks noGrp="1"/>
          </p:cNvSpPr>
          <p:nvPr>
            <p:ph type="sldNum" sz="quarter" idx="12"/>
          </p:nvPr>
        </p:nvSpPr>
        <p:spPr/>
        <p:txBody>
          <a:bodyPr/>
          <a:lstStyle/>
          <a:p>
            <a:pPr>
              <a:defRPr/>
            </a:pPr>
            <a:fld id="{2A11EA3E-AAE0-4DE9-93BE-F54E1BD86EC5}"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466DB418-6643-4DAE-BB5B-9B8E098A2B16}"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ru-RU" dirty="0"/>
          </a:p>
        </p:txBody>
      </p:sp>
      <p:sp>
        <p:nvSpPr>
          <p:cNvPr id="8" name="Footer Placeholder 7"/>
          <p:cNvSpPr>
            <a:spLocks noGrp="1"/>
          </p:cNvSpPr>
          <p:nvPr>
            <p:ph type="ftr" sz="quarter" idx="11"/>
          </p:nvPr>
        </p:nvSpPr>
        <p:spPr/>
        <p:txBody>
          <a:bodyPr/>
          <a:lstStyle/>
          <a:p>
            <a:pPr>
              <a:defRPr/>
            </a:pPr>
            <a:endParaRPr lang="ru-RU" dirty="0"/>
          </a:p>
        </p:txBody>
      </p:sp>
      <p:sp>
        <p:nvSpPr>
          <p:cNvPr id="9" name="Slide Number Placeholder 8"/>
          <p:cNvSpPr>
            <a:spLocks noGrp="1"/>
          </p:cNvSpPr>
          <p:nvPr>
            <p:ph type="sldNum" sz="quarter" idx="12"/>
          </p:nvPr>
        </p:nvSpPr>
        <p:spPr/>
        <p:txBody>
          <a:bodyPr/>
          <a:lstStyle/>
          <a:p>
            <a:pPr>
              <a:defRPr/>
            </a:pPr>
            <a:fld id="{98A24CBB-52FC-4974-A8C7-D761F5548833}"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dirty="0"/>
          </a:p>
        </p:txBody>
      </p:sp>
      <p:sp>
        <p:nvSpPr>
          <p:cNvPr id="4" name="Footer Placeholder 3"/>
          <p:cNvSpPr>
            <a:spLocks noGrp="1"/>
          </p:cNvSpPr>
          <p:nvPr>
            <p:ph type="ftr" sz="quarter" idx="11"/>
          </p:nvPr>
        </p:nvSpPr>
        <p:spPr/>
        <p:txBody>
          <a:bodyPr/>
          <a:lstStyle/>
          <a:p>
            <a:pPr>
              <a:defRPr/>
            </a:pPr>
            <a:endParaRPr lang="ru-RU" dirty="0"/>
          </a:p>
        </p:txBody>
      </p:sp>
      <p:sp>
        <p:nvSpPr>
          <p:cNvPr id="5" name="Slide Number Placeholder 4"/>
          <p:cNvSpPr>
            <a:spLocks noGrp="1"/>
          </p:cNvSpPr>
          <p:nvPr>
            <p:ph type="sldNum" sz="quarter" idx="12"/>
          </p:nvPr>
        </p:nvSpPr>
        <p:spPr/>
        <p:txBody>
          <a:bodyPr/>
          <a:lstStyle/>
          <a:p>
            <a:pPr>
              <a:defRPr/>
            </a:pPr>
            <a:fld id="{101E748C-5975-4273-875C-F9361C64F33E}"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p>
        </p:txBody>
      </p:sp>
      <p:sp>
        <p:nvSpPr>
          <p:cNvPr id="3" name="Footer Placeholder 2"/>
          <p:cNvSpPr>
            <a:spLocks noGrp="1"/>
          </p:cNvSpPr>
          <p:nvPr>
            <p:ph type="ftr" sz="quarter" idx="11"/>
          </p:nvPr>
        </p:nvSpPr>
        <p:spPr/>
        <p:txBody>
          <a:bodyPr/>
          <a:lstStyle/>
          <a:p>
            <a:pPr>
              <a:defRPr/>
            </a:pPr>
            <a:endParaRPr lang="ru-RU" dirty="0"/>
          </a:p>
        </p:txBody>
      </p:sp>
      <p:sp>
        <p:nvSpPr>
          <p:cNvPr id="4" name="Slide Number Placeholder 3"/>
          <p:cNvSpPr>
            <a:spLocks noGrp="1"/>
          </p:cNvSpPr>
          <p:nvPr>
            <p:ph type="sldNum" sz="quarter" idx="12"/>
          </p:nvPr>
        </p:nvSpPr>
        <p:spPr/>
        <p:txBody>
          <a:bodyPr/>
          <a:lstStyle/>
          <a:p>
            <a:pPr>
              <a:defRPr/>
            </a:pPr>
            <a:fld id="{8EBA2B53-1383-4D82-863F-97FA7BF98CC2}"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1D6161A4-B482-4250-9E00-4156CECAC6B7}"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p>
        </p:txBody>
      </p:sp>
      <p:sp>
        <p:nvSpPr>
          <p:cNvPr id="6" name="Footer Placeholder 5"/>
          <p:cNvSpPr>
            <a:spLocks noGrp="1"/>
          </p:cNvSpPr>
          <p:nvPr>
            <p:ph type="ftr" sz="quarter" idx="11"/>
          </p:nvPr>
        </p:nvSpPr>
        <p:spPr/>
        <p:txBody>
          <a:bodyPr/>
          <a:lstStyle/>
          <a:p>
            <a:pPr>
              <a:defRPr/>
            </a:pPr>
            <a:endParaRPr lang="ru-RU" dirty="0"/>
          </a:p>
        </p:txBody>
      </p:sp>
      <p:sp>
        <p:nvSpPr>
          <p:cNvPr id="7" name="Slide Number Placeholder 6"/>
          <p:cNvSpPr>
            <a:spLocks noGrp="1"/>
          </p:cNvSpPr>
          <p:nvPr>
            <p:ph type="sldNum" sz="quarter" idx="12"/>
          </p:nvPr>
        </p:nvSpPr>
        <p:spPr/>
        <p:txBody>
          <a:bodyPr/>
          <a:lstStyle/>
          <a:p>
            <a:pPr>
              <a:defRPr/>
            </a:pPr>
            <a:fld id="{DF386D0C-ECEB-4149-808E-4BF267039407}" type="slidenum">
              <a:rPr lang="ru-RU" smtClean="0"/>
              <a:pPr>
                <a:defRPr/>
              </a:pPr>
              <a:t>‹#›</a:t>
            </a:fld>
            <a:endParaRPr lang="ru-RU"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dirty="0"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defTabSz="407526" fontAlgn="base" hangingPunct="0">
              <a:spcBef>
                <a:spcPct val="0"/>
              </a:spcBef>
              <a:spcAft>
                <a:spcPct val="0"/>
              </a:spcAft>
              <a:buClr>
                <a:srgbClr val="000000"/>
              </a:buClr>
              <a:buSzPct val="100000"/>
              <a:defRPr/>
            </a:pPr>
            <a:endParaRPr lang="ru-RU"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defTabSz="407526" fontAlgn="base" hangingPunct="0">
              <a:spcBef>
                <a:spcPct val="0"/>
              </a:spcBef>
              <a:spcAft>
                <a:spcPct val="0"/>
              </a:spcAft>
              <a:buClr>
                <a:srgbClr val="000000"/>
              </a:buClr>
              <a:buSzPct val="100000"/>
              <a:defRPr/>
            </a:pPr>
            <a:endParaRPr lang="ru-RU"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defTabSz="407526" fontAlgn="base" hangingPunct="0">
              <a:spcBef>
                <a:spcPct val="0"/>
              </a:spcBef>
              <a:spcAft>
                <a:spcPct val="0"/>
              </a:spcAft>
              <a:buClr>
                <a:srgbClr val="000000"/>
              </a:buClr>
              <a:buSzPct val="100000"/>
              <a:defRPr/>
            </a:pPr>
            <a:fld id="{6FA3FCEF-19B0-43AA-A1C3-664C2A392455}" type="slidenum">
              <a:rPr lang="ru-RU" smtClean="0"/>
              <a:pPr defTabSz="407526" fontAlgn="base" hangingPunct="0">
                <a:spcBef>
                  <a:spcPct val="0"/>
                </a:spcBef>
                <a:spcAft>
                  <a:spcPct val="0"/>
                </a:spcAft>
                <a:buClr>
                  <a:srgbClr val="000000"/>
                </a:buClr>
                <a:buSzPct val="100000"/>
                <a:defRPr/>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989009" y="2383452"/>
            <a:ext cx="7773120" cy="111415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936" tIns="41469" rIns="82936" bIns="41469">
            <a:spAutoFit/>
          </a:bodyPr>
          <a:lstStyle/>
          <a:p>
            <a:pPr algn="ctr" defTabSz="407484" fontAlgn="base" hangingPunct="0">
              <a:lnSpc>
                <a:spcPct val="93000"/>
              </a:lnSpc>
              <a:spcBef>
                <a:spcPct val="0"/>
              </a:spcBef>
              <a:spcAft>
                <a:spcPct val="0"/>
              </a:spcAft>
              <a:buClr>
                <a:srgbClr val="000000"/>
              </a:buClr>
              <a:buSzPct val="100000"/>
            </a:pPr>
            <a:r>
              <a:rPr lang="ru-RU" altLang="ru-RU" sz="3600" b="1" dirty="0" smtClean="0">
                <a:solidFill>
                  <a:srgbClr val="000000"/>
                </a:solidFill>
                <a:latin typeface="Times New Roman" pitchFamily="18" charset="0"/>
                <a:cs typeface="Times New Roman" pitchFamily="18" charset="0"/>
              </a:rPr>
              <a:t>Проект </a:t>
            </a:r>
          </a:p>
          <a:p>
            <a:pPr algn="ctr" defTabSz="407484" fontAlgn="base" hangingPunct="0">
              <a:lnSpc>
                <a:spcPct val="93000"/>
              </a:lnSpc>
              <a:spcBef>
                <a:spcPct val="0"/>
              </a:spcBef>
              <a:spcAft>
                <a:spcPct val="0"/>
              </a:spcAft>
              <a:buClr>
                <a:srgbClr val="000000"/>
              </a:buClr>
              <a:buSzPct val="100000"/>
            </a:pPr>
            <a:r>
              <a:rPr lang="ru-RU" altLang="ru-RU" sz="3600" b="1" dirty="0" smtClean="0">
                <a:solidFill>
                  <a:srgbClr val="000000"/>
                </a:solidFill>
                <a:latin typeface="Times New Roman" pitchFamily="18" charset="0"/>
                <a:cs typeface="Times New Roman" pitchFamily="18" charset="0"/>
              </a:rPr>
              <a:t>«Школьный лесной питомник»</a:t>
            </a:r>
            <a:endParaRPr lang="ru-RU" altLang="ru-RU" sz="36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5808652"/>
      </p:ext>
    </p:extLst>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429684" cy="924475"/>
          </a:xfrm>
        </p:spPr>
        <p:txBody>
          <a:bodyPr/>
          <a:lstStyle/>
          <a:p>
            <a:r>
              <a:rPr lang="ru-RU" dirty="0" smtClean="0"/>
              <a:t>Высадка растений на территории села</a:t>
            </a:r>
            <a:endParaRPr lang="ru-RU" dirty="0"/>
          </a:p>
        </p:txBody>
      </p:sp>
      <p:pic>
        <p:nvPicPr>
          <p:cNvPr id="3" name="Рисунок 2" descr="G:\IMG_20170922_123556.jpg"/>
          <p:cNvPicPr/>
          <p:nvPr/>
        </p:nvPicPr>
        <p:blipFill>
          <a:blip r:embed="rId2" cstate="print"/>
          <a:srcRect/>
          <a:stretch>
            <a:fillRect/>
          </a:stretch>
        </p:blipFill>
        <p:spPr bwMode="auto">
          <a:xfrm>
            <a:off x="214282" y="1071546"/>
            <a:ext cx="3882088" cy="2786068"/>
          </a:xfrm>
          <a:prstGeom prst="rect">
            <a:avLst/>
          </a:prstGeom>
          <a:noFill/>
          <a:ln w="9525">
            <a:noFill/>
            <a:miter lim="800000"/>
            <a:headEnd/>
            <a:tailEnd/>
          </a:ln>
        </p:spPr>
      </p:pic>
      <p:pic>
        <p:nvPicPr>
          <p:cNvPr id="4" name="Рисунок 3" descr="G:\IMG_20180522_084751.jpg"/>
          <p:cNvPicPr/>
          <p:nvPr/>
        </p:nvPicPr>
        <p:blipFill>
          <a:blip r:embed="rId3" cstate="print"/>
          <a:srcRect/>
          <a:stretch>
            <a:fillRect/>
          </a:stretch>
        </p:blipFill>
        <p:spPr bwMode="auto">
          <a:xfrm>
            <a:off x="4071934" y="3071810"/>
            <a:ext cx="4786314" cy="35718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43998" cy="924475"/>
          </a:xfrm>
        </p:spPr>
        <p:txBody>
          <a:bodyPr/>
          <a:lstStyle/>
          <a:p>
            <a:pPr algn="ctr"/>
            <a:r>
              <a:rPr lang="ru-RU" sz="2800" dirty="0" smtClean="0"/>
              <a:t>Высадка, совместно с </a:t>
            </a:r>
            <a:r>
              <a:rPr lang="ru-RU" sz="2800" dirty="0" err="1" smtClean="0"/>
              <a:t>Ерахтурским</a:t>
            </a:r>
            <a:r>
              <a:rPr lang="ru-RU" sz="2800" dirty="0" smtClean="0"/>
              <a:t> лесхозом на лесных делянках</a:t>
            </a:r>
            <a:endParaRPr lang="ru-RU" sz="2800" dirty="0"/>
          </a:p>
        </p:txBody>
      </p:sp>
      <p:pic>
        <p:nvPicPr>
          <p:cNvPr id="5" name="Рисунок 4" descr="G:\IMG_20180514_094842.jpg"/>
          <p:cNvPicPr/>
          <p:nvPr/>
        </p:nvPicPr>
        <p:blipFill>
          <a:blip r:embed="rId2" cstate="print"/>
          <a:srcRect/>
          <a:stretch>
            <a:fillRect/>
          </a:stretch>
        </p:blipFill>
        <p:spPr bwMode="auto">
          <a:xfrm>
            <a:off x="1928794" y="3416406"/>
            <a:ext cx="5184790" cy="3441594"/>
          </a:xfrm>
          <a:prstGeom prst="rect">
            <a:avLst/>
          </a:prstGeom>
          <a:noFill/>
          <a:ln w="9525">
            <a:noFill/>
            <a:miter lim="800000"/>
            <a:headEnd/>
            <a:tailEnd/>
          </a:ln>
        </p:spPr>
      </p:pic>
      <p:pic>
        <p:nvPicPr>
          <p:cNvPr id="3" name="Рисунок 2" descr="C:\Users\школа6\AppData\Local\Microsoft\Windows\Temporary Internet Files\Content.Word\IMG_20180514_093447.jpg"/>
          <p:cNvPicPr/>
          <p:nvPr/>
        </p:nvPicPr>
        <p:blipFill>
          <a:blip r:embed="rId3" cstate="print"/>
          <a:srcRect/>
          <a:stretch>
            <a:fillRect/>
          </a:stretch>
        </p:blipFill>
        <p:spPr bwMode="auto">
          <a:xfrm>
            <a:off x="357158" y="1285860"/>
            <a:ext cx="4541849" cy="2877339"/>
          </a:xfrm>
          <a:prstGeom prst="rect">
            <a:avLst/>
          </a:prstGeom>
          <a:noFill/>
          <a:ln w="9525">
            <a:noFill/>
            <a:miter lim="800000"/>
            <a:headEnd/>
            <a:tailEnd/>
          </a:ln>
        </p:spPr>
      </p:pic>
      <p:pic>
        <p:nvPicPr>
          <p:cNvPr id="4098" name="Picture 2" descr="D:\разное\лесничество\акции\акция посадка растений\IMG_20180910_1611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285860"/>
            <a:ext cx="3863374" cy="2897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501122" cy="924475"/>
          </a:xfrm>
        </p:spPr>
        <p:txBody>
          <a:bodyPr/>
          <a:lstStyle/>
          <a:p>
            <a:r>
              <a:rPr lang="ru-RU" sz="2800" dirty="0" smtClean="0"/>
              <a:t>Рабочая таблица по лесному питомнику</a:t>
            </a:r>
            <a:endParaRPr lang="ru-RU" sz="2800" dirty="0"/>
          </a:p>
        </p:txBody>
      </p:sp>
      <p:pic>
        <p:nvPicPr>
          <p:cNvPr id="30723" name="Picture 3"/>
          <p:cNvPicPr>
            <a:picLocks noChangeAspect="1" noChangeArrowheads="1"/>
          </p:cNvPicPr>
          <p:nvPr/>
        </p:nvPicPr>
        <p:blipFill>
          <a:blip r:embed="rId2" cstate="print"/>
          <a:srcRect/>
          <a:stretch>
            <a:fillRect/>
          </a:stretch>
        </p:blipFill>
        <p:spPr bwMode="auto">
          <a:xfrm>
            <a:off x="1357290" y="928670"/>
            <a:ext cx="6500858" cy="568673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857224" y="463842"/>
            <a:ext cx="771530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Достигнутые результаты: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zh-C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altLang="zh-CN"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Доля учащихся МБОУ «Занино-Починковская СОШ", участвующих в проекте – 100%. </a:t>
            </a:r>
            <a:endParaRPr kumimoji="0" lang="ru-RU"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Доля классов, участвующих в создании питомника и ухода за саженцами – 60%. </a:t>
            </a:r>
            <a:endParaRPr kumimoji="0" lang="ru-RU"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Высажено деревьев  за 2018 г.:  на территории лесного массива  — 3500 саженцев сосны, для озеленения сёла Занино-Починки –48 кустарников, 2 ели, 8 каштанов.</a:t>
            </a:r>
            <a:endParaRPr kumimoji="0" lang="ru-RU"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Укреплены берега реки Увяз саженцами ивы плакучей за территорией села Занино-Починки - 10 саженцев.</a:t>
            </a:r>
            <a:endParaRPr kumimoji="0" lang="ru-RU" altLang="zh-CN"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56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14282" y="72402"/>
            <a:ext cx="89297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zh-CN"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Все высажено за время действия проекта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zh-CN"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 2016 по 2018 годы)</a:t>
            </a:r>
            <a:endParaRPr kumimoji="0" lang="ru-RU" altLang="zh-C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74" name="Object 2"/>
          <p:cNvGraphicFramePr>
            <a:graphicFrameLocks/>
          </p:cNvGraphicFramePr>
          <p:nvPr/>
        </p:nvGraphicFramePr>
        <p:xfrm>
          <a:off x="1071538" y="1285860"/>
          <a:ext cx="7429552" cy="3929090"/>
        </p:xfrm>
        <a:graphic>
          <a:graphicData uri="http://schemas.openxmlformats.org/presentationml/2006/ole">
            <mc:AlternateContent xmlns:mc="http://schemas.openxmlformats.org/markup-compatibility/2006">
              <mc:Choice xmlns:v="urn:schemas-microsoft-com:vml" Requires="v">
                <p:oleObj spid="_x0000_s3075" name="Диаграмма" r:id="rId4" imgW="2905104" imgH="1914639" progId="Excel.Sheet.8">
                  <p:embed/>
                </p:oleObj>
              </mc:Choice>
              <mc:Fallback>
                <p:oleObj name="Диаграмма" r:id="rId4" imgW="2905104" imgH="1914639"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b="-34"/>
                      <a:stretch>
                        <a:fillRect/>
                      </a:stretch>
                    </p:blipFill>
                    <p:spPr bwMode="auto">
                      <a:xfrm>
                        <a:off x="1071538" y="1285860"/>
                        <a:ext cx="7429552" cy="3929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ChangeArrowheads="1"/>
          </p:cNvSpPr>
          <p:nvPr/>
        </p:nvSpPr>
        <p:spPr bwMode="auto">
          <a:xfrm>
            <a:off x="0" y="1914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2392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49" name="Object 1"/>
          <p:cNvGraphicFramePr>
            <a:graphicFrameLocks/>
          </p:cNvGraphicFramePr>
          <p:nvPr/>
        </p:nvGraphicFramePr>
        <p:xfrm>
          <a:off x="1071538" y="785794"/>
          <a:ext cx="7143800" cy="4429156"/>
        </p:xfrm>
        <a:graphic>
          <a:graphicData uri="http://schemas.openxmlformats.org/presentationml/2006/ole">
            <mc:AlternateContent xmlns:mc="http://schemas.openxmlformats.org/markup-compatibility/2006">
              <mc:Choice xmlns:v="urn:schemas-microsoft-com:vml" Requires="v">
                <p:oleObj spid="_x0000_s2050" name="Диаграмма" r:id="rId4" imgW="2924269" imgH="1914639" progId="Excel.Sheet.8">
                  <p:embed/>
                </p:oleObj>
              </mc:Choice>
              <mc:Fallback>
                <p:oleObj name="Диаграмма" r:id="rId4" imgW="2924269" imgH="1914639" progId="Excel.Sheet.8">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b="-34"/>
                      <a:stretch>
                        <a:fillRect/>
                      </a:stretch>
                    </p:blipFill>
                    <p:spPr bwMode="auto">
                      <a:xfrm>
                        <a:off x="1071538" y="785794"/>
                        <a:ext cx="7143800" cy="4429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Rectangle 3"/>
          <p:cNvSpPr>
            <a:spLocks noChangeArrowheads="1"/>
          </p:cNvSpPr>
          <p:nvPr/>
        </p:nvSpPr>
        <p:spPr bwMode="auto">
          <a:xfrm>
            <a:off x="0" y="1914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759542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1538" y="2857496"/>
            <a:ext cx="7125113" cy="1600199"/>
          </a:xfrm>
        </p:spPr>
        <p:txBody>
          <a:bodyPr/>
          <a:lstStyle/>
          <a:p>
            <a:pPr algn="ctr"/>
            <a:r>
              <a:rPr lang="ru-RU" b="1" dirty="0" smtClean="0"/>
              <a:t>Лес – наше богатство!</a:t>
            </a:r>
            <a:br>
              <a:rPr lang="ru-RU" b="1" dirty="0" smtClean="0"/>
            </a:br>
            <a:r>
              <a:rPr lang="ru-RU" b="1" dirty="0" smtClean="0"/>
              <a:t>Лес легкие нашей планеты!</a:t>
            </a:r>
            <a:br>
              <a:rPr lang="ru-RU" b="1" dirty="0" smtClean="0"/>
            </a:br>
            <a:r>
              <a:rPr lang="ru-RU" dirty="0" smtClean="0"/>
              <a:t/>
            </a:r>
            <a:br>
              <a:rPr lang="ru-RU" dirty="0" smtClean="0"/>
            </a:br>
            <a:r>
              <a:rPr lang="ru-RU" dirty="0" smtClean="0"/>
              <a:t/>
            </a:r>
            <a:br>
              <a:rPr lang="ru-RU" dirty="0" smtClean="0"/>
            </a:br>
            <a:r>
              <a:rPr lang="ru-RU" b="1" dirty="0" smtClean="0"/>
              <a:t>Спасибо за внимание!</a:t>
            </a:r>
            <a:endParaRPr lang="ru-RU" b="1" dirty="0"/>
          </a:p>
        </p:txBody>
      </p:sp>
    </p:spTree>
    <p:extLst>
      <p:ext uri="{BB962C8B-B14F-4D97-AF65-F5344CB8AC3E}">
        <p14:creationId xmlns:p14="http://schemas.microsoft.com/office/powerpoint/2010/main" val="1939610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81451" y="692696"/>
            <a:ext cx="7125113" cy="4379378"/>
          </a:xfrm>
        </p:spPr>
        <p:txBody>
          <a:bodyPr/>
          <a:lstStyle/>
          <a:p>
            <a:pPr algn="ctr"/>
            <a:r>
              <a:rPr lang="ru-RU" sz="2800" b="1" dirty="0" smtClean="0">
                <a:solidFill>
                  <a:prstClr val="black">
                    <a:lumMod val="75000"/>
                    <a:lumOff val="25000"/>
                  </a:prstClr>
                </a:solidFill>
                <a:latin typeface="Times New Roman" panose="02020603050405020304" pitchFamily="18" charset="0"/>
                <a:cs typeface="Times New Roman" panose="02020603050405020304" pitchFamily="18" charset="0"/>
              </a:rPr>
              <a:t>ЦЕЛЬ ПРОЕКТА</a:t>
            </a:r>
            <a:r>
              <a:rPr lang="ru-RU" b="1" dirty="0" smtClean="0"/>
              <a:t>:</a:t>
            </a:r>
            <a:br>
              <a:rPr lang="ru-RU" b="1" dirty="0" smtClean="0"/>
            </a:br>
            <a:r>
              <a:rPr lang="ru-RU" b="1" dirty="0" smtClean="0"/>
              <a:t> </a:t>
            </a:r>
            <a:r>
              <a:rPr lang="ru-RU" dirty="0" smtClean="0"/>
              <a:t>создание лесного питомника на территории  школьного приусадебного участка и привлечение школьников к практическим природоохранным мероприятиям</a:t>
            </a:r>
            <a:endParaRPr lang="ru-RU" dirty="0"/>
          </a:p>
        </p:txBody>
      </p:sp>
    </p:spTree>
    <p:extLst>
      <p:ext uri="{BB962C8B-B14F-4D97-AF65-F5344CB8AC3E}">
        <p14:creationId xmlns:p14="http://schemas.microsoft.com/office/powerpoint/2010/main" val="1967297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928934"/>
            <a:ext cx="7125113" cy="924475"/>
          </a:xfrm>
        </p:spPr>
        <p:txBody>
          <a:bodyPr/>
          <a:lstStyle/>
          <a:p>
            <a:r>
              <a:rPr lang="ru-RU" sz="2800" b="1" dirty="0" smtClean="0">
                <a:latin typeface="Times New Roman" panose="02020603050405020304" pitchFamily="18" charset="0"/>
                <a:cs typeface="Times New Roman" panose="02020603050405020304" pitchFamily="18" charset="0"/>
              </a:rPr>
              <a:t>Задачи:</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1.</a:t>
            </a:r>
            <a:r>
              <a:rPr lang="ru-RU" sz="2000" dirty="0" smtClean="0"/>
              <a:t>Организовать  посадку саженцев в питомнике совместно с ГКУ РО «</a:t>
            </a:r>
            <a:r>
              <a:rPr lang="ru-RU" sz="2000" dirty="0" err="1" smtClean="0"/>
              <a:t>Ерахтурское</a:t>
            </a:r>
            <a:r>
              <a:rPr lang="ru-RU" sz="2000" dirty="0" smtClean="0"/>
              <a:t> лесничество».</a:t>
            </a:r>
            <a:br>
              <a:rPr lang="ru-RU" sz="2000" dirty="0" smtClean="0"/>
            </a:br>
            <a:r>
              <a:rPr lang="ru-RU" sz="2000" dirty="0" smtClean="0"/>
              <a:t>2. Организовать практическую природоохранную деятельность школьников по выращиванию саженцев дуба, сосны, каштана, ивы, клёна, ели, можжевельника, туи.</a:t>
            </a:r>
            <a:br>
              <a:rPr lang="ru-RU" sz="2000" dirty="0" smtClean="0"/>
            </a:br>
            <a:r>
              <a:rPr lang="ru-RU" sz="2000" dirty="0" smtClean="0"/>
              <a:t>3.  Организовать практическую природоохранную деятельность школьников по посадке выращенных саженцев на постоянное место.</a:t>
            </a:r>
            <a:br>
              <a:rPr lang="ru-RU" sz="2000" dirty="0" smtClean="0"/>
            </a:br>
            <a:r>
              <a:rPr lang="ru-RU" sz="2000" dirty="0" smtClean="0"/>
              <a:t>3. Организовать массовую природоохранную пропаганду среди населения.</a:t>
            </a:r>
            <a:br>
              <a:rPr lang="ru-RU" sz="2000" dirty="0" smtClean="0"/>
            </a:br>
            <a:r>
              <a:rPr lang="ru-RU" sz="2000" dirty="0" smtClean="0"/>
              <a:t>4. Расширить участие детей в научно-практической природоохранной деятельности.</a:t>
            </a:r>
            <a:r>
              <a:rPr lang="ru-RU" dirty="0" smtClean="0"/>
              <a:t/>
            </a:r>
            <a:br>
              <a:rPr lang="ru-RU" dirty="0" smtClean="0"/>
            </a:b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477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85720" y="476517"/>
            <a:ext cx="842968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tab pos="228600" algn="l"/>
              </a:tabLst>
            </a:pPr>
            <a:r>
              <a:rPr kumimoji="0" lang="ru-RU" altLang="zh-CN"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Ожидаемые результаты проекта</a:t>
            </a:r>
          </a:p>
          <a:p>
            <a:pPr marL="0" marR="0" lvl="0" indent="361950" algn="just" defTabSz="914400" rtl="0" eaLnBrk="1" fontAlgn="base" latinLnBrk="0" hangingPunct="1">
              <a:lnSpc>
                <a:spcPct val="100000"/>
              </a:lnSpc>
              <a:spcBef>
                <a:spcPct val="0"/>
              </a:spcBef>
              <a:spcAft>
                <a:spcPct val="0"/>
              </a:spcAft>
              <a:buClrTx/>
              <a:buSzTx/>
              <a:buFontTx/>
              <a:buNone/>
              <a:tabLst>
                <a:tab pos="228600" algn="l"/>
              </a:tabLst>
            </a:pP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освоение  и приобретение практического опыта использования в работе нетрадиционных форм и методов активного обучения;</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повышение уровня экологических знаний  и практических умений учащихся и взрослого населения в области охраны природы;  </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освоение и совершенствование учащимися навыков исследовательской деятельности;</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развитие творческих способностей, формирование социально-активной жизненной позиции учащихся;</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сохранение и восстановление компонентов окружающей среды;</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активизация природоохранной деятельности школьников.</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ru-RU" altLang="zh-CN"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овладение навыками лекторской, пропагандистской, инструкторской работы по охране природы. </a:t>
            </a:r>
            <a:endParaRPr kumimoji="0" lang="ru-RU"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694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472" y="357166"/>
            <a:ext cx="8001056" cy="5909310"/>
          </a:xfrm>
          <a:prstGeom prst="rect">
            <a:avLst/>
          </a:prstGeom>
        </p:spPr>
        <p:txBody>
          <a:bodyPr wrap="square">
            <a:spAutoFit/>
          </a:bodyPr>
          <a:lstStyle/>
          <a:p>
            <a:pPr algn="ctr"/>
            <a:r>
              <a:rPr lang="ru-RU" b="1" dirty="0" smtClean="0"/>
              <a:t>ПЛАН МЕРОПРИЯТИЙ:</a:t>
            </a:r>
          </a:p>
          <a:p>
            <a:pPr algn="ctr"/>
            <a:endParaRPr lang="ru-RU" b="1" dirty="0" smtClean="0"/>
          </a:p>
          <a:p>
            <a:r>
              <a:rPr lang="ru-RU" dirty="0" smtClean="0"/>
              <a:t>-Создание инициативной группы учащихся;</a:t>
            </a:r>
          </a:p>
          <a:p>
            <a:endParaRPr lang="ru-RU" dirty="0" smtClean="0"/>
          </a:p>
          <a:p>
            <a:r>
              <a:rPr lang="ru-RU" dirty="0" smtClean="0"/>
              <a:t>-Создание питомника, расширение видового состава выращиваемого материала;</a:t>
            </a:r>
          </a:p>
          <a:p>
            <a:endParaRPr lang="ru-RU" dirty="0" smtClean="0"/>
          </a:p>
          <a:p>
            <a:r>
              <a:rPr lang="ru-RU" dirty="0" smtClean="0"/>
              <a:t>-Участие в проекте, организованном ГРИНПИС "Возродим наш лес", участие во Всероссийском дне посадке леса;</a:t>
            </a:r>
          </a:p>
          <a:p>
            <a:endParaRPr lang="ru-RU" dirty="0" smtClean="0"/>
          </a:p>
          <a:p>
            <a:r>
              <a:rPr lang="ru-RU" dirty="0" smtClean="0"/>
              <a:t>-Агитационная деятельность (Распространение листовок «Останови поджоги травы!», «Ёлочка, живи!»);</a:t>
            </a:r>
          </a:p>
          <a:p>
            <a:endParaRPr lang="ru-RU" dirty="0" smtClean="0"/>
          </a:p>
          <a:p>
            <a:r>
              <a:rPr lang="ru-RU" dirty="0" smtClean="0"/>
              <a:t>-Пропагандистская деятельность (Распространение буклетов "От чего случаются лесные пожары и как с ними бороться);</a:t>
            </a:r>
          </a:p>
          <a:p>
            <a:endParaRPr lang="ru-RU" dirty="0" smtClean="0"/>
          </a:p>
          <a:p>
            <a:r>
              <a:rPr lang="ru-RU" dirty="0" smtClean="0"/>
              <a:t>-Участие в акции "Лес Победы»;</a:t>
            </a:r>
          </a:p>
          <a:p>
            <a:endParaRPr lang="ru-RU" dirty="0" smtClean="0"/>
          </a:p>
          <a:p>
            <a:r>
              <a:rPr lang="ru-RU" dirty="0" smtClean="0"/>
              <a:t>-Участие в экологических конкурсах и научно-практический конференциях исследовательских и проектных работ. </a:t>
            </a:r>
          </a:p>
          <a:p>
            <a:endParaRPr lang="ru-RU" dirty="0"/>
          </a:p>
        </p:txBody>
      </p:sp>
    </p:spTree>
    <p:extLst>
      <p:ext uri="{BB962C8B-B14F-4D97-AF65-F5344CB8AC3E}">
        <p14:creationId xmlns:p14="http://schemas.microsoft.com/office/powerpoint/2010/main" val="3450024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142853"/>
            <a:ext cx="7125113" cy="714380"/>
          </a:xfrm>
        </p:spPr>
        <p:txBody>
          <a:bodyPr/>
          <a:lstStyle/>
          <a:p>
            <a:r>
              <a:rPr lang="ru-RU" dirty="0" smtClean="0"/>
              <a:t>Питомник в начале обновления</a:t>
            </a:r>
            <a:endParaRPr lang="ru-RU" dirty="0"/>
          </a:p>
        </p:txBody>
      </p:sp>
      <p:pic>
        <p:nvPicPr>
          <p:cNvPr id="4" name="Рисунок 3" descr="G:\IMG_20170425_105609.jpg"/>
          <p:cNvPicPr/>
          <p:nvPr/>
        </p:nvPicPr>
        <p:blipFill>
          <a:blip r:embed="rId2" cstate="print"/>
          <a:srcRect/>
          <a:stretch>
            <a:fillRect/>
          </a:stretch>
        </p:blipFill>
        <p:spPr bwMode="auto">
          <a:xfrm>
            <a:off x="3214678" y="2428868"/>
            <a:ext cx="5550567" cy="3305184"/>
          </a:xfrm>
          <a:prstGeom prst="rect">
            <a:avLst/>
          </a:prstGeom>
          <a:noFill/>
          <a:ln w="9525">
            <a:noFill/>
            <a:miter lim="800000"/>
            <a:headEnd/>
            <a:tailEnd/>
          </a:ln>
        </p:spPr>
      </p:pic>
      <p:pic>
        <p:nvPicPr>
          <p:cNvPr id="3" name="Рисунок 2" descr="G:\IMG_20170913_103744.jpg"/>
          <p:cNvPicPr/>
          <p:nvPr/>
        </p:nvPicPr>
        <p:blipFill>
          <a:blip r:embed="rId3" cstate="print"/>
          <a:srcRect/>
          <a:stretch>
            <a:fillRect/>
          </a:stretch>
        </p:blipFill>
        <p:spPr bwMode="auto">
          <a:xfrm>
            <a:off x="357158" y="857232"/>
            <a:ext cx="4357718" cy="27860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125113" cy="924475"/>
          </a:xfrm>
        </p:spPr>
        <p:txBody>
          <a:bodyPr/>
          <a:lstStyle/>
          <a:p>
            <a:r>
              <a:rPr lang="ru-RU" dirty="0" smtClean="0"/>
              <a:t>Первые посадки в питомнике</a:t>
            </a:r>
            <a:endParaRPr lang="ru-RU" dirty="0"/>
          </a:p>
        </p:txBody>
      </p:sp>
      <p:pic>
        <p:nvPicPr>
          <p:cNvPr id="3" name="Рисунок 2" descr="G:\IMG_20170425_105817.jpg"/>
          <p:cNvPicPr/>
          <p:nvPr/>
        </p:nvPicPr>
        <p:blipFill>
          <a:blip r:embed="rId2" cstate="print"/>
          <a:srcRect/>
          <a:stretch>
            <a:fillRect/>
          </a:stretch>
        </p:blipFill>
        <p:spPr bwMode="auto">
          <a:xfrm>
            <a:off x="357158" y="1071546"/>
            <a:ext cx="2905125" cy="2178320"/>
          </a:xfrm>
          <a:prstGeom prst="rect">
            <a:avLst/>
          </a:prstGeom>
          <a:noFill/>
          <a:ln w="9525">
            <a:noFill/>
            <a:miter lim="800000"/>
            <a:headEnd/>
            <a:tailEnd/>
          </a:ln>
        </p:spPr>
      </p:pic>
      <p:pic>
        <p:nvPicPr>
          <p:cNvPr id="4" name="Рисунок 3" descr="G:\IMG_20171006_084707.jpg"/>
          <p:cNvPicPr/>
          <p:nvPr/>
        </p:nvPicPr>
        <p:blipFill>
          <a:blip r:embed="rId3" cstate="print"/>
          <a:srcRect/>
          <a:stretch>
            <a:fillRect/>
          </a:stretch>
        </p:blipFill>
        <p:spPr bwMode="auto">
          <a:xfrm>
            <a:off x="6000760" y="857232"/>
            <a:ext cx="2977918" cy="2232901"/>
          </a:xfrm>
          <a:prstGeom prst="rect">
            <a:avLst/>
          </a:prstGeom>
          <a:noFill/>
          <a:ln w="9525">
            <a:noFill/>
            <a:miter lim="800000"/>
            <a:headEnd/>
            <a:tailEnd/>
          </a:ln>
        </p:spPr>
      </p:pic>
      <p:pic>
        <p:nvPicPr>
          <p:cNvPr id="5" name="Рисунок 4" descr="G:\IMG_20171006_084716.jpg"/>
          <p:cNvPicPr/>
          <p:nvPr/>
        </p:nvPicPr>
        <p:blipFill>
          <a:blip r:embed="rId4" cstate="print"/>
          <a:srcRect/>
          <a:stretch>
            <a:fillRect/>
          </a:stretch>
        </p:blipFill>
        <p:spPr bwMode="auto">
          <a:xfrm>
            <a:off x="285720" y="3786190"/>
            <a:ext cx="3000375" cy="2249741"/>
          </a:xfrm>
          <a:prstGeom prst="rect">
            <a:avLst/>
          </a:prstGeom>
          <a:noFill/>
          <a:ln w="9525">
            <a:noFill/>
            <a:miter lim="800000"/>
            <a:headEnd/>
            <a:tailEnd/>
          </a:ln>
        </p:spPr>
      </p:pic>
      <p:pic>
        <p:nvPicPr>
          <p:cNvPr id="6" name="Рисунок 5" descr="G:\IMG_20171006_084721.jpg"/>
          <p:cNvPicPr/>
          <p:nvPr/>
        </p:nvPicPr>
        <p:blipFill>
          <a:blip r:embed="rId5" cstate="print"/>
          <a:srcRect/>
          <a:stretch>
            <a:fillRect/>
          </a:stretch>
        </p:blipFill>
        <p:spPr bwMode="auto">
          <a:xfrm>
            <a:off x="5929322" y="3786190"/>
            <a:ext cx="2838450" cy="2128326"/>
          </a:xfrm>
          <a:prstGeom prst="rect">
            <a:avLst/>
          </a:prstGeom>
          <a:noFill/>
          <a:ln w="9525">
            <a:noFill/>
            <a:miter lim="800000"/>
            <a:headEnd/>
            <a:tailEnd/>
          </a:ln>
        </p:spPr>
      </p:pic>
      <p:pic>
        <p:nvPicPr>
          <p:cNvPr id="7" name="Рисунок 6" descr="G:\IMG_20171006_083818.jpg"/>
          <p:cNvPicPr/>
          <p:nvPr/>
        </p:nvPicPr>
        <p:blipFill>
          <a:blip r:embed="rId6" cstate="print"/>
          <a:srcRect/>
          <a:stretch>
            <a:fillRect/>
          </a:stretch>
        </p:blipFill>
        <p:spPr bwMode="auto">
          <a:xfrm>
            <a:off x="2428860" y="2000240"/>
            <a:ext cx="4532944" cy="28575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0"/>
            <a:ext cx="7125113" cy="924475"/>
          </a:xfrm>
        </p:spPr>
        <p:txBody>
          <a:bodyPr/>
          <a:lstStyle/>
          <a:p>
            <a:r>
              <a:rPr lang="ru-RU" dirty="0" smtClean="0"/>
              <a:t>Заготовка собственных семян</a:t>
            </a:r>
            <a:endParaRPr lang="ru-RU" dirty="0"/>
          </a:p>
        </p:txBody>
      </p:sp>
      <p:pic>
        <p:nvPicPr>
          <p:cNvPr id="4" name="Рисунок 3" descr="G:\IMG_20180326_121924.jpg"/>
          <p:cNvPicPr/>
          <p:nvPr/>
        </p:nvPicPr>
        <p:blipFill>
          <a:blip r:embed="rId2" cstate="print"/>
          <a:srcRect/>
          <a:stretch>
            <a:fillRect/>
          </a:stretch>
        </p:blipFill>
        <p:spPr bwMode="auto">
          <a:xfrm>
            <a:off x="3762375" y="2822751"/>
            <a:ext cx="5381625" cy="4035249"/>
          </a:xfrm>
          <a:prstGeom prst="rect">
            <a:avLst/>
          </a:prstGeom>
          <a:noFill/>
          <a:ln w="9525">
            <a:noFill/>
            <a:miter lim="800000"/>
            <a:headEnd/>
            <a:tailEnd/>
          </a:ln>
        </p:spPr>
      </p:pic>
      <p:pic>
        <p:nvPicPr>
          <p:cNvPr id="3" name="Рисунок 2" descr="C:\Users\школа6\AppData\Local\Microsoft\Windows\Temporary Internet Files\Content.Word\Рисунок1.jpg"/>
          <p:cNvPicPr/>
          <p:nvPr/>
        </p:nvPicPr>
        <p:blipFill>
          <a:blip r:embed="rId3" cstate="print"/>
          <a:srcRect/>
          <a:stretch>
            <a:fillRect/>
          </a:stretch>
        </p:blipFill>
        <p:spPr bwMode="auto">
          <a:xfrm>
            <a:off x="285720" y="1000108"/>
            <a:ext cx="4352938" cy="3236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75724"/>
            <a:ext cx="8429684" cy="924475"/>
          </a:xfrm>
        </p:spPr>
        <p:txBody>
          <a:bodyPr/>
          <a:lstStyle/>
          <a:p>
            <a:r>
              <a:rPr lang="ru-RU" sz="2800" dirty="0" smtClean="0"/>
              <a:t>Распределение растений по семействам</a:t>
            </a:r>
            <a:endParaRPr lang="ru-RU" sz="2800" dirty="0"/>
          </a:p>
        </p:txBody>
      </p:sp>
      <p:pic>
        <p:nvPicPr>
          <p:cNvPr id="3" name="Рисунок 2" descr="G:\IMG_20171009_142822.jpg"/>
          <p:cNvPicPr/>
          <p:nvPr/>
        </p:nvPicPr>
        <p:blipFill>
          <a:blip r:embed="rId2" cstate="print"/>
          <a:srcRect/>
          <a:stretch>
            <a:fillRect/>
          </a:stretch>
        </p:blipFill>
        <p:spPr bwMode="auto">
          <a:xfrm>
            <a:off x="142844" y="1428736"/>
            <a:ext cx="3857625" cy="2892523"/>
          </a:xfrm>
          <a:prstGeom prst="rect">
            <a:avLst/>
          </a:prstGeom>
          <a:noFill/>
          <a:ln w="9525">
            <a:noFill/>
            <a:miter lim="800000"/>
            <a:headEnd/>
            <a:tailEnd/>
          </a:ln>
        </p:spPr>
      </p:pic>
      <p:pic>
        <p:nvPicPr>
          <p:cNvPr id="4" name="Рисунок 3" descr="G:\IMG_20180924_104328.jpg"/>
          <p:cNvPicPr/>
          <p:nvPr/>
        </p:nvPicPr>
        <p:blipFill>
          <a:blip r:embed="rId3" cstate="print"/>
          <a:srcRect/>
          <a:stretch>
            <a:fillRect/>
          </a:stretch>
        </p:blipFill>
        <p:spPr bwMode="auto">
          <a:xfrm>
            <a:off x="4357686" y="3357562"/>
            <a:ext cx="4143404" cy="300039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313</Words>
  <Application>Microsoft Office PowerPoint</Application>
  <PresentationFormat>Экран (4:3)</PresentationFormat>
  <Paragraphs>45</Paragraphs>
  <Slides>16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Spring</vt:lpstr>
      <vt:lpstr>Диаграмма</vt:lpstr>
      <vt:lpstr>Презентация PowerPoint</vt:lpstr>
      <vt:lpstr>ЦЕЛЬ ПРОЕКТА:  создание лесного питомника на территории  школьного приусадебного участка и привлечение школьников к практическим природоохранным мероприятиям</vt:lpstr>
      <vt:lpstr>Задачи:  1.Организовать  посадку саженцев в питомнике совместно с ГКУ РО «Ерахтурское лесничество». 2. Организовать практическую природоохранную деятельность школьников по выращиванию саженцев дуба, сосны, каштана, ивы, клёна, ели, можжевельника, туи. 3.  Организовать практическую природоохранную деятельность школьников по посадке выращенных саженцев на постоянное место. 3. Организовать массовую природоохранную пропаганду среди населения. 4. Расширить участие детей в научно-практической природоохранной деятельности.  </vt:lpstr>
      <vt:lpstr>Презентация PowerPoint</vt:lpstr>
      <vt:lpstr>Презентация PowerPoint</vt:lpstr>
      <vt:lpstr>Питомник в начале обновления</vt:lpstr>
      <vt:lpstr>Первые посадки в питомнике</vt:lpstr>
      <vt:lpstr>Заготовка собственных семян</vt:lpstr>
      <vt:lpstr>Распределение растений по семействам</vt:lpstr>
      <vt:lpstr>Высадка растений на территории села</vt:lpstr>
      <vt:lpstr>Высадка, совместно с Ерахтурским лесхозом на лесных делянках</vt:lpstr>
      <vt:lpstr>Рабочая таблица по лесному питомнику</vt:lpstr>
      <vt:lpstr>Презентация PowerPoint</vt:lpstr>
      <vt:lpstr>Презентация PowerPoint</vt:lpstr>
      <vt:lpstr>Презентация PowerPoint</vt:lpstr>
      <vt:lpstr>Лес – наше богатство! Лес легкие нашей планеты!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Курцова</dc:creator>
  <cp:lastModifiedBy>Пользователь Windows</cp:lastModifiedBy>
  <cp:revision>24</cp:revision>
  <dcterms:created xsi:type="dcterms:W3CDTF">2015-04-01T15:38:24Z</dcterms:created>
  <dcterms:modified xsi:type="dcterms:W3CDTF">2019-04-16T06:48:19Z</dcterms:modified>
</cp:coreProperties>
</file>