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1" r:id="rId3"/>
    <p:sldId id="262" r:id="rId4"/>
    <p:sldId id="267" r:id="rId5"/>
    <p:sldId id="263" r:id="rId6"/>
    <p:sldId id="260" r:id="rId7"/>
    <p:sldId id="268" r:id="rId8"/>
    <p:sldId id="269" r:id="rId9"/>
    <p:sldId id="270" r:id="rId10"/>
    <p:sldId id="258" r:id="rId11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6A"/>
    <a:srgbClr val="4F4186"/>
    <a:srgbClr val="EF747F"/>
    <a:srgbClr val="B32285"/>
    <a:srgbClr val="C996BB"/>
    <a:srgbClr val="BE1276"/>
    <a:srgbClr val="881B51"/>
    <a:srgbClr val="A39CA5"/>
    <a:srgbClr val="58B8AB"/>
    <a:srgbClr val="2BA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050" y="48"/>
      </p:cViewPr>
      <p:guideLst>
        <p:guide orient="horz" pos="2160"/>
        <p:guide pos="312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Численность ПК "Фемида" </a:t>
            </a:r>
          </a:p>
          <a:p>
            <a:pPr>
              <a:defRPr/>
            </a:pPr>
            <a:r>
              <a:rPr lang="ru-RU"/>
              <a:t>в 2016-2018 г.г.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Смета!$B$11</c:f>
              <c:strCache>
                <c:ptCount val="1"/>
                <c:pt idx="0">
                  <c:v>колличество членов </c:v>
                </c:pt>
              </c:strCache>
            </c:strRef>
          </c:tx>
          <c:invertIfNegative val="0"/>
          <c:cat>
            <c:strRef>
              <c:f>Смета!$A$12:$A$14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</c:strCache>
            </c:strRef>
          </c:cat>
          <c:val>
            <c:numRef>
              <c:f>Смета!$B$12:$B$14</c:f>
              <c:numCache>
                <c:formatCode>General</c:formatCode>
                <c:ptCount val="3"/>
                <c:pt idx="0">
                  <c:v>22</c:v>
                </c:pt>
                <c:pt idx="1">
                  <c:v>37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4859392"/>
        <c:axId val="4860928"/>
        <c:axId val="0"/>
      </c:bar3DChart>
      <c:catAx>
        <c:axId val="4859392"/>
        <c:scaling>
          <c:orientation val="minMax"/>
        </c:scaling>
        <c:delete val="0"/>
        <c:axPos val="b"/>
        <c:majorTickMark val="none"/>
        <c:minorTickMark val="none"/>
        <c:tickLblPos val="nextTo"/>
        <c:crossAx val="4860928"/>
        <c:crosses val="autoZero"/>
        <c:auto val="1"/>
        <c:lblAlgn val="ctr"/>
        <c:lblOffset val="100"/>
        <c:noMultiLvlLbl val="0"/>
      </c:catAx>
      <c:valAx>
        <c:axId val="4860928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48593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3CF5E-0AC3-4358-9AC2-9011312518C4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953E0-034B-4232-8246-91501620A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60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8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82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82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82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82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82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82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8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44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4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58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80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24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74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7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7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38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67C87-6AE8-4984-BEFA-5A10C6558522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22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10B55F9-FDEC-4036-9E1D-08ADA87C62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3573" r="12336" b="34742"/>
          <a:stretch/>
        </p:blipFill>
        <p:spPr>
          <a:xfrm rot="5400000">
            <a:off x="-1581968" y="1581968"/>
            <a:ext cx="6858001" cy="36940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47D7EB1-EE37-4B6A-9017-D84D9D3FBE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7538" y="331750"/>
            <a:ext cx="1442440" cy="15662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425C327-4193-4832-95EC-81287116D161}"/>
              </a:ext>
            </a:extLst>
          </p:cNvPr>
          <p:cNvSpPr txBox="1"/>
          <p:nvPr/>
        </p:nvSpPr>
        <p:spPr>
          <a:xfrm>
            <a:off x="2867531" y="2748173"/>
            <a:ext cx="6352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565655"/>
                </a:solidFill>
                <a:latin typeface="Akrobat Black" panose="00000A00000000000000" pitchFamily="50" charset="-52"/>
              </a:rPr>
              <a:t>Правовой клуб «Фемида»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93F5AC9-4D52-4ABB-ABB3-E411DB207E46}"/>
              </a:ext>
            </a:extLst>
          </p:cNvPr>
          <p:cNvSpPr txBox="1"/>
          <p:nvPr/>
        </p:nvSpPr>
        <p:spPr>
          <a:xfrm>
            <a:off x="3366002" y="4504715"/>
            <a:ext cx="6352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565655"/>
                </a:solidFill>
                <a:latin typeface="Akrobat" panose="00000600000000000000" pitchFamily="50" charset="-52"/>
              </a:rPr>
              <a:t>Бондаренко Наталья Викторовна, </a:t>
            </a:r>
          </a:p>
          <a:p>
            <a:pPr algn="ctr"/>
            <a:r>
              <a:rPr lang="ru-RU" sz="2400" dirty="0" smtClean="0">
                <a:solidFill>
                  <a:srgbClr val="565655"/>
                </a:solidFill>
                <a:latin typeface="Akrobat" panose="00000600000000000000" pitchFamily="50" charset="-52"/>
              </a:rPr>
              <a:t>8-923-381-8878, </a:t>
            </a:r>
            <a:r>
              <a:rPr lang="en-US" sz="2400" dirty="0" smtClean="0">
                <a:solidFill>
                  <a:srgbClr val="565655"/>
                </a:solidFill>
                <a:latin typeface="Akrobat" panose="00000600000000000000" pitchFamily="50" charset="-52"/>
              </a:rPr>
              <a:t>nat_87_@mail.ru</a:t>
            </a:r>
            <a:endParaRPr lang="ru-RU" sz="2400" dirty="0">
              <a:solidFill>
                <a:srgbClr val="565655"/>
              </a:solidFill>
              <a:latin typeface="Akrobat" panose="00000600000000000000" pitchFamily="50" charset="-52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6968EA7B-8B17-451B-9280-83C7150C693C}"/>
              </a:ext>
            </a:extLst>
          </p:cNvPr>
          <p:cNvSpPr/>
          <p:nvPr/>
        </p:nvSpPr>
        <p:spPr>
          <a:xfrm>
            <a:off x="6933200" y="5931876"/>
            <a:ext cx="722213" cy="722213"/>
          </a:xfrm>
          <a:prstGeom prst="ellipse">
            <a:avLst/>
          </a:prstGeom>
          <a:solidFill>
            <a:srgbClr val="B32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71107664-726D-4695-99CC-F7A81611E71C}"/>
              </a:ext>
            </a:extLst>
          </p:cNvPr>
          <p:cNvSpPr/>
          <p:nvPr/>
        </p:nvSpPr>
        <p:spPr>
          <a:xfrm>
            <a:off x="7888943" y="5931876"/>
            <a:ext cx="722213" cy="722213"/>
          </a:xfrm>
          <a:prstGeom prst="ellipse">
            <a:avLst/>
          </a:prstGeom>
          <a:solidFill>
            <a:srgbClr val="E50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1C340444-078E-4F32-9E1A-60CCA6760232}"/>
              </a:ext>
            </a:extLst>
          </p:cNvPr>
          <p:cNvSpPr/>
          <p:nvPr/>
        </p:nvSpPr>
        <p:spPr>
          <a:xfrm>
            <a:off x="8859306" y="5931876"/>
            <a:ext cx="722213" cy="722213"/>
          </a:xfrm>
          <a:prstGeom prst="ellipse">
            <a:avLst/>
          </a:prstGeom>
          <a:solidFill>
            <a:srgbClr val="EF7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000111\Desktop\работа\работа 2016-2017\ПЦК\2015-2016\мероприятия ПЦК юрид и соц-эк дисциплин во 2 семестре 2015-2016 уч.г\1 мая\DSC_03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84" y="863341"/>
            <a:ext cx="2719122" cy="18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000111\Desktop\работа\Логотип техникум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0" b="987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60" y="5727361"/>
            <a:ext cx="1130639" cy="113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15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93AEE944-A566-41EA-95E4-74AC16849A8F}"/>
              </a:ext>
            </a:extLst>
          </p:cNvPr>
          <p:cNvSpPr/>
          <p:nvPr/>
        </p:nvSpPr>
        <p:spPr>
          <a:xfrm>
            <a:off x="3765571" y="4718407"/>
            <a:ext cx="750278" cy="750278"/>
          </a:xfrm>
          <a:prstGeom prst="ellipse">
            <a:avLst/>
          </a:prstGeom>
          <a:solidFill>
            <a:srgbClr val="C99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Хорда 6">
            <a:extLst>
              <a:ext uri="{FF2B5EF4-FFF2-40B4-BE49-F238E27FC236}">
                <a16:creationId xmlns="" xmlns:a16="http://schemas.microsoft.com/office/drawing/2014/main" id="{4E6C7273-E09B-4ED0-B4CE-A73E6199646E}"/>
              </a:ext>
            </a:extLst>
          </p:cNvPr>
          <p:cNvSpPr>
            <a:spLocks noChangeAspect="1"/>
          </p:cNvSpPr>
          <p:nvPr/>
        </p:nvSpPr>
        <p:spPr>
          <a:xfrm>
            <a:off x="-3110287" y="-1795"/>
            <a:ext cx="6908564" cy="6908564"/>
          </a:xfrm>
          <a:prstGeom prst="chord">
            <a:avLst>
              <a:gd name="adj1" fmla="val 15824291"/>
              <a:gd name="adj2" fmla="val 5753101"/>
            </a:avLst>
          </a:prstGeom>
          <a:blipFill>
            <a:blip r:embed="rId2" cstate="print"/>
            <a:srcRect/>
            <a:stretch>
              <a:fillRect l="-223202" t="-3052" r="-19364" b="-37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647C00B-A4AF-4B78-A93A-77CF54D27F52}"/>
              </a:ext>
            </a:extLst>
          </p:cNvPr>
          <p:cNvSpPr txBox="1"/>
          <p:nvPr/>
        </p:nvSpPr>
        <p:spPr>
          <a:xfrm>
            <a:off x="3682193" y="303696"/>
            <a:ext cx="60113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krobat Bold" panose="00000800000000000000" pitchFamily="50" charset="-52"/>
              </a:rPr>
              <a:t>ПК «Фемида»» </a:t>
            </a:r>
            <a:r>
              <a:rPr lang="ru-RU" sz="2000" dirty="0">
                <a:latin typeface="Akrobat Bold" panose="00000800000000000000" pitchFamily="50" charset="-52"/>
              </a:rPr>
              <a:t>— это уникальный </a:t>
            </a:r>
            <a:r>
              <a:rPr lang="ru-RU" sz="2000" dirty="0" err="1">
                <a:latin typeface="Akrobat Bold" panose="00000800000000000000" pitchFamily="50" charset="-52"/>
              </a:rPr>
              <a:t>правопросветительский</a:t>
            </a:r>
            <a:r>
              <a:rPr lang="ru-RU" sz="2000" dirty="0">
                <a:latin typeface="Akrobat Bold" panose="00000800000000000000" pitchFamily="50" charset="-52"/>
              </a:rPr>
              <a:t> проект, направленный на формирование устойчивого уровня правосознания и высокого уровня правовой культуры в молодежной среде через </a:t>
            </a:r>
            <a:r>
              <a:rPr lang="ru-RU" sz="2000" dirty="0" smtClean="0">
                <a:latin typeface="Akrobat Bold" panose="00000800000000000000" pitchFamily="50" charset="-52"/>
              </a:rPr>
              <a:t>взаимодействие с органами исполнительной власти и органами местного самоуправления, под контролем авторов </a:t>
            </a:r>
            <a:r>
              <a:rPr lang="ru-RU" sz="2000" dirty="0">
                <a:latin typeface="Akrobat Bold" panose="00000800000000000000" pitchFamily="50" charset="-52"/>
              </a:rPr>
              <a:t>проекта. Проект реализуется с </a:t>
            </a:r>
            <a:r>
              <a:rPr lang="ru-RU" sz="2000" dirty="0" smtClean="0">
                <a:latin typeface="Akrobat Bold" panose="00000800000000000000" pitchFamily="50" charset="-52"/>
              </a:rPr>
              <a:t>2016 </a:t>
            </a:r>
            <a:r>
              <a:rPr lang="ru-RU" sz="2000" dirty="0">
                <a:latin typeface="Akrobat Bold" panose="00000800000000000000" pitchFamily="50" charset="-52"/>
              </a:rPr>
              <a:t>года и является </a:t>
            </a:r>
            <a:r>
              <a:rPr lang="ru-RU" sz="2000" dirty="0" smtClean="0">
                <a:latin typeface="Akrobat Bold" panose="00000800000000000000" pitchFamily="50" charset="-52"/>
              </a:rPr>
              <a:t>эффективным формой </a:t>
            </a:r>
            <a:r>
              <a:rPr lang="ru-RU" sz="2000" dirty="0">
                <a:latin typeface="Akrobat Bold" panose="00000800000000000000" pitchFamily="50" charset="-52"/>
              </a:rPr>
              <a:t>правового просвещения в </a:t>
            </a:r>
            <a:r>
              <a:rPr lang="ru-RU" sz="2000" dirty="0" smtClean="0">
                <a:latin typeface="Akrobat Bold" panose="00000800000000000000" pitchFamily="50" charset="-52"/>
              </a:rPr>
              <a:t>Республике Тыва.</a:t>
            </a:r>
            <a:endParaRPr lang="ru-RU" sz="2000" dirty="0">
              <a:latin typeface="Akrobat Bold" panose="00000800000000000000" pitchFamily="50" charset="-52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0E199545-FF46-4EC8-B344-05B0C77A1477}"/>
              </a:ext>
            </a:extLst>
          </p:cNvPr>
          <p:cNvSpPr/>
          <p:nvPr/>
        </p:nvSpPr>
        <p:spPr>
          <a:xfrm>
            <a:off x="0" y="4670204"/>
            <a:ext cx="3944881" cy="750475"/>
          </a:xfrm>
          <a:custGeom>
            <a:avLst/>
            <a:gdLst>
              <a:gd name="connsiteX0" fmla="*/ 0 w 3808387"/>
              <a:gd name="connsiteY0" fmla="*/ 374650 h 749300"/>
              <a:gd name="connsiteX1" fmla="*/ 374650 w 3808387"/>
              <a:gd name="connsiteY1" fmla="*/ 0 h 749300"/>
              <a:gd name="connsiteX2" fmla="*/ 3433737 w 3808387"/>
              <a:gd name="connsiteY2" fmla="*/ 0 h 749300"/>
              <a:gd name="connsiteX3" fmla="*/ 3808387 w 3808387"/>
              <a:gd name="connsiteY3" fmla="*/ 374650 h 749300"/>
              <a:gd name="connsiteX4" fmla="*/ 3808387 w 3808387"/>
              <a:gd name="connsiteY4" fmla="*/ 374650 h 749300"/>
              <a:gd name="connsiteX5" fmla="*/ 3433737 w 3808387"/>
              <a:gd name="connsiteY5" fmla="*/ 749300 h 749300"/>
              <a:gd name="connsiteX6" fmla="*/ 374650 w 3808387"/>
              <a:gd name="connsiteY6" fmla="*/ 749300 h 749300"/>
              <a:gd name="connsiteX7" fmla="*/ 0 w 3808387"/>
              <a:gd name="connsiteY7" fmla="*/ 374650 h 749300"/>
              <a:gd name="connsiteX0" fmla="*/ 44511 w 3548098"/>
              <a:gd name="connsiteY0" fmla="*/ 361950 h 749300"/>
              <a:gd name="connsiteX1" fmla="*/ 114361 w 3548098"/>
              <a:gd name="connsiteY1" fmla="*/ 0 h 749300"/>
              <a:gd name="connsiteX2" fmla="*/ 3173448 w 3548098"/>
              <a:gd name="connsiteY2" fmla="*/ 0 h 749300"/>
              <a:gd name="connsiteX3" fmla="*/ 3548098 w 3548098"/>
              <a:gd name="connsiteY3" fmla="*/ 374650 h 749300"/>
              <a:gd name="connsiteX4" fmla="*/ 3548098 w 3548098"/>
              <a:gd name="connsiteY4" fmla="*/ 374650 h 749300"/>
              <a:gd name="connsiteX5" fmla="*/ 3173448 w 3548098"/>
              <a:gd name="connsiteY5" fmla="*/ 749300 h 749300"/>
              <a:gd name="connsiteX6" fmla="*/ 114361 w 3548098"/>
              <a:gd name="connsiteY6" fmla="*/ 749300 h 749300"/>
              <a:gd name="connsiteX7" fmla="*/ 44511 w 3548098"/>
              <a:gd name="connsiteY7" fmla="*/ 361950 h 749300"/>
              <a:gd name="connsiteX0" fmla="*/ 44511 w 3548098"/>
              <a:gd name="connsiteY0" fmla="*/ 361950 h 749893"/>
              <a:gd name="connsiteX1" fmla="*/ 114361 w 3548098"/>
              <a:gd name="connsiteY1" fmla="*/ 0 h 749893"/>
              <a:gd name="connsiteX2" fmla="*/ 3173448 w 3548098"/>
              <a:gd name="connsiteY2" fmla="*/ 0 h 749893"/>
              <a:gd name="connsiteX3" fmla="*/ 3548098 w 3548098"/>
              <a:gd name="connsiteY3" fmla="*/ 374650 h 749893"/>
              <a:gd name="connsiteX4" fmla="*/ 3548098 w 3548098"/>
              <a:gd name="connsiteY4" fmla="*/ 374650 h 749893"/>
              <a:gd name="connsiteX5" fmla="*/ 3173448 w 3548098"/>
              <a:gd name="connsiteY5" fmla="*/ 749300 h 749893"/>
              <a:gd name="connsiteX6" fmla="*/ 114361 w 3548098"/>
              <a:gd name="connsiteY6" fmla="*/ 749300 h 749893"/>
              <a:gd name="connsiteX7" fmla="*/ 44511 w 3548098"/>
              <a:gd name="connsiteY7" fmla="*/ 361950 h 749893"/>
              <a:gd name="connsiteX0" fmla="*/ 0 w 3503587"/>
              <a:gd name="connsiteY0" fmla="*/ 362532 h 750475"/>
              <a:gd name="connsiteX1" fmla="*/ 69850 w 3503587"/>
              <a:gd name="connsiteY1" fmla="*/ 582 h 750475"/>
              <a:gd name="connsiteX2" fmla="*/ 3128937 w 3503587"/>
              <a:gd name="connsiteY2" fmla="*/ 582 h 750475"/>
              <a:gd name="connsiteX3" fmla="*/ 3503587 w 3503587"/>
              <a:gd name="connsiteY3" fmla="*/ 375232 h 750475"/>
              <a:gd name="connsiteX4" fmla="*/ 3503587 w 3503587"/>
              <a:gd name="connsiteY4" fmla="*/ 375232 h 750475"/>
              <a:gd name="connsiteX5" fmla="*/ 3128937 w 3503587"/>
              <a:gd name="connsiteY5" fmla="*/ 749882 h 750475"/>
              <a:gd name="connsiteX6" fmla="*/ 69850 w 3503587"/>
              <a:gd name="connsiteY6" fmla="*/ 749882 h 750475"/>
              <a:gd name="connsiteX7" fmla="*/ 0 w 3503587"/>
              <a:gd name="connsiteY7" fmla="*/ 362532 h 750475"/>
              <a:gd name="connsiteX0" fmla="*/ 2022 w 3435270"/>
              <a:gd name="connsiteY0" fmla="*/ 362532 h 750475"/>
              <a:gd name="connsiteX1" fmla="*/ 1533 w 3435270"/>
              <a:gd name="connsiteY1" fmla="*/ 582 h 750475"/>
              <a:gd name="connsiteX2" fmla="*/ 3060620 w 3435270"/>
              <a:gd name="connsiteY2" fmla="*/ 582 h 750475"/>
              <a:gd name="connsiteX3" fmla="*/ 3435270 w 3435270"/>
              <a:gd name="connsiteY3" fmla="*/ 375232 h 750475"/>
              <a:gd name="connsiteX4" fmla="*/ 3435270 w 3435270"/>
              <a:gd name="connsiteY4" fmla="*/ 375232 h 750475"/>
              <a:gd name="connsiteX5" fmla="*/ 3060620 w 3435270"/>
              <a:gd name="connsiteY5" fmla="*/ 749882 h 750475"/>
              <a:gd name="connsiteX6" fmla="*/ 1533 w 3435270"/>
              <a:gd name="connsiteY6" fmla="*/ 749882 h 750475"/>
              <a:gd name="connsiteX7" fmla="*/ 2022 w 3435270"/>
              <a:gd name="connsiteY7" fmla="*/ 362532 h 75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5270" h="750475">
                <a:moveTo>
                  <a:pt x="2022" y="362532"/>
                </a:moveTo>
                <a:cubicBezTo>
                  <a:pt x="2022" y="155619"/>
                  <a:pt x="5635" y="-11141"/>
                  <a:pt x="1533" y="582"/>
                </a:cubicBezTo>
                <a:lnTo>
                  <a:pt x="3060620" y="582"/>
                </a:lnTo>
                <a:cubicBezTo>
                  <a:pt x="3267533" y="582"/>
                  <a:pt x="3435270" y="168319"/>
                  <a:pt x="3435270" y="375232"/>
                </a:cubicBezTo>
                <a:lnTo>
                  <a:pt x="3435270" y="375232"/>
                </a:lnTo>
                <a:cubicBezTo>
                  <a:pt x="3435270" y="582145"/>
                  <a:pt x="3267533" y="749882"/>
                  <a:pt x="3060620" y="749882"/>
                </a:cubicBezTo>
                <a:lnTo>
                  <a:pt x="1533" y="749882"/>
                </a:lnTo>
                <a:cubicBezTo>
                  <a:pt x="-2180" y="762582"/>
                  <a:pt x="2022" y="569445"/>
                  <a:pt x="2022" y="362532"/>
                </a:cubicBezTo>
                <a:close/>
              </a:path>
            </a:pathLst>
          </a:custGeom>
          <a:solidFill>
            <a:srgbClr val="E50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66C58EF-1D3E-404B-AC82-4F4EFD86F873}"/>
              </a:ext>
            </a:extLst>
          </p:cNvPr>
          <p:cNvSpPr txBox="1"/>
          <p:nvPr/>
        </p:nvSpPr>
        <p:spPr>
          <a:xfrm>
            <a:off x="259882" y="4784183"/>
            <a:ext cx="3435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krobat" panose="00000600000000000000" pitchFamily="50" charset="-52"/>
              </a:rPr>
              <a:t>«Это будет ваш год, год всех граждан </a:t>
            </a:r>
          </a:p>
          <a:p>
            <a:r>
              <a:rPr lang="ru-RU" sz="1000" dirty="0">
                <a:solidFill>
                  <a:schemeClr val="bg1"/>
                </a:solidFill>
                <a:latin typeface="Akrobat" panose="00000600000000000000" pitchFamily="50" charset="-52"/>
              </a:rPr>
              <a:t>страны, чьи воля, энергия, великодушие </a:t>
            </a:r>
          </a:p>
          <a:p>
            <a:r>
              <a:rPr lang="ru-RU" sz="1000" dirty="0">
                <a:solidFill>
                  <a:schemeClr val="bg1"/>
                </a:solidFill>
                <a:latin typeface="Akrobat" panose="00000600000000000000" pitchFamily="50" charset="-52"/>
              </a:rPr>
              <a:t>и есть главная сила России»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6F7E5B37-E93E-41B8-B7C7-800374F79C8A}"/>
              </a:ext>
            </a:extLst>
          </p:cNvPr>
          <p:cNvSpPr/>
          <p:nvPr/>
        </p:nvSpPr>
        <p:spPr>
          <a:xfrm>
            <a:off x="4309461" y="4726853"/>
            <a:ext cx="750278" cy="750278"/>
          </a:xfrm>
          <a:prstGeom prst="ellipse">
            <a:avLst/>
          </a:prstGeom>
          <a:solidFill>
            <a:srgbClr val="4F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0BEE0BB8-00C1-4B20-A85C-2DC8E0E5A661}"/>
              </a:ext>
            </a:extLst>
          </p:cNvPr>
          <p:cNvSpPr/>
          <p:nvPr/>
        </p:nvSpPr>
        <p:spPr>
          <a:xfrm>
            <a:off x="5059739" y="4608004"/>
            <a:ext cx="2267453" cy="987976"/>
          </a:xfrm>
          <a:prstGeom prst="roundRect">
            <a:avLst>
              <a:gd name="adj" fmla="val 50000"/>
            </a:avLst>
          </a:prstGeom>
          <a:blipFill>
            <a:blip r:embed="rId3" cstate="print"/>
            <a:srcRect/>
            <a:stretch>
              <a:fillRect t="-14548" b="-145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7DDE383E-19F2-40DC-81E4-4726ABC774DD}"/>
              </a:ext>
            </a:extLst>
          </p:cNvPr>
          <p:cNvSpPr/>
          <p:nvPr/>
        </p:nvSpPr>
        <p:spPr>
          <a:xfrm>
            <a:off x="7479941" y="4726853"/>
            <a:ext cx="750278" cy="750278"/>
          </a:xfrm>
          <a:prstGeom prst="ellipse">
            <a:avLst/>
          </a:prstGeom>
          <a:solidFill>
            <a:srgbClr val="4F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79290D5C-53D3-4430-B804-004C90CAD440}"/>
              </a:ext>
            </a:extLst>
          </p:cNvPr>
          <p:cNvSpPr/>
          <p:nvPr/>
        </p:nvSpPr>
        <p:spPr>
          <a:xfrm>
            <a:off x="8486209" y="4726853"/>
            <a:ext cx="750278" cy="750278"/>
          </a:xfrm>
          <a:prstGeom prst="ellipse">
            <a:avLst/>
          </a:prstGeom>
          <a:solidFill>
            <a:srgbClr val="B32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11932C7-0863-4EA5-84E6-814170295629}"/>
              </a:ext>
            </a:extLst>
          </p:cNvPr>
          <p:cNvSpPr txBox="1"/>
          <p:nvPr/>
        </p:nvSpPr>
        <p:spPr>
          <a:xfrm>
            <a:off x="6853988" y="5383230"/>
            <a:ext cx="2839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krobat" panose="00000600000000000000" pitchFamily="50" charset="-52"/>
              </a:rPr>
              <a:t>.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Akrobat" panose="00000600000000000000" pitchFamily="50" charset="-52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FE9D3509-4359-4F26-A24A-D824EB3115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882" y="259082"/>
            <a:ext cx="8001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9489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-168454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2679110-3781-4332-9B7F-F004A4AC24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7952" y="6171467"/>
            <a:ext cx="781050" cy="40005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276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6436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6917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7402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FD8FC96-7A6F-4B53-AD5C-9E17020F6B3E}"/>
              </a:ext>
            </a:extLst>
          </p:cNvPr>
          <p:cNvSpPr txBox="1"/>
          <p:nvPr/>
        </p:nvSpPr>
        <p:spPr>
          <a:xfrm>
            <a:off x="3317451" y="1677870"/>
            <a:ext cx="63124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krobat" panose="00000600000000000000" pitchFamily="50" charset="-52"/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krobat" panose="00000600000000000000" pitchFamily="50" charset="-52"/>
              </a:rPr>
              <a:t>Воспитание и обучение детей в сфере защиты их  прав и законных интересов в Республике Тыва;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krobat" panose="00000600000000000000" pitchFamily="50" charset="-52"/>
              </a:rPr>
              <a:t>Профилактика и борьба с антиобщественным поведением среди несовершеннолетних в Республике Тыва;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krobat" panose="00000600000000000000" pitchFamily="50" charset="-52"/>
              </a:rPr>
              <a:t>Проведение просветительских бесед среди обучающихся школ и студентов Республики Тыва;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krobat" panose="00000600000000000000" pitchFamily="50" charset="-52"/>
              </a:rPr>
              <a:t>Организация и проведения конкурсов, семинаров в сфере защиты прав и законных интересов несовершеннолетних;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krobat" panose="00000600000000000000" pitchFamily="50" charset="-52"/>
              </a:rPr>
              <a:t>Оказание помощи органом правопорядка и органам местного самоуправления (например: добровольная дружина, работа с документами и пр.).</a:t>
            </a:r>
            <a:endParaRPr lang="ru-RU" dirty="0">
              <a:latin typeface="Akrobat" panose="00000600000000000000" pitchFamily="50" charset="-52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7882724" y="657855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814717" y="307615"/>
            <a:ext cx="6610652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1041006" y="286439"/>
            <a:ext cx="5514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krobat Black" panose="00000A00000000000000" pitchFamily="50" charset="-52"/>
              </a:rPr>
              <a:t>Направление волонтерской деятельности</a:t>
            </a:r>
            <a:endParaRPr lang="ru-RU" sz="2400" dirty="0">
              <a:solidFill>
                <a:schemeClr val="bg1"/>
              </a:solidFill>
              <a:latin typeface="Akrobat Black" panose="00000A00000000000000" pitchFamily="50" charset="-52"/>
            </a:endParaRPr>
          </a:p>
        </p:txBody>
      </p:sp>
      <p:pic>
        <p:nvPicPr>
          <p:cNvPr id="14" name="Рисунок 13" descr="Положение Фемида.pdf - Adobe Acrobat Reader DC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81" t="21686" r="31223" b="5018"/>
          <a:stretch/>
        </p:blipFill>
        <p:spPr>
          <a:xfrm>
            <a:off x="325951" y="1795460"/>
            <a:ext cx="2991500" cy="4576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8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9489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-168454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2679110-3781-4332-9B7F-F004A4AC24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7952" y="6171467"/>
            <a:ext cx="781050" cy="40005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276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6436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6917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7402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FD8FC96-7A6F-4B53-AD5C-9E17020F6B3E}"/>
              </a:ext>
            </a:extLst>
          </p:cNvPr>
          <p:cNvSpPr txBox="1"/>
          <p:nvPr/>
        </p:nvSpPr>
        <p:spPr>
          <a:xfrm>
            <a:off x="629506" y="1347069"/>
            <a:ext cx="90004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Akrobat" panose="00000600000000000000" pitchFamily="50" charset="-52"/>
              </a:rPr>
              <a:t>2016-2017 </a:t>
            </a:r>
            <a:r>
              <a:rPr lang="ru-RU" b="1" dirty="0" err="1" smtClean="0">
                <a:solidFill>
                  <a:srgbClr val="FF0000"/>
                </a:solidFill>
                <a:latin typeface="Akrobat" panose="00000600000000000000" pitchFamily="50" charset="-52"/>
              </a:rPr>
              <a:t>уч.г</a:t>
            </a:r>
            <a:r>
              <a:rPr lang="ru-RU" b="1" dirty="0" smtClean="0">
                <a:solidFill>
                  <a:srgbClr val="FF0000"/>
                </a:solidFill>
                <a:latin typeface="Akrobat" panose="00000600000000000000" pitchFamily="50" charset="-52"/>
              </a:rPr>
              <a:t>. </a:t>
            </a:r>
            <a:endParaRPr lang="ru-RU" b="1" dirty="0">
              <a:solidFill>
                <a:srgbClr val="FF0000"/>
              </a:solidFill>
              <a:latin typeface="Akrobat" panose="00000600000000000000" pitchFamily="50" charset="-52"/>
            </a:endParaRPr>
          </a:p>
          <a:p>
            <a:r>
              <a:rPr lang="ru-RU" b="1" dirty="0" smtClean="0">
                <a:latin typeface="Akrobat" panose="00000600000000000000" pitchFamily="50" charset="-52"/>
              </a:rPr>
              <a:t>Создание ПК «Фемида» на базе ГБПОУ РТ «Кызылский ТТ» (утверждение положения, разработка и утверждение содержания курса, сбор членов);</a:t>
            </a:r>
          </a:p>
          <a:p>
            <a:r>
              <a:rPr lang="ru-RU" b="1" dirty="0" smtClean="0">
                <a:latin typeface="Akrobat" panose="00000600000000000000" pitchFamily="50" charset="-52"/>
              </a:rPr>
              <a:t>– проведение правовых конкурсов на базе ГБПОУ РТ «Кызылский ТТ»;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Akrobat" panose="00000600000000000000" pitchFamily="50" charset="-52"/>
              </a:rPr>
              <a:t>Обучение членов клуба;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Akrobat" panose="00000600000000000000" pitchFamily="50" charset="-52"/>
              </a:rPr>
              <a:t>О</a:t>
            </a:r>
            <a:r>
              <a:rPr lang="ru-RU" b="1" dirty="0" smtClean="0">
                <a:latin typeface="Akrobat" panose="00000600000000000000" pitchFamily="50" charset="-52"/>
              </a:rPr>
              <a:t>казание бесплатной юридической консультации;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Akrobat" panose="00000600000000000000" pitchFamily="50" charset="-52"/>
              </a:rPr>
              <a:t>Выпуск стенгазет, по профилактики антиобщественного поведения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krobat" panose="00000600000000000000" pitchFamily="50" charset="-52"/>
              </a:rPr>
              <a:t>2017 – 2018 </a:t>
            </a:r>
            <a:r>
              <a:rPr lang="ru-RU" b="1" dirty="0" err="1" smtClean="0">
                <a:solidFill>
                  <a:srgbClr val="FF0000"/>
                </a:solidFill>
                <a:latin typeface="Akrobat" panose="00000600000000000000" pitchFamily="50" charset="-52"/>
              </a:rPr>
              <a:t>уч.г</a:t>
            </a:r>
            <a:r>
              <a:rPr lang="ru-RU" b="1" dirty="0" smtClean="0">
                <a:solidFill>
                  <a:srgbClr val="FF0000"/>
                </a:solidFill>
                <a:latin typeface="Akrobat" panose="00000600000000000000" pitchFamily="50" charset="-52"/>
              </a:rPr>
              <a:t>.</a:t>
            </a:r>
          </a:p>
          <a:p>
            <a:r>
              <a:rPr lang="ru-RU" b="1" dirty="0" smtClean="0">
                <a:latin typeface="Akrobat" panose="00000600000000000000" pitchFamily="50" charset="-52"/>
              </a:rPr>
              <a:t>– участие членов клуба в составе добровольной дружины для оказания содействия органам внутренних дел Республики Тыва;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Akrobat" panose="00000600000000000000" pitchFamily="50" charset="-52"/>
              </a:rPr>
              <a:t>Участие в акциях МВД по РТ;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Akrobat" panose="00000600000000000000" pitchFamily="50" charset="-52"/>
              </a:rPr>
              <a:t>Обучение членов клуба СПС «Консультант Плюс»;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Akrobat" panose="00000600000000000000" pitchFamily="50" charset="-52"/>
              </a:rPr>
              <a:t>Благодарность руководства Управления ЭБ и ПК МВД по Республике Тыва;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Akrobat" panose="00000600000000000000" pitchFamily="50" charset="-52"/>
              </a:rPr>
              <a:t>Школа «Юного юриста на базе детского лагеря «Юность»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krobat" panose="00000600000000000000" pitchFamily="50" charset="-52"/>
              </a:rPr>
              <a:t>2018 – 2019 </a:t>
            </a:r>
            <a:r>
              <a:rPr lang="ru-RU" b="1" dirty="0" err="1" smtClean="0">
                <a:solidFill>
                  <a:srgbClr val="FF0000"/>
                </a:solidFill>
                <a:latin typeface="Akrobat" panose="00000600000000000000" pitchFamily="50" charset="-52"/>
              </a:rPr>
              <a:t>уч.г</a:t>
            </a:r>
            <a:r>
              <a:rPr lang="ru-RU" b="1" dirty="0" smtClean="0">
                <a:solidFill>
                  <a:srgbClr val="FF0000"/>
                </a:solidFill>
                <a:latin typeface="Akrobat" panose="00000600000000000000" pitchFamily="50" charset="-52"/>
              </a:rPr>
              <a:t>.</a:t>
            </a:r>
          </a:p>
          <a:p>
            <a:pPr algn="just"/>
            <a:r>
              <a:rPr lang="ru-RU" b="1" dirty="0" smtClean="0">
                <a:latin typeface="Akrobat" panose="00000600000000000000" pitchFamily="50" charset="-52"/>
              </a:rPr>
              <a:t>- Организация ежедневного взаимодействия с департаментом по социальной политике мэрии г. Кызыла</a:t>
            </a:r>
          </a:p>
          <a:p>
            <a:pPr algn="ctr"/>
            <a:endParaRPr lang="ru-RU" b="1" dirty="0">
              <a:latin typeface="Akrobat" panose="00000600000000000000" pitchFamily="50" charset="-52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7882724" y="657855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814717" y="307615"/>
            <a:ext cx="6610652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1041006" y="286439"/>
            <a:ext cx="5514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krobat Black" panose="00000A00000000000000" pitchFamily="50" charset="-52"/>
              </a:rPr>
              <a:t>Проделанная работа</a:t>
            </a:r>
            <a:endParaRPr lang="ru-RU" sz="2400" dirty="0">
              <a:solidFill>
                <a:schemeClr val="bg1"/>
              </a:solidFill>
              <a:latin typeface="Akrobat Black" panose="00000A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478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9489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-168454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2679110-3781-4332-9B7F-F004A4AC24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7952" y="6171467"/>
            <a:ext cx="781050" cy="40005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276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6436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6917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7402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7882724" y="657855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814717" y="307615"/>
            <a:ext cx="6610652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1215903" y="449056"/>
            <a:ext cx="5514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krobat Black" panose="00000A00000000000000" pitchFamily="50" charset="-52"/>
              </a:rPr>
              <a:t>Количество членов клуба</a:t>
            </a:r>
            <a:endParaRPr lang="ru-RU" sz="2400" dirty="0">
              <a:solidFill>
                <a:schemeClr val="bg1"/>
              </a:solidFill>
              <a:latin typeface="Akrobat Black" panose="00000A00000000000000" pitchFamily="50" charset="-52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167275"/>
              </p:ext>
            </p:extLst>
          </p:nvPr>
        </p:nvGraphicFramePr>
        <p:xfrm>
          <a:off x="814717" y="1898374"/>
          <a:ext cx="8673531" cy="3862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099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9489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-168454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2679110-3781-4332-9B7F-F004A4AC24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7952" y="6171467"/>
            <a:ext cx="781050" cy="40005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276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6436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6917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7402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7882724" y="657855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814717" y="307615"/>
            <a:ext cx="6610652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1041006" y="286439"/>
            <a:ext cx="5514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krobat Black" panose="00000A00000000000000" pitchFamily="50" charset="-52"/>
              </a:rPr>
              <a:t>Необходимые ресурсы для реализации проекта</a:t>
            </a:r>
            <a:endParaRPr lang="ru-RU" sz="2400" dirty="0">
              <a:solidFill>
                <a:schemeClr val="bg1"/>
              </a:solidFill>
              <a:latin typeface="Akrobat Black" panose="00000A00000000000000" pitchFamily="50" charset="-52"/>
            </a:endParaRPr>
          </a:p>
        </p:txBody>
      </p:sp>
      <p:pic>
        <p:nvPicPr>
          <p:cNvPr id="4099" name="Picture 3" descr="https://formaall.ru/images/detailed/1/25-%D0%B1%D0%BB%D1%83%D0%B7%D0%BA%D0%B0_%D1%81%D0%B5%D1%80-%D0%B3%D0%BE%D0%BB_%D0%BA%D0%BE%D1%80_%D1%80%D1%83%D0%BA_%D0%BC%D0%B2%D0%B4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86" y="1908313"/>
            <a:ext cx="2329946" cy="3494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475535"/>
              </p:ext>
            </p:extLst>
          </p:nvPr>
        </p:nvGraphicFramePr>
        <p:xfrm>
          <a:off x="3180256" y="1563756"/>
          <a:ext cx="6418746" cy="5007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3104"/>
                <a:gridCol w="1717919"/>
                <a:gridCol w="823800"/>
                <a:gridCol w="1543923"/>
              </a:tblGrid>
              <a:tr h="7023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Статья расходов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Стоимость ед. </a:t>
                      </a:r>
                      <a:endParaRPr lang="ru-RU" sz="20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2000" u="none" strike="noStrike" dirty="0" smtClean="0">
                          <a:effectLst/>
                        </a:rPr>
                        <a:t>в </a:t>
                      </a:r>
                      <a:r>
                        <a:rPr lang="ru-RU" sz="2000" u="none" strike="noStrike" dirty="0">
                          <a:effectLst/>
                        </a:rPr>
                        <a:t>руб.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Кол-во ед.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Стоимость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7944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</a:rPr>
                        <a:t>Атрибутика </a:t>
                      </a:r>
                      <a:r>
                        <a:rPr lang="ru-RU" sz="2000" u="none" strike="noStrike" dirty="0">
                          <a:effectLst/>
                        </a:rPr>
                        <a:t>клуба </a:t>
                      </a:r>
                      <a:r>
                        <a:rPr lang="ru-RU" sz="2000" u="none" strike="noStrike" dirty="0" smtClean="0">
                          <a:effectLst/>
                        </a:rPr>
                        <a:t> (форма. флажки, береты и пр.)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1500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50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75 000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5666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</a:rPr>
                        <a:t>Выпуск</a:t>
                      </a:r>
                      <a:r>
                        <a:rPr lang="ru-RU" sz="2000" u="none" strike="noStrike" baseline="0" dirty="0" smtClean="0">
                          <a:effectLst/>
                        </a:rPr>
                        <a:t> и изготовление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>
                          <a:effectLst/>
                        </a:rPr>
                        <a:t>печатной </a:t>
                      </a:r>
                      <a:r>
                        <a:rPr lang="ru-RU" sz="2000" u="none" strike="noStrike" dirty="0" smtClean="0">
                          <a:effectLst/>
                        </a:rPr>
                        <a:t>продукции</a:t>
                      </a:r>
                      <a:r>
                        <a:rPr lang="ru-RU" sz="2000" u="none" strike="noStrike" baseline="0" dirty="0" smtClean="0">
                          <a:effectLst/>
                        </a:rPr>
                        <a:t> (буклет, календари, блокноты, листовки, плакаты)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500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50</a:t>
                      </a:r>
                      <a:r>
                        <a:rPr lang="ru-RU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smtClean="0">
                          <a:effectLst/>
                        </a:rPr>
                        <a:t>000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4355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Транспортные расходы (рейды,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командировки и пр.)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50 000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Итого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175 000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8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9489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-168454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2679110-3781-4332-9B7F-F004A4AC24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7952" y="6171467"/>
            <a:ext cx="781050" cy="40005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276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6436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6917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7402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7882724" y="657855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693533" y="285581"/>
            <a:ext cx="6021203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1223162" y="372309"/>
            <a:ext cx="3501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krobat Black" panose="00000A00000000000000" pitchFamily="50" charset="-52"/>
              </a:rPr>
              <a:t>Награды</a:t>
            </a:r>
            <a:endParaRPr lang="ru-RU" sz="2400" dirty="0">
              <a:solidFill>
                <a:schemeClr val="bg1"/>
              </a:solidFill>
              <a:latin typeface="Akrobat Black" panose="00000A00000000000000" pitchFamily="50" charset="-52"/>
            </a:endParaRPr>
          </a:p>
        </p:txBody>
      </p:sp>
      <p:pic>
        <p:nvPicPr>
          <p:cNvPr id="5122" name="Picture 2" descr="C:\Users\000111\Desktop\работа\пк ФЕМИДА\грамоты  юристы ПК ФЕмида\Скан_20180626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9" y="1119288"/>
            <a:ext cx="2318305" cy="318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000111\Desktop\работа\пк ФЕМИДА\грамоты  юристы ПК ФЕмида\Скан_20180627 (2)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t="2197"/>
          <a:stretch/>
        </p:blipFill>
        <p:spPr bwMode="auto">
          <a:xfrm>
            <a:off x="2720184" y="1151606"/>
            <a:ext cx="2320758" cy="315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031" y="3386093"/>
            <a:ext cx="2315174" cy="318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45" y="942662"/>
            <a:ext cx="4005263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8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9489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-168454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2679110-3781-4332-9B7F-F004A4AC24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7952" y="6171467"/>
            <a:ext cx="781050" cy="40005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276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6436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6917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7402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7882724" y="657855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693533" y="285581"/>
            <a:ext cx="6021203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1074057" y="407029"/>
            <a:ext cx="3501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krobat Black" panose="00000A00000000000000" pitchFamily="50" charset="-52"/>
              </a:rPr>
              <a:t>выпуск стенгазет </a:t>
            </a:r>
            <a:endParaRPr lang="ru-RU" sz="2400" dirty="0">
              <a:solidFill>
                <a:schemeClr val="bg1"/>
              </a:solidFill>
              <a:latin typeface="Akrobat Black" panose="00000A00000000000000" pitchFamily="50" charset="-52"/>
            </a:endParaRPr>
          </a:p>
        </p:txBody>
      </p:sp>
      <p:pic>
        <p:nvPicPr>
          <p:cNvPr id="10" name="Рисунок 9" descr="gazFemi.pdf - Adobe Acrobat Reader DC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20242" r="32215" b="2723"/>
          <a:stretch/>
        </p:blipFill>
        <p:spPr>
          <a:xfrm>
            <a:off x="159028" y="1577009"/>
            <a:ext cx="5438505" cy="3710608"/>
          </a:xfrm>
          <a:prstGeom prst="rect">
            <a:avLst/>
          </a:prstGeom>
        </p:spPr>
      </p:pic>
      <p:pic>
        <p:nvPicPr>
          <p:cNvPr id="11" name="Рисунок 10" descr="Газета 2.pdf - Adobe Acrobat Reader DC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18503" r="32215"/>
          <a:stretch/>
        </p:blipFill>
        <p:spPr>
          <a:xfrm>
            <a:off x="3766818" y="2225356"/>
            <a:ext cx="6021204" cy="434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9489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-168454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2679110-3781-4332-9B7F-F004A4AC24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7952" y="6171467"/>
            <a:ext cx="781050" cy="40005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276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6436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6917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7402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7882724" y="657855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693533" y="285581"/>
            <a:ext cx="6021203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569163" y="1434482"/>
            <a:ext cx="8639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krobat Black" panose="00000A00000000000000" pitchFamily="50" charset="-52"/>
              </a:rPr>
              <a:t>Оказание помощи Департаменту по социальной политики мэрии г. Кызыла</a:t>
            </a:r>
            <a:endParaRPr lang="ru-RU" sz="2400" b="1" dirty="0">
              <a:latin typeface="Akrobat Black" panose="00000A00000000000000" pitchFamily="50" charset="-5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93" y="2579576"/>
            <a:ext cx="2805320" cy="3740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65" y="2413820"/>
            <a:ext cx="5316537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9489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-168454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2679110-3781-4332-9B7F-F004A4AC24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7952" y="6171467"/>
            <a:ext cx="781050" cy="40005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276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6436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6917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7402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7882724" y="657855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693533" y="285581"/>
            <a:ext cx="6021203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276086" y="1203649"/>
            <a:ext cx="8639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krobat Black" panose="00000A00000000000000" pitchFamily="50" charset="-52"/>
              </a:rPr>
              <a:t>Участие в социальных акциях </a:t>
            </a:r>
            <a:endParaRPr lang="ru-RU" sz="2400" b="1" dirty="0">
              <a:latin typeface="Akrobat Black" panose="00000A00000000000000" pitchFamily="50" charset="-52"/>
            </a:endParaRPr>
          </a:p>
        </p:txBody>
      </p:sp>
      <p:pic>
        <p:nvPicPr>
          <p:cNvPr id="9220" name="Picture 4" descr="C:\Users\000111\Desktop\работа\работа 2016-2017\ПЦК\2015-2016\мероприятия ПЦК юрид и соц-эк дисциплин во 2 семестре 2015-2016 уч.г\Акция против корманников\DSC_0208-800x60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33" y="1696828"/>
            <a:ext cx="2332127" cy="155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000111\Desktop\работа\работа 2016-2017\ПЦК\2015-2016\мероприятия ПЦК юрид и соц-эк дисциплин во 2 семестре 2015-2016 уч.г\Студенческий дисант\DSC_67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70" y="1665314"/>
            <a:ext cx="2380107" cy="1588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000111\Desktop\работа\работа 2017-2018\Сайт 2016-2017\2 семестр\с 01.05-19,5\01.05\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34" y="1665313"/>
            <a:ext cx="2117612" cy="1588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33" y="3253523"/>
            <a:ext cx="8773619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46" y="4419376"/>
            <a:ext cx="3087895" cy="215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8" y="4487130"/>
            <a:ext cx="2084387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161" y="4487130"/>
            <a:ext cx="2471179" cy="2011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581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</TotalTime>
  <Words>415</Words>
  <Application>Microsoft Office PowerPoint</Application>
  <PresentationFormat>Лист A4 (210x297 мм)</PresentationFormat>
  <Paragraphs>66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Событий Партнер</dc:creator>
  <cp:lastModifiedBy>Acer</cp:lastModifiedBy>
  <cp:revision>38</cp:revision>
  <dcterms:created xsi:type="dcterms:W3CDTF">2018-03-27T10:40:04Z</dcterms:created>
  <dcterms:modified xsi:type="dcterms:W3CDTF">2018-09-30T15:12:08Z</dcterms:modified>
</cp:coreProperties>
</file>