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79" r:id="rId6"/>
    <p:sldId id="260" r:id="rId7"/>
    <p:sldId id="262" r:id="rId8"/>
    <p:sldId id="266" r:id="rId9"/>
    <p:sldId id="267" r:id="rId10"/>
    <p:sldId id="280" r:id="rId11"/>
    <p:sldId id="278" r:id="rId12"/>
    <p:sldId id="268" r:id="rId13"/>
    <p:sldId id="27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0" autoAdjust="0"/>
  </p:normalViewPr>
  <p:slideViewPr>
    <p:cSldViewPr>
      <p:cViewPr varScale="1">
        <p:scale>
          <a:sx n="83" d="100"/>
          <a:sy n="83" d="100"/>
        </p:scale>
        <p:origin x="1450"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27F582-1A59-442E-882C-0F38F2E391F6}" type="datetimeFigureOut">
              <a:rPr lang="ru-RU" smtClean="0"/>
              <a:pPr/>
              <a:t>16.06.2019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594C-C86D-4829-9FAA-E55E80A39F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7F582-1A59-442E-882C-0F38F2E391F6}" type="datetimeFigureOut">
              <a:rPr lang="ru-RU" smtClean="0"/>
              <a:pPr/>
              <a:t>16.06.2019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7594C-C86D-4829-9FAA-E55E80A39F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vk.com/club169639348"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7" name="Подзаголовок 6"/>
          <p:cNvSpPr>
            <a:spLocks noGrp="1"/>
          </p:cNvSpPr>
          <p:nvPr>
            <p:ph type="subTitle" idx="1"/>
          </p:nvPr>
        </p:nvSpPr>
        <p:spPr>
          <a:xfrm>
            <a:off x="214282" y="142852"/>
            <a:ext cx="8572560" cy="6454500"/>
          </a:xfrm>
        </p:spPr>
        <p:txBody>
          <a:bodyPr>
            <a:normAutofit/>
          </a:bodyPr>
          <a:lstStyle/>
          <a:p>
            <a:r>
              <a:rPr lang="ru-RU" sz="1600" b="1" dirty="0" smtClean="0">
                <a:solidFill>
                  <a:schemeClr val="tx1"/>
                </a:solidFill>
                <a:effectLst>
                  <a:outerShdw blurRad="38100" dist="38100" dir="2700000" algn="tl">
                    <a:srgbClr val="000000">
                      <a:alpha val="43137"/>
                    </a:srgbClr>
                  </a:outerShdw>
                </a:effectLst>
              </a:rPr>
              <a:t>Тюменская область, </a:t>
            </a:r>
            <a:r>
              <a:rPr lang="ru-RU" sz="1600" b="1" dirty="0" smtClean="0">
                <a:solidFill>
                  <a:schemeClr val="tx1"/>
                </a:solidFill>
                <a:effectLst>
                  <a:outerShdw blurRad="38100" dist="38100" dir="2700000" algn="tl">
                    <a:srgbClr val="000000">
                      <a:alpha val="43137"/>
                    </a:srgbClr>
                  </a:outerShdw>
                </a:effectLst>
              </a:rPr>
              <a:t>Березовский район</a:t>
            </a:r>
          </a:p>
          <a:p>
            <a:r>
              <a:rPr lang="ru-RU" sz="1600" b="1" dirty="0" smtClean="0">
                <a:solidFill>
                  <a:schemeClr val="tx1"/>
                </a:solidFill>
                <a:effectLst>
                  <a:outerShdw blurRad="38100" dist="38100" dir="2700000" algn="tl">
                    <a:srgbClr val="000000">
                      <a:alpha val="43137"/>
                    </a:srgbClr>
                  </a:outerShdw>
                </a:effectLst>
              </a:rPr>
              <a:t>Поселок Приполярный</a:t>
            </a:r>
          </a:p>
          <a:p>
            <a:r>
              <a:rPr lang="ru-RU" sz="1600" b="1" dirty="0" smtClean="0">
                <a:solidFill>
                  <a:schemeClr val="tx1"/>
                </a:solidFill>
                <a:effectLst>
                  <a:outerShdw blurRad="38100" dist="38100" dir="2700000" algn="tl">
                    <a:srgbClr val="000000">
                      <a:alpha val="43137"/>
                    </a:srgbClr>
                  </a:outerShdw>
                </a:effectLst>
              </a:rPr>
              <a:t>Муниципальное бюджетное образовательное учреждение дополнительного образования Центр творчества «Мастер»</a:t>
            </a:r>
          </a:p>
          <a:p>
            <a:endParaRPr lang="ru-RU" sz="2800" b="1" dirty="0">
              <a:solidFill>
                <a:schemeClr val="tx1"/>
              </a:solidFill>
              <a:effectLst>
                <a:outerShdw blurRad="38100" dist="38100" dir="2700000" algn="tl">
                  <a:srgbClr val="000000">
                    <a:alpha val="43137"/>
                  </a:srgbClr>
                </a:outerShdw>
              </a:effectLst>
            </a:endParaRPr>
          </a:p>
        </p:txBody>
      </p:sp>
      <p:pic>
        <p:nvPicPr>
          <p:cNvPr id="10"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6776731" y="1045462"/>
            <a:ext cx="2152987" cy="1085847"/>
          </a:xfrm>
          <a:prstGeom prst="rect">
            <a:avLst/>
          </a:prstGeom>
          <a:ln>
            <a:noFill/>
          </a:ln>
          <a:effectLst>
            <a:softEdge rad="112500"/>
          </a:effectLst>
        </p:spPr>
      </p:pic>
      <p:sp>
        <p:nvSpPr>
          <p:cNvPr id="2" name="Заголовок 1"/>
          <p:cNvSpPr>
            <a:spLocks noGrp="1"/>
          </p:cNvSpPr>
          <p:nvPr>
            <p:ph type="ctrTitle"/>
          </p:nvPr>
        </p:nvSpPr>
        <p:spPr>
          <a:xfrm>
            <a:off x="778159" y="2650022"/>
            <a:ext cx="7772400" cy="2651186"/>
          </a:xfrm>
        </p:spPr>
        <p:txBody>
          <a:bodyPr>
            <a:normAutofit/>
          </a:bodyPr>
          <a:lstStyle/>
          <a:p>
            <a:r>
              <a:rPr lang="ru-RU" sz="2800" b="1" dirty="0" smtClean="0">
                <a:effectLst>
                  <a:outerShdw blurRad="38100" dist="38100" dir="2700000" algn="tl">
                    <a:srgbClr val="000000">
                      <a:alpha val="43137"/>
                    </a:srgbClr>
                  </a:outerShdw>
                </a:effectLst>
              </a:rPr>
              <a:t>Социальный проект: «Подари немного счастья»</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Номинация: «Волонтерский центр»</a:t>
            </a:r>
            <a:br>
              <a:rPr lang="ru-RU" sz="2800" b="1" dirty="0" smtClean="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2" name="Заголовок 1"/>
          <p:cNvSpPr>
            <a:spLocks noGrp="1"/>
          </p:cNvSpPr>
          <p:nvPr>
            <p:ph type="title"/>
          </p:nvPr>
        </p:nvSpPr>
        <p:spPr>
          <a:xfrm>
            <a:off x="914400" y="0"/>
            <a:ext cx="8229600" cy="1143000"/>
          </a:xfrm>
        </p:spPr>
        <p:txBody>
          <a:bodyPr/>
          <a:lstStyle/>
          <a:p>
            <a:r>
              <a:rPr lang="ru-RU" sz="3200" b="1" dirty="0">
                <a:solidFill>
                  <a:prstClr val="black"/>
                </a:solidFill>
                <a:effectLst>
                  <a:outerShdw blurRad="38100" dist="38100" dir="2700000" algn="tl">
                    <a:srgbClr val="000000">
                      <a:alpha val="43137"/>
                    </a:srgbClr>
                  </a:outerShdw>
                </a:effectLst>
              </a:rPr>
              <a:t>Этапы реализации проекта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632330077"/>
              </p:ext>
            </p:extLst>
          </p:nvPr>
        </p:nvGraphicFramePr>
        <p:xfrm>
          <a:off x="467544" y="1143000"/>
          <a:ext cx="8208912" cy="3801890"/>
        </p:xfrm>
        <a:graphic>
          <a:graphicData uri="http://schemas.openxmlformats.org/drawingml/2006/table">
            <a:tbl>
              <a:tblPr firstRow="1" firstCol="1" bandRow="1" bandCol="1"/>
              <a:tblGrid>
                <a:gridCol w="2658861"/>
                <a:gridCol w="1936064"/>
                <a:gridCol w="3613987"/>
              </a:tblGrid>
              <a:tr h="357015">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Этапы</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Сроки</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Мероприятия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41">
                <a:tc>
                  <a:txBody>
                    <a:bodyPr/>
                    <a:lstStyle/>
                    <a:p>
                      <a:pPr algn="ctr">
                        <a:lnSpc>
                          <a:spcPct val="115000"/>
                        </a:lnSpc>
                        <a:spcAft>
                          <a:spcPts val="0"/>
                        </a:spcAft>
                      </a:pPr>
                      <a:r>
                        <a:rPr lang="ru-RU"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ИТОГОВЫЙ</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Май</a:t>
                      </a:r>
                    </a:p>
                    <a:p>
                      <a:pPr algn="ctr">
                        <a:lnSpc>
                          <a:spcPct val="115000"/>
                        </a:lnSpc>
                        <a:spcAft>
                          <a:spcPts val="0"/>
                        </a:spcAft>
                      </a:pP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июнь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работы по взаимодействию с руководителем центра инвалидов в </a:t>
                      </a:r>
                      <a:r>
                        <a:rPr lang="ru-RU"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пгт</a:t>
                      </a: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Березово;</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Оформление периодических изданий для детей-инвалидов и детей с ОВЗ;</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Подведение итогов;</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Информация в СМИ.</a:t>
                      </a:r>
                    </a:p>
                    <a:p>
                      <a:pPr marL="342900" lvl="0" indent="-342900" algn="l">
                        <a:lnSpc>
                          <a:spcPct val="115000"/>
                        </a:lnSpc>
                        <a:spcAft>
                          <a:spcPts val="0"/>
                        </a:spcAft>
                        <a:buFont typeface="Wingdings" panose="05000000000000000000" pitchFamily="2" charset="2"/>
                        <a:buChar char=""/>
                      </a:pPr>
                      <a:endPar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901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2" name="Заголовок 1"/>
          <p:cNvSpPr>
            <a:spLocks noGrp="1"/>
          </p:cNvSpPr>
          <p:nvPr>
            <p:ph type="title"/>
          </p:nvPr>
        </p:nvSpPr>
        <p:spPr/>
        <p:txBody>
          <a:bodyPr>
            <a:normAutofit/>
          </a:bodyPr>
          <a:lstStyle/>
          <a:p>
            <a:r>
              <a:rPr lang="ru-RU" sz="3600" b="1" dirty="0" smtClean="0">
                <a:effectLst>
                  <a:outerShdw blurRad="38100" dist="38100" dir="2700000" algn="tl">
                    <a:srgbClr val="000000">
                      <a:alpha val="43137"/>
                    </a:srgbClr>
                  </a:outerShdw>
                </a:effectLst>
              </a:rPr>
              <a:t>Ожидаемые результаты</a:t>
            </a:r>
            <a:endParaRPr lang="ru-RU" sz="3600" b="1" dirty="0">
              <a:effectLst>
                <a:outerShdw blurRad="38100" dist="38100" dir="2700000" algn="tl">
                  <a:srgbClr val="000000">
                    <a:alpha val="43137"/>
                  </a:srgbClr>
                </a:outerShdw>
              </a:effectLst>
            </a:endParaRPr>
          </a:p>
        </p:txBody>
      </p:sp>
      <p:sp>
        <p:nvSpPr>
          <p:cNvPr id="3" name="Прямоугольник 2"/>
          <p:cNvSpPr/>
          <p:nvPr/>
        </p:nvSpPr>
        <p:spPr>
          <a:xfrm>
            <a:off x="274942" y="1326027"/>
            <a:ext cx="8424937" cy="2862322"/>
          </a:xfrm>
          <a:prstGeom prst="rect">
            <a:avLst/>
          </a:prstGeom>
          <a:noFill/>
        </p:spPr>
        <p:txBody>
          <a:bodyPr wrap="square" lIns="91440" tIns="45720" rIns="91440" bIns="45720">
            <a:spAutoFit/>
          </a:bodyPr>
          <a:lstStyle/>
          <a:p>
            <a:pPr algn="ctr"/>
            <a:r>
              <a:rPr lang="ru-RU" sz="2000" dirty="0" smtClean="0">
                <a:ln w="0"/>
                <a:effectLst>
                  <a:outerShdw blurRad="38100" dist="19050" dir="2700000" algn="tl" rotWithShape="0">
                    <a:schemeClr val="dk1">
                      <a:alpha val="40000"/>
                    </a:schemeClr>
                  </a:outerShdw>
                </a:effectLst>
              </a:rPr>
              <a:t>Задумывая данный проект мы преследовали несколько целей, </a:t>
            </a:r>
          </a:p>
          <a:p>
            <a:pPr algn="ctr"/>
            <a:r>
              <a:rPr lang="ru-RU" sz="2000" dirty="0" smtClean="0">
                <a:ln w="0"/>
                <a:effectLst>
                  <a:outerShdw blurRad="38100" dist="19050" dir="2700000" algn="tl" rotWithShape="0">
                    <a:schemeClr val="dk1">
                      <a:alpha val="40000"/>
                    </a:schemeClr>
                  </a:outerShdw>
                </a:effectLst>
              </a:rPr>
              <a:t>во – первых, организовать благотворительную выставку-продажу брошей, сделанных своими руками, приуроченных празднованию Дня Победы. </a:t>
            </a:r>
            <a:r>
              <a:rPr lang="ru-RU" sz="2000" u="sng" dirty="0" smtClean="0">
                <a:ln w="0"/>
                <a:effectLst>
                  <a:outerShdw blurRad="38100" dist="19050" dir="2700000" algn="tl" rotWithShape="0">
                    <a:schemeClr val="dk1">
                      <a:alpha val="40000"/>
                    </a:schemeClr>
                  </a:outerShdw>
                </a:effectLst>
              </a:rPr>
              <a:t>Данная цель нами достигнута в</a:t>
            </a:r>
            <a:r>
              <a:rPr lang="ru-RU" sz="2000" b="0" u="sng" cap="none" spc="0" dirty="0" smtClean="0">
                <a:ln w="0"/>
                <a:solidFill>
                  <a:schemeClr val="tx1"/>
                </a:solidFill>
                <a:effectLst>
                  <a:outerShdw blurRad="38100" dist="19050" dir="2700000" algn="tl" rotWithShape="0">
                    <a:schemeClr val="dk1">
                      <a:alpha val="40000"/>
                    </a:schemeClr>
                  </a:outerShdw>
                </a:effectLst>
              </a:rPr>
              <a:t> полном объеме</a:t>
            </a:r>
            <a:r>
              <a:rPr lang="ru-RU" sz="2000" b="0" cap="none" spc="0" dirty="0" smtClean="0">
                <a:ln w="0"/>
                <a:solidFill>
                  <a:schemeClr val="tx1"/>
                </a:solidFill>
                <a:effectLst>
                  <a:outerShdw blurRad="38100" dist="19050" dir="2700000" algn="tl" rotWithShape="0">
                    <a:schemeClr val="dk1">
                      <a:alpha val="40000"/>
                    </a:schemeClr>
                  </a:outerShdw>
                </a:effectLst>
              </a:rPr>
              <a:t>, </a:t>
            </a:r>
          </a:p>
          <a:p>
            <a:pPr algn="ctr"/>
            <a:r>
              <a:rPr lang="ru-RU" sz="2000" b="0" cap="none" spc="0" dirty="0" smtClean="0">
                <a:ln w="0"/>
                <a:solidFill>
                  <a:schemeClr val="tx1"/>
                </a:solidFill>
                <a:effectLst>
                  <a:outerShdw blurRad="38100" dist="19050" dir="2700000" algn="tl" rotWithShape="0">
                    <a:schemeClr val="dk1">
                      <a:alpha val="40000"/>
                    </a:schemeClr>
                  </a:outerShdw>
                </a:effectLst>
              </a:rPr>
              <a:t>во - вторых, на все вырученные деньги оформить подписку </a:t>
            </a:r>
          </a:p>
          <a:p>
            <a:pPr algn="ctr"/>
            <a:r>
              <a:rPr lang="ru-RU" sz="2000" dirty="0">
                <a:ln w="0"/>
                <a:effectLst>
                  <a:outerShdw blurRad="38100" dist="19050" dir="2700000" algn="tl" rotWithShape="0">
                    <a:schemeClr val="dk1">
                      <a:alpha val="40000"/>
                    </a:schemeClr>
                  </a:outerShdw>
                </a:effectLst>
              </a:rPr>
              <a:t>п</a:t>
            </a:r>
            <a:r>
              <a:rPr lang="ru-RU" sz="2000" b="0" cap="none" spc="0" dirty="0" smtClean="0">
                <a:ln w="0"/>
                <a:solidFill>
                  <a:schemeClr val="tx1"/>
                </a:solidFill>
                <a:effectLst>
                  <a:outerShdw blurRad="38100" dist="19050" dir="2700000" algn="tl" rotWithShape="0">
                    <a:schemeClr val="dk1">
                      <a:alpha val="40000"/>
                    </a:schemeClr>
                  </a:outerShdw>
                </a:effectLst>
              </a:rPr>
              <a:t>ериодических изданий для детей-инвалидов и детей с ОВЗ в Березовском районе.</a:t>
            </a:r>
          </a:p>
          <a:p>
            <a:pPr algn="ctr"/>
            <a:r>
              <a:rPr lang="ru-RU" sz="2000" u="sng" dirty="0" smtClean="0">
                <a:ln w="0"/>
                <a:effectLst>
                  <a:outerShdw blurRad="38100" dist="19050" dir="2700000" algn="tl" rotWithShape="0">
                    <a:schemeClr val="dk1">
                      <a:alpha val="40000"/>
                    </a:schemeClr>
                  </a:outerShdw>
                </a:effectLst>
              </a:rPr>
              <a:t>Данная цель реализована – подписка оформлена для 11 детей возрастом 4-14 лет, а также для общества инвалидов.  Срок подписки 6 месяцев.</a:t>
            </a:r>
            <a:endParaRPr lang="ru-RU" sz="2000" b="0" u="sng" cap="none" spc="0" dirty="0">
              <a:ln w="0"/>
              <a:solidFill>
                <a:schemeClr val="tx1"/>
              </a:solidFill>
              <a:effectLst>
                <a:outerShdw blurRad="38100" dist="19050" dir="2700000" algn="tl" rotWithShape="0">
                  <a:schemeClr val="dk1">
                    <a:alpha val="40000"/>
                  </a:schemeClr>
                </a:outerShdw>
              </a:effectLst>
            </a:endParaRPr>
          </a:p>
        </p:txBody>
      </p:sp>
      <p:pic>
        <p:nvPicPr>
          <p:cNvPr id="7" name="Рисунок 6" descr="i (2).jpg"/>
          <p:cNvPicPr>
            <a:picLocks noChangeAspect="1"/>
          </p:cNvPicPr>
          <p:nvPr/>
        </p:nvPicPr>
        <p:blipFill>
          <a:blip r:embed="rId4" cstate="print"/>
          <a:srcRect t="45349" r="154"/>
          <a:stretch>
            <a:fillRect/>
          </a:stretch>
        </p:blipFill>
        <p:spPr>
          <a:xfrm>
            <a:off x="12572" y="5393840"/>
            <a:ext cx="3071802" cy="1119169"/>
          </a:xfrm>
          <a:prstGeom prst="rect">
            <a:avLst/>
          </a:prstGeom>
        </p:spPr>
      </p:pic>
      <p:pic>
        <p:nvPicPr>
          <p:cNvPr id="8" name="Рисунок 7" descr="volonter02.jpg"/>
          <p:cNvPicPr>
            <a:picLocks noChangeAspect="1"/>
          </p:cNvPicPr>
          <p:nvPr/>
        </p:nvPicPr>
        <p:blipFill>
          <a:blip r:embed="rId5" cstate="print"/>
          <a:srcRect t="17857" r="3771" b="28571"/>
          <a:stretch>
            <a:fillRect/>
          </a:stretch>
        </p:blipFill>
        <p:spPr>
          <a:xfrm>
            <a:off x="6156176" y="5401809"/>
            <a:ext cx="2743161" cy="1142984"/>
          </a:xfrm>
          <a:prstGeom prst="rect">
            <a:avLst/>
          </a:prstGeom>
        </p:spPr>
      </p:pic>
      <p:pic>
        <p:nvPicPr>
          <p:cNvPr id="9" name="Рисунок 8" descr="i (2).jpg"/>
          <p:cNvPicPr>
            <a:picLocks noChangeAspect="1"/>
          </p:cNvPicPr>
          <p:nvPr/>
        </p:nvPicPr>
        <p:blipFill>
          <a:blip r:embed="rId4" cstate="print"/>
          <a:srcRect t="45349" r="154"/>
          <a:stretch>
            <a:fillRect/>
          </a:stretch>
        </p:blipFill>
        <p:spPr>
          <a:xfrm>
            <a:off x="3084374" y="5401809"/>
            <a:ext cx="3071802" cy="1119169"/>
          </a:xfrm>
          <a:prstGeom prst="rect">
            <a:avLst/>
          </a:prstGeom>
        </p:spPr>
      </p:pic>
    </p:spTree>
    <p:extLst>
      <p:ext uri="{BB962C8B-B14F-4D97-AF65-F5344CB8AC3E}">
        <p14:creationId xmlns:p14="http://schemas.microsoft.com/office/powerpoint/2010/main" val="1700787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460375" y="775413"/>
            <a:ext cx="2152987" cy="1085847"/>
          </a:xfrm>
          <a:prstGeom prst="rect">
            <a:avLst/>
          </a:prstGeom>
          <a:noFill/>
        </p:spPr>
      </p:pic>
      <p:sp>
        <p:nvSpPr>
          <p:cNvPr id="4100" name="AutoShape 4" descr="https://cdn4.img.ria.ru/images/100608/05/10060805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https://cdn4.img.ria.ru/images/100608/05/10060805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Picture 2" descr="http://tonshcdt.edunn.ru/sites/default/files/444Q.jpg"/>
          <p:cNvPicPr>
            <a:picLocks noChangeAspect="1" noChangeArrowheads="1"/>
          </p:cNvPicPr>
          <p:nvPr/>
        </p:nvPicPr>
        <p:blipFill>
          <a:blip r:embed="rId4" cstate="print"/>
          <a:srcRect/>
          <a:stretch>
            <a:fillRect/>
          </a:stretch>
        </p:blipFill>
        <p:spPr bwMode="auto">
          <a:xfrm>
            <a:off x="5809131" y="4294477"/>
            <a:ext cx="2961834" cy="2018984"/>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42946"/>
            <a:ext cx="5436096" cy="3057804"/>
          </a:xfrm>
          <a:prstGeom prst="rect">
            <a:avLst/>
          </a:prstGeom>
          <a:ln>
            <a:noFill/>
          </a:ln>
          <a:effectLst>
            <a:softEdge rad="112500"/>
          </a:effectLst>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l="5054" t="8214"/>
          <a:stretch/>
        </p:blipFill>
        <p:spPr>
          <a:xfrm>
            <a:off x="3891298" y="44624"/>
            <a:ext cx="5055376" cy="3672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285720" y="274638"/>
            <a:ext cx="8401080" cy="6226196"/>
          </a:xfrm>
        </p:spPr>
        <p:txBody>
          <a:bodyPr>
            <a:normAutofit/>
          </a:bodyPr>
          <a:lstStyle/>
          <a:p>
            <a:r>
              <a:rPr lang="ru-RU" sz="2400" dirty="0" smtClean="0"/>
              <a:t/>
            </a:r>
            <a:br>
              <a:rPr lang="ru-RU" sz="2400" dirty="0" smtClean="0"/>
            </a:br>
            <a:r>
              <a:rPr lang="ru-RU" sz="2400" dirty="0"/>
              <a:t/>
            </a:r>
            <a:br>
              <a:rPr lang="ru-RU" sz="2400" dirty="0"/>
            </a:br>
            <a:r>
              <a:rPr lang="en-US" sz="2400" dirty="0" smtClean="0"/>
              <a:t> </a:t>
            </a: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endParaRPr lang="ru-RU" sz="2400" dirty="0"/>
          </a:p>
        </p:txBody>
      </p:sp>
      <p:pic>
        <p:nvPicPr>
          <p:cNvPr id="7"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6" name="Прямоугольник 5"/>
          <p:cNvSpPr/>
          <p:nvPr/>
        </p:nvSpPr>
        <p:spPr>
          <a:xfrm>
            <a:off x="1142976" y="1285860"/>
            <a:ext cx="6357982" cy="707886"/>
          </a:xfrm>
          <a:prstGeom prst="rect">
            <a:avLst/>
          </a:prstGeom>
        </p:spPr>
        <p:txBody>
          <a:bodyPr wrap="square">
            <a:spAutoFit/>
          </a:bodyPr>
          <a:lstStyle/>
          <a:p>
            <a:pPr algn="ctr"/>
            <a:r>
              <a:rPr lang="ru-RU" sz="4000" b="1" u="sng" dirty="0" smtClean="0">
                <a:solidFill>
                  <a:srgbClr val="C00000"/>
                </a:solidFill>
                <a:effectLst>
                  <a:outerShdw blurRad="38100" dist="38100" dir="2700000" algn="tl">
                    <a:srgbClr val="000000">
                      <a:alpha val="43137"/>
                    </a:srgbClr>
                  </a:outerShdw>
                </a:effectLst>
              </a:rPr>
              <a:t>Спасибо за внимание!!!</a:t>
            </a:r>
            <a:endParaRPr lang="ru-RU" sz="4000" b="1" u="sng" dirty="0">
              <a:solidFill>
                <a:srgbClr val="C00000"/>
              </a:solidFill>
              <a:effectLst>
                <a:outerShdw blurRad="38100" dist="38100" dir="2700000" algn="tl">
                  <a:srgbClr val="000000">
                    <a:alpha val="43137"/>
                  </a:srgbClr>
                </a:outerShdw>
              </a:effectLst>
            </a:endParaRPr>
          </a:p>
        </p:txBody>
      </p:sp>
      <p:pic>
        <p:nvPicPr>
          <p:cNvPr id="31750" name="Picture 6" descr="http://www.dksalut.ru/%D0%92%D0%BE%D0%BB%D0%BE%D0%BD%D1%82%D0%B5%D1%80-%D0%BB%D0%BE%D0%B3%D0%BE%20%5b%D0%BF%D1%80%D0%B5%D0%BE%D0%B1%D1%80%D0%B0%D0%B7%D0%BE%D0%B2%D0%B0%D0%BD%D0%BD%D1%8B%D0%B9%5d.png"/>
          <p:cNvPicPr>
            <a:picLocks noChangeAspect="1" noChangeArrowheads="1"/>
          </p:cNvPicPr>
          <p:nvPr/>
        </p:nvPicPr>
        <p:blipFill>
          <a:blip r:embed="rId4" cstate="print"/>
          <a:srcRect/>
          <a:stretch>
            <a:fillRect/>
          </a:stretch>
        </p:blipFill>
        <p:spPr bwMode="auto">
          <a:xfrm>
            <a:off x="2557434" y="2492896"/>
            <a:ext cx="3857652" cy="28823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179512" y="1342940"/>
            <a:ext cx="8750190" cy="5326420"/>
          </a:xfrm>
        </p:spPr>
        <p:txBody>
          <a:bodyPr>
            <a:normAutofit fontScale="90000"/>
          </a:bodyPr>
          <a:lstStyle/>
          <a:p>
            <a:pPr algn="just">
              <a:lnSpc>
                <a:spcPct val="150000"/>
              </a:lnSpc>
              <a:spcAft>
                <a:spcPts val="1000"/>
              </a:spcAft>
            </a:pPr>
            <a:r>
              <a:rPr lang="ru-RU" sz="2400" dirty="0" smtClean="0"/>
              <a:t/>
            </a:r>
            <a:br>
              <a:rPr lang="ru-RU" sz="2400" dirty="0" smtClean="0"/>
            </a:br>
            <a:r>
              <a:rPr lang="ru-RU" sz="2400" dirty="0"/>
              <a:t/>
            </a:r>
            <a:br>
              <a:rPr lang="ru-RU" sz="2400" dirty="0"/>
            </a:br>
            <a:r>
              <a:rPr lang="ru-RU" sz="2000" dirty="0">
                <a:latin typeface="Times New Roman" panose="02020603050405020304" pitchFamily="18" charset="0"/>
                <a:ea typeface="Times New Roman" panose="02020603050405020304" pitchFamily="18" charset="0"/>
                <a:cs typeface="Times New Roman" panose="02020603050405020304" pitchFamily="18" charset="0"/>
              </a:rPr>
              <a:t>Ежедневно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людям приходится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сталкиваться с множеством проблем, некоторые из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которых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мы в состоянии решить сами, а в некоторых требуется помощь. Человек оказывает и получает помощь ежедневно. Будь то, поддержка ощущаемая, или просто одобрение. Помощь необходима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всем, она вселяет уверенность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себя и в свои силы, Особенно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она нужна тем, кто находится в трудной жизненной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ситуации, или по тем или иным причинам лишен благ.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Таких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людей сегодня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не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мало.</a:t>
            </a:r>
            <a:b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Обычно </a:t>
            </a:r>
            <a:r>
              <a:rPr lang="ru-RU" sz="2000" dirty="0">
                <a:latin typeface="Times New Roman" panose="02020603050405020304" pitchFamily="18" charset="0"/>
                <a:cs typeface="Times New Roman" panose="02020603050405020304" pitchFamily="18" charset="0"/>
              </a:rPr>
              <a:t>принято считать, что любой труд должен вознаграждаться. Но платой за работу не всегда являются деньги или осязаемые ценности. В современном мире существует особая категория людей, которые готовы помогать </a:t>
            </a:r>
            <a:r>
              <a:rPr lang="ru-RU" sz="2000" dirty="0" smtClean="0">
                <a:latin typeface="Times New Roman" panose="02020603050405020304" pitchFamily="18" charset="0"/>
                <a:cs typeface="Times New Roman" panose="02020603050405020304" pitchFamily="18" charset="0"/>
              </a:rPr>
              <a:t>другим </a:t>
            </a:r>
            <a:r>
              <a:rPr lang="ru-RU" sz="2000" dirty="0">
                <a:latin typeface="Times New Roman" panose="02020603050405020304" pitchFamily="18" charset="0"/>
                <a:cs typeface="Times New Roman" panose="02020603050405020304" pitchFamily="18" charset="0"/>
              </a:rPr>
              <a:t>без </a:t>
            </a:r>
            <a:r>
              <a:rPr lang="ru-RU" sz="2000" dirty="0" smtClean="0">
                <a:latin typeface="Times New Roman" panose="02020603050405020304" pitchFamily="18" charset="0"/>
                <a:cs typeface="Times New Roman" panose="02020603050405020304" pitchFamily="18" charset="0"/>
              </a:rPr>
              <a:t>всякой </a:t>
            </a:r>
            <a:r>
              <a:rPr lang="ru-RU" sz="2000" dirty="0">
                <a:latin typeface="Times New Roman" panose="02020603050405020304" pitchFamily="18" charset="0"/>
                <a:cs typeface="Times New Roman" panose="02020603050405020304" pitchFamily="18" charset="0"/>
              </a:rPr>
              <a:t>материальной выгоды, совершенно </a:t>
            </a:r>
            <a:r>
              <a:rPr lang="ru-RU" sz="2000" dirty="0" smtClean="0">
                <a:latin typeface="Times New Roman" panose="02020603050405020304" pitchFamily="18" charset="0"/>
                <a:cs typeface="Times New Roman" panose="02020603050405020304" pitchFamily="18" charset="0"/>
              </a:rPr>
              <a:t>добровольно – этих людей принято называть </a:t>
            </a:r>
            <a:r>
              <a:rPr lang="ru-RU"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ВОЛОНТЁРАМИ.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t/>
            </a:r>
            <a:br>
              <a:rPr lang="ru-RU" sz="2000" dirty="0"/>
            </a:br>
            <a:endParaRPr lang="ru-RU" sz="2000" dirty="0"/>
          </a:p>
        </p:txBody>
      </p:sp>
      <p:sp>
        <p:nvSpPr>
          <p:cNvPr id="2" name="Прямоугольник 1"/>
          <p:cNvSpPr/>
          <p:nvPr/>
        </p:nvSpPr>
        <p:spPr>
          <a:xfrm>
            <a:off x="4357702" y="209805"/>
            <a:ext cx="4572000" cy="923330"/>
          </a:xfrm>
          <a:prstGeom prst="rect">
            <a:avLst/>
          </a:prstGeom>
        </p:spPr>
        <p:txBody>
          <a:bodyPr>
            <a:spAutoFit/>
          </a:bodyPr>
          <a:lstStyle/>
          <a:p>
            <a:pPr algn="r"/>
            <a:r>
              <a:rPr lang="ru-RU"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Самый счастливый человек тот, кто дарит счастье наибольшему числу людей</a:t>
            </a:r>
            <a:r>
              <a:rPr lang="ru-RU" b="1" i="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ru-RU"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(Дени Дидро)</a:t>
            </a:r>
            <a:endParaRPr lang="ru-RU"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2267744" y="274638"/>
            <a:ext cx="6480720" cy="2633793"/>
          </a:xfrm>
        </p:spPr>
        <p:txBody>
          <a:bodyPr>
            <a:normAutofit/>
          </a:bodyPr>
          <a:lstStyle/>
          <a:p>
            <a:r>
              <a:rPr lang="ru-RU" sz="1800" dirty="0" smtClean="0">
                <a:latin typeface="Times New Roman" panose="02020603050405020304" pitchFamily="18" charset="0"/>
                <a:cs typeface="Times New Roman" panose="02020603050405020304" pitchFamily="18" charset="0"/>
              </a:rPr>
              <a:t>На базе Муниципального бюджетного образовательного учреждения дополнительного образования Центр творчества «Мастер» в поселке Приполярный Березовского района ХМАО-Югры в 2015 году было создано волонтерское движение «Дети Югры»</a:t>
            </a:r>
            <a:r>
              <a:rPr lang="en-US" sz="1800" dirty="0">
                <a:hlinkClick r:id="rId3"/>
              </a:rPr>
              <a:t> https://vk.com/club169639348</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На сегодняшний день волонтерами являются 15 подростков и 6 взрослых. </a:t>
            </a:r>
            <a:br>
              <a:rPr lang="ru-RU" sz="1800" dirty="0" smtClean="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564904"/>
            <a:ext cx="5940152" cy="3949569"/>
          </a:xfrm>
          <a:prstGeom prst="rect">
            <a:avLst/>
          </a:prstGeom>
          <a:ln>
            <a:noFill/>
          </a:ln>
          <a:effectLst>
            <a:softEdge rad="112500"/>
          </a:effectLst>
        </p:spPr>
      </p:pic>
      <p:pic>
        <p:nvPicPr>
          <p:cNvPr id="10" name="Picture 4" descr="http://cdn.static2.rtr-vesti.ru/vh/pictures/b/731/575.jpg"/>
          <p:cNvPicPr>
            <a:picLocks noChangeAspect="1" noChangeArrowheads="1"/>
          </p:cNvPicPr>
          <p:nvPr/>
        </p:nvPicPr>
        <p:blipFill>
          <a:blip r:embed="rId5" cstate="print"/>
          <a:srcRect/>
          <a:stretch>
            <a:fillRect/>
          </a:stretch>
        </p:blipFill>
        <p:spPr bwMode="auto">
          <a:xfrm>
            <a:off x="166985" y="724251"/>
            <a:ext cx="1996167" cy="14971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4098" name="Picture 2" descr="http://centr-plus.com/wp-content/uploads/2014/10/Logo-itog.jpg"/>
          <p:cNvPicPr>
            <a:picLocks noChangeAspect="1" noChangeArrowheads="1"/>
          </p:cNvPicPr>
          <p:nvPr/>
        </p:nvPicPr>
        <p:blipFill>
          <a:blip r:embed="rId3" cstate="print"/>
          <a:srcRect l="12766" t="2128" r="10638" b="6383"/>
          <a:stretch>
            <a:fillRect/>
          </a:stretch>
        </p:blipFill>
        <p:spPr bwMode="auto">
          <a:xfrm>
            <a:off x="6325200" y="214290"/>
            <a:ext cx="2631100" cy="3142702"/>
          </a:xfrm>
          <a:prstGeom prst="rect">
            <a:avLst/>
          </a:prstGeom>
          <a:noFill/>
          <a:ln>
            <a:noFill/>
          </a:ln>
          <a:scene3d>
            <a:camera prst="orthographicFront"/>
            <a:lightRig rig="threePt" dir="t"/>
          </a:scene3d>
          <a:sp3d>
            <a:bevelT/>
          </a:sp3d>
        </p:spPr>
      </p:pic>
      <p:sp>
        <p:nvSpPr>
          <p:cNvPr id="6" name="Прямоугольник 5"/>
          <p:cNvSpPr/>
          <p:nvPr/>
        </p:nvSpPr>
        <p:spPr>
          <a:xfrm>
            <a:off x="142844" y="1714488"/>
            <a:ext cx="5643602" cy="3139321"/>
          </a:xfrm>
          <a:prstGeom prst="rect">
            <a:avLst/>
          </a:prstGeom>
        </p:spPr>
        <p:txBody>
          <a:bodyPr wrap="square">
            <a:spAutoFit/>
          </a:bodyPr>
          <a:lstStyle/>
          <a:p>
            <a:pPr algn="just"/>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переводе с французского </a:t>
            </a:r>
          </a:p>
          <a:p>
            <a:pPr algn="just"/>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200" i="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волонтер</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означает «</a:t>
            </a:r>
            <a:r>
              <a:rPr lang="ru-RU" sz="2200" i="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доброволец</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Представители волонтерского движения искренне считают, что выполнять значимые общественные работы и оказывать помощь нуждающимся следует не ради материальной заинтересованности, а совершенно бескорыстно. </a:t>
            </a:r>
          </a:p>
          <a:p>
            <a:endParaRPr lang="ru-RU" sz="2200" b="1" i="1" u="sng" dirty="0"/>
          </a:p>
        </p:txBody>
      </p:sp>
      <p:sp>
        <p:nvSpPr>
          <p:cNvPr id="8" name="Прямоугольник 7"/>
          <p:cNvSpPr/>
          <p:nvPr/>
        </p:nvSpPr>
        <p:spPr>
          <a:xfrm>
            <a:off x="2143108" y="4786322"/>
            <a:ext cx="6786610" cy="1862048"/>
          </a:xfrm>
          <a:prstGeom prst="rect">
            <a:avLst/>
          </a:prstGeom>
        </p:spPr>
        <p:txBody>
          <a:bodyPr wrap="square">
            <a:spAutoFit/>
          </a:bodyPr>
          <a:lstStyle/>
          <a:p>
            <a:pPr algn="just"/>
            <a:r>
              <a:rPr lang="ru-RU"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Фактически</a:t>
            </a:r>
            <a:r>
              <a:rPr lang="ru-RU" sz="2300" dirty="0" smtClean="0">
                <a:latin typeface="Times New Roman" panose="02020603050405020304" pitchFamily="18" charset="0"/>
                <a:cs typeface="Times New Roman" panose="02020603050405020304" pitchFamily="18" charset="0"/>
              </a:rPr>
              <a:t> :  </a:t>
            </a:r>
            <a:r>
              <a:rPr lang="ru-RU" sz="23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волонтер – это человек,    который выполняет общественно значимую работу на безвозмездной основе. Вознаграждением за труд волонтеров становится признательность и </a:t>
            </a:r>
          </a:p>
          <a:p>
            <a:pPr algn="just"/>
            <a:r>
              <a:rPr lang="ru-RU" sz="23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благодарность людей.</a:t>
            </a:r>
            <a:endParaRPr lang="ru-RU" sz="2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4" descr="http://demiart.ru/forum/uploads15/post-1315632-1405505169.jpg"/>
          <p:cNvPicPr>
            <a:picLocks noChangeAspect="1" noChangeArrowheads="1"/>
          </p:cNvPicPr>
          <p:nvPr/>
        </p:nvPicPr>
        <p:blipFill>
          <a:blip r:embed="rId4" cstate="print"/>
          <a:srcRect l="11250" r="2499"/>
          <a:stretch>
            <a:fillRect/>
          </a:stretch>
        </p:blipFill>
        <p:spPr bwMode="auto">
          <a:xfrm>
            <a:off x="142845" y="0"/>
            <a:ext cx="2071702" cy="1044851"/>
          </a:xfrm>
          <a:prstGeom prst="rect">
            <a:avLst/>
          </a:prstGeom>
          <a:noFill/>
        </p:spPr>
      </p:pic>
      <p:sp>
        <p:nvSpPr>
          <p:cNvPr id="5" name="Заголовок 4"/>
          <p:cNvSpPr>
            <a:spLocks noGrp="1"/>
          </p:cNvSpPr>
          <p:nvPr>
            <p:ph type="title"/>
          </p:nvPr>
        </p:nvSpPr>
        <p:spPr>
          <a:xfrm>
            <a:off x="214282" y="0"/>
            <a:ext cx="5429288" cy="1428736"/>
          </a:xfrm>
        </p:spPr>
        <p:txBody>
          <a:bodyPr>
            <a:normAutofit fontScale="90000"/>
          </a:bodyPr>
          <a:lstStyle/>
          <a:p>
            <a:pPr algn="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3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Кого называют </a:t>
            </a:r>
            <a:br>
              <a:rPr lang="ru-RU" sz="33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волонтёрами?</a:t>
            </a:r>
            <a:r>
              <a:rPr lang="ru-RU" sz="33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3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5" name="Заголовок 4"/>
          <p:cNvSpPr>
            <a:spLocks noGrp="1"/>
          </p:cNvSpPr>
          <p:nvPr>
            <p:ph type="title"/>
          </p:nvPr>
        </p:nvSpPr>
        <p:spPr>
          <a:xfrm>
            <a:off x="2857488" y="785794"/>
            <a:ext cx="6143668" cy="428628"/>
          </a:xfrm>
        </p:spPr>
        <p:txBody>
          <a:bodyPr>
            <a:noAutofit/>
          </a:bodyPr>
          <a:lstStyle/>
          <a:p>
            <a:pPr algn="l"/>
            <a:r>
              <a:rPr lang="ru-RU"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Цели и задачи волонтерской деятельности</a:t>
            </a:r>
            <a: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Целями</a:t>
            </a:r>
            <a:r>
              <a:rPr lang="ru-RU"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волонтерской деятельности являются:</a:t>
            </a:r>
            <a:br>
              <a:rPr lang="ru-RU"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28596" y="928670"/>
            <a:ext cx="8429684" cy="5647700"/>
          </a:xfrm>
          <a:prstGeom prst="rect">
            <a:avLst/>
          </a:prstGeom>
        </p:spPr>
        <p:txBody>
          <a:bodyPr wrap="square">
            <a:spAutoFit/>
          </a:bodyPr>
          <a:lstStyle/>
          <a:p>
            <a:endPar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оказание безвозмездной помощи людям, нуждающимся в ней;</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безвозмездное участие в общественно значимых мероприятиях с согласия их организаторов;</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формирование гражданской позиции, самоорганизации, чувства социальной ответственности, солидарности, взаимопомощи и милосердия в обществе.</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9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sz="19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задачам</a:t>
            </a:r>
            <a:r>
              <a:rPr lang="ru-RU" sz="19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волонтерской деятельности относятся:</a:t>
            </a: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помощь государству в решении его социальных задач;</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помощь гражданам в овладении навыками оказания первой помощи, основами безопасности  жизнедеятельности, </a:t>
            </a:r>
            <a:r>
              <a:rPr lang="ru-RU"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экозащиты</a:t>
            </a: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социальной работы с различными целевыми группами и категориями населения, стимулирование профессиональной ориентации;</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получение гражданами навыков самореализации и самоорганизации для решения социальных задач;</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подготовка кадрового резерва добровольцев (волонтеров);</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формирование механизмов вовлечения граждан в многообразную общественную деятельность, направленную на улучшение качества жизни населения;</a:t>
            </a:r>
            <a:b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развитие и поддержка молодежных инициатив, направленных на организацию добровольческого (волонтерского) труда молодежи.</a:t>
            </a:r>
            <a:r>
              <a:rPr lang="ru-RU" sz="20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60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2643174" y="285728"/>
            <a:ext cx="6286544" cy="2500330"/>
          </a:xfrm>
        </p:spPr>
        <p:txBody>
          <a:bodyPr>
            <a:normAutofit/>
          </a:bodyPr>
          <a:lstStyle/>
          <a:p>
            <a:r>
              <a:rPr lang="ru-RU" sz="2400" dirty="0" smtClean="0"/>
              <a:t/>
            </a:r>
            <a:br>
              <a:rPr lang="ru-RU" sz="2400" dirty="0" smtClean="0"/>
            </a:br>
            <a:r>
              <a:rPr lang="ru-RU" sz="2400" dirty="0" smtClean="0"/>
              <a:t>  </a:t>
            </a:r>
            <a:r>
              <a:rPr lang="ru-RU" sz="2400" dirty="0"/>
              <a:t/>
            </a:r>
            <a:br>
              <a:rPr lang="ru-RU" sz="2400" dirty="0"/>
            </a:br>
            <a:endParaRPr lang="ru-RU" sz="2400" dirty="0"/>
          </a:p>
        </p:txBody>
      </p:sp>
      <p:sp>
        <p:nvSpPr>
          <p:cNvPr id="2" name="Прямоугольник 1"/>
          <p:cNvSpPr/>
          <p:nvPr/>
        </p:nvSpPr>
        <p:spPr>
          <a:xfrm>
            <a:off x="3703200" y="116632"/>
            <a:ext cx="1959126" cy="400110"/>
          </a:xfrm>
          <a:prstGeom prst="rect">
            <a:avLst/>
          </a:prstGeom>
          <a:noFill/>
        </p:spPr>
        <p:txBody>
          <a:bodyPr wrap="none" lIns="91440" tIns="45720" rIns="91440" bIns="45720">
            <a:spAutoFit/>
          </a:bodyPr>
          <a:lstStyle/>
          <a:p>
            <a:pPr algn="ctr"/>
            <a:r>
              <a:rPr lang="ru-RU" sz="2000" b="0" cap="none" spc="0" dirty="0" smtClean="0">
                <a:ln w="0"/>
                <a:solidFill>
                  <a:schemeClr val="tx1"/>
                </a:solidFill>
                <a:effectLst>
                  <a:outerShdw blurRad="38100" dist="19050" dir="2700000" algn="tl" rotWithShape="0">
                    <a:schemeClr val="dk1">
                      <a:alpha val="40000"/>
                    </a:schemeClr>
                  </a:outerShdw>
                </a:effectLst>
              </a:rPr>
              <a:t>КАРТА  ПРОЕКТА</a:t>
            </a:r>
            <a:endParaRPr lang="ru-RU"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72929991"/>
              </p:ext>
            </p:extLst>
          </p:nvPr>
        </p:nvGraphicFramePr>
        <p:xfrm>
          <a:off x="179512" y="633371"/>
          <a:ext cx="8750206" cy="5747956"/>
        </p:xfrm>
        <a:graphic>
          <a:graphicData uri="http://schemas.openxmlformats.org/drawingml/2006/table">
            <a:tbl>
              <a:tblPr firstRow="1" firstCol="1" lastRow="1" lastCol="1" bandRow="1" bandCol="1"/>
              <a:tblGrid>
                <a:gridCol w="1711681"/>
                <a:gridCol w="7038525"/>
              </a:tblGrid>
              <a:tr h="318206">
                <a:tc>
                  <a:txBody>
                    <a:bodyPr/>
                    <a:lstStyle/>
                    <a:p>
                      <a:pPr algn="ctr">
                        <a:lnSpc>
                          <a:spcPct val="100000"/>
                        </a:lnSpc>
                        <a:spcAft>
                          <a:spcPts val="1000"/>
                        </a:spcAft>
                      </a:pPr>
                      <a:r>
                        <a:rPr lang="ru-RU" sz="1400" b="1" dirty="0">
                          <a:effectLst/>
                          <a:latin typeface="Times New Roman" panose="02020603050405020304" pitchFamily="18" charset="0"/>
                          <a:ea typeface="Times New Roman" panose="02020603050405020304" pitchFamily="18" charset="0"/>
                        </a:rPr>
                        <a:t>Название проекта</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Социальный</a:t>
                      </a:r>
                      <a:r>
                        <a:rPr lang="ru-RU" sz="1400" baseline="0" dirty="0" smtClean="0">
                          <a:effectLst/>
                          <a:latin typeface="Times New Roman" panose="02020603050405020304" pitchFamily="18" charset="0"/>
                          <a:ea typeface="Times New Roman" panose="02020603050405020304" pitchFamily="18" charset="0"/>
                        </a:rPr>
                        <a:t> проект «Подари немного счастья»</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16">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Номинация конкурса</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«Волонтерский центр»</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09">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Наименование учреждения </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Муниципальное бюджетное образовательное учреждение дополнительного образования Центр творчества «Мастер»</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529">
                <a:tc>
                  <a:txBody>
                    <a:bodyPr/>
                    <a:lstStyle/>
                    <a:p>
                      <a:pPr algn="ctr">
                        <a:lnSpc>
                          <a:spcPct val="100000"/>
                        </a:lnSpc>
                        <a:spcAft>
                          <a:spcPts val="1000"/>
                        </a:spcAft>
                      </a:pPr>
                      <a:r>
                        <a:rPr lang="ru-RU" sz="1400" b="1" dirty="0">
                          <a:effectLst/>
                          <a:latin typeface="Times New Roman" panose="02020603050405020304" pitchFamily="18" charset="0"/>
                          <a:ea typeface="Times New Roman" panose="02020603050405020304" pitchFamily="18" charset="0"/>
                        </a:rPr>
                        <a:t>адрес, телефон, </a:t>
                      </a:r>
                      <a:endParaRPr lang="ru-RU" sz="1400" b="1" dirty="0" smtClean="0">
                        <a:effectLst/>
                        <a:latin typeface="Times New Roman" panose="02020603050405020304" pitchFamily="18" charset="0"/>
                        <a:ea typeface="Times New Roman" panose="02020603050405020304" pitchFamily="18" charset="0"/>
                      </a:endParaRPr>
                    </a:p>
                    <a:p>
                      <a:pPr algn="ctr">
                        <a:lnSpc>
                          <a:spcPct val="100000"/>
                        </a:lnSpc>
                        <a:spcAft>
                          <a:spcPts val="1000"/>
                        </a:spcAft>
                      </a:pPr>
                      <a:r>
                        <a:rPr lang="en-US" sz="1400" b="1" dirty="0" smtClean="0">
                          <a:effectLst/>
                          <a:latin typeface="Times New Roman" panose="02020603050405020304" pitchFamily="18" charset="0"/>
                          <a:ea typeface="Times New Roman" panose="02020603050405020304" pitchFamily="18" charset="0"/>
                        </a:rPr>
                        <a:t>e</a:t>
                      </a:r>
                      <a:r>
                        <a:rPr lang="ru-RU" sz="1400" b="1" dirty="0">
                          <a:effectLst/>
                          <a:latin typeface="Times New Roman" panose="02020603050405020304" pitchFamily="18" charset="0"/>
                          <a:ea typeface="Times New Roman" panose="02020603050405020304" pitchFamily="18" charset="0"/>
                        </a:rPr>
                        <a:t>-</a:t>
                      </a:r>
                      <a:r>
                        <a:rPr lang="en-US" sz="1400" b="1" dirty="0">
                          <a:effectLst/>
                          <a:latin typeface="Times New Roman" panose="02020603050405020304" pitchFamily="18" charset="0"/>
                          <a:ea typeface="Times New Roman" panose="02020603050405020304" pitchFamily="18" charset="0"/>
                        </a:rPr>
                        <a:t>mail</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РФ, Тюменская область, ХМАО-Югра, Березовский район, поселок Приполярный, 2 микрорайон, дом 2а, корпус 2.</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06">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Составитель</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Котелевец Дарья Александровна</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06">
                <a:tc>
                  <a:txBody>
                    <a:bodyPr/>
                    <a:lstStyle/>
                    <a:p>
                      <a:pPr algn="ctr">
                        <a:lnSpc>
                          <a:spcPct val="100000"/>
                        </a:lnSpc>
                        <a:spcAft>
                          <a:spcPts val="1000"/>
                        </a:spcAft>
                      </a:pPr>
                      <a:r>
                        <a:rPr lang="ru-RU" sz="1400" b="1" dirty="0" smtClean="0">
                          <a:effectLst/>
                          <a:latin typeface="Times New Roman" panose="02020603050405020304" pitchFamily="18" charset="0"/>
                          <a:ea typeface="Times New Roman" panose="02020603050405020304" pitchFamily="18" charset="0"/>
                        </a:rPr>
                        <a:t>Участники</a:t>
                      </a:r>
                      <a:endParaRPr lang="ru-RU" sz="1400" b="1"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Волонтерское движение «Дети</a:t>
                      </a:r>
                      <a:r>
                        <a:rPr lang="ru-RU" sz="1400" baseline="0" dirty="0" smtClean="0">
                          <a:effectLst/>
                          <a:latin typeface="Times New Roman" panose="02020603050405020304" pitchFamily="18" charset="0"/>
                          <a:ea typeface="Times New Roman" panose="02020603050405020304" pitchFamily="18" charset="0"/>
                        </a:rPr>
                        <a:t> Югры»</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09">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Цель</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Организовать</a:t>
                      </a:r>
                      <a:r>
                        <a:rPr lang="ru-RU" sz="1400" baseline="0" dirty="0" smtClean="0">
                          <a:effectLst/>
                          <a:latin typeface="Times New Roman" panose="02020603050405020304" pitchFamily="18" charset="0"/>
                          <a:ea typeface="Times New Roman" panose="02020603050405020304" pitchFamily="18" charset="0"/>
                        </a:rPr>
                        <a:t> благотворительную выставку-продажу брошей, сделанных своими руками, приуроченную Дню Победы</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09">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Актуальность</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ru-RU" sz="1400" dirty="0" smtClean="0">
                          <a:effectLst/>
                          <a:latin typeface="Times New Roman" panose="02020603050405020304" pitchFamily="18" charset="0"/>
                          <a:ea typeface="Times New Roman" panose="02020603050405020304" pitchFamily="18" charset="0"/>
                        </a:rPr>
                        <a:t>Организуя</a:t>
                      </a:r>
                      <a:r>
                        <a:rPr lang="ru-RU" sz="1400" baseline="0" dirty="0" smtClean="0">
                          <a:effectLst/>
                          <a:latin typeface="Times New Roman" panose="02020603050405020304" pitchFamily="18" charset="0"/>
                          <a:ea typeface="Times New Roman" panose="02020603050405020304" pitchFamily="18" charset="0"/>
                        </a:rPr>
                        <a:t> благотворительную выставку-продажу, все вырученные средства пойдут на подписку периодических изданий для детей-инвалидов Березовского района.</a:t>
                      </a:r>
                      <a:endParaRPr lang="ru-RU" sz="1400" dirty="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617">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Социальная значимость</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tabLst>
                          <a:tab pos="457200" algn="l"/>
                        </a:tabLst>
                      </a:pPr>
                      <a:r>
                        <a:rPr lang="ru-RU" sz="1400" dirty="0" smtClean="0">
                          <a:effectLst/>
                          <a:latin typeface="Times New Roman" panose="02020603050405020304" pitchFamily="18" charset="0"/>
                          <a:ea typeface="Times New Roman" panose="02020603050405020304" pitchFamily="18" charset="0"/>
                        </a:rPr>
                        <a:t>Дети –инвалиды и дети с ОВЗ Березовского района получат подписные издания художественной,</a:t>
                      </a:r>
                      <a:r>
                        <a:rPr lang="ru-RU" sz="1400" baseline="0" dirty="0" smtClean="0">
                          <a:effectLst/>
                          <a:latin typeface="Times New Roman" panose="02020603050405020304" pitchFamily="18" charset="0"/>
                          <a:ea typeface="Times New Roman" panose="02020603050405020304" pitchFamily="18" charset="0"/>
                        </a:rPr>
                        <a:t> технической, творческой направленности.</a:t>
                      </a: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2949">
                <a:tc>
                  <a:txBody>
                    <a:bodyPr/>
                    <a:lstStyle/>
                    <a:p>
                      <a:pPr algn="ctr">
                        <a:lnSpc>
                          <a:spcPct val="100000"/>
                        </a:lnSpc>
                        <a:spcAft>
                          <a:spcPts val="1000"/>
                        </a:spcAft>
                      </a:pPr>
                      <a:r>
                        <a:rPr lang="ru-RU" sz="1400" b="1">
                          <a:effectLst/>
                          <a:latin typeface="Times New Roman" panose="02020603050405020304" pitchFamily="18" charset="0"/>
                          <a:ea typeface="Times New Roman" panose="02020603050405020304" pitchFamily="18" charset="0"/>
                        </a:rPr>
                        <a:t>Ожидаемые  результаты</a:t>
                      </a:r>
                      <a:endParaRPr lang="ru-RU" sz="1400">
                        <a:effectLst/>
                        <a:latin typeface="Times New Roman" panose="02020603050405020304" pitchFamily="18" charset="0"/>
                        <a:ea typeface="Times New Roman" panose="02020603050405020304" pitchFamily="18" charset="0"/>
                      </a:endParaRP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tabLst>
                          <a:tab pos="457200" algn="l"/>
                        </a:tabLst>
                      </a:pPr>
                      <a:r>
                        <a:rPr lang="ru-RU" sz="1400" dirty="0" smtClean="0">
                          <a:effectLst/>
                          <a:latin typeface="Times New Roman" panose="02020603050405020304" pitchFamily="18" charset="0"/>
                          <a:ea typeface="Times New Roman" panose="02020603050405020304" pitchFamily="18" charset="0"/>
                        </a:rPr>
                        <a:t>Высокие продажи на благотворительной выставке;</a:t>
                      </a:r>
                      <a:endParaRPr lang="ru-RU" sz="1400" dirty="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tabLst>
                          <a:tab pos="457200" algn="l"/>
                        </a:tabLst>
                      </a:pPr>
                      <a:r>
                        <a:rPr lang="ru-RU" sz="1400" dirty="0">
                          <a:effectLst/>
                          <a:latin typeface="Times New Roman" panose="02020603050405020304" pitchFamily="18" charset="0"/>
                          <a:ea typeface="Times New Roman" panose="02020603050405020304" pitchFamily="18" charset="0"/>
                        </a:rPr>
                        <a:t>Установление связей </a:t>
                      </a:r>
                      <a:r>
                        <a:rPr lang="ru-RU" sz="1400" dirty="0" smtClean="0">
                          <a:effectLst/>
                          <a:latin typeface="Times New Roman" panose="02020603050405020304" pitchFamily="18" charset="0"/>
                          <a:ea typeface="Times New Roman" panose="02020603050405020304" pitchFamily="18" charset="0"/>
                        </a:rPr>
                        <a:t>с руководителем Центра</a:t>
                      </a:r>
                      <a:r>
                        <a:rPr lang="ru-RU" sz="1400" baseline="0" dirty="0" smtClean="0">
                          <a:effectLst/>
                          <a:latin typeface="Times New Roman" panose="02020603050405020304" pitchFamily="18" charset="0"/>
                          <a:ea typeface="Times New Roman" panose="02020603050405020304" pitchFamily="18" charset="0"/>
                        </a:rPr>
                        <a:t> инвалидов Березовского района;</a:t>
                      </a:r>
                      <a:endParaRPr lang="ru-RU" sz="1400" dirty="0" smtClean="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tabLst>
                          <a:tab pos="457200" algn="l"/>
                        </a:tabLst>
                      </a:pPr>
                      <a:r>
                        <a:rPr lang="ru-RU" sz="1400" dirty="0" smtClean="0">
                          <a:effectLst/>
                          <a:latin typeface="Times New Roman" panose="02020603050405020304" pitchFamily="18" charset="0"/>
                          <a:ea typeface="Times New Roman" panose="02020603050405020304" pitchFamily="18" charset="0"/>
                        </a:rPr>
                        <a:t>Создание </a:t>
                      </a:r>
                      <a:r>
                        <a:rPr lang="ru-RU" sz="1400" dirty="0">
                          <a:effectLst/>
                          <a:latin typeface="Times New Roman" panose="02020603050405020304" pitchFamily="18" charset="0"/>
                          <a:ea typeface="Times New Roman" panose="02020603050405020304" pitchFamily="18" charset="0"/>
                        </a:rPr>
                        <a:t>системы волонтерской деятельности в лицее как обязательной составляющей программы духовно-нравственного воспитания.</a:t>
                      </a:r>
                    </a:p>
                  </a:txBody>
                  <a:tcPr marL="28525" marR="2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1520" y="707486"/>
            <a:ext cx="8568952" cy="4971489"/>
          </a:xfrm>
          <a:prstGeom prst="rect">
            <a:avLst/>
          </a:prstGeom>
        </p:spPr>
        <p:txBody>
          <a:bodyPr wrap="square">
            <a:spAutoFit/>
          </a:bodyPr>
          <a:lstStyle/>
          <a:p>
            <a:pPr algn="ctr">
              <a:lnSpc>
                <a:spcPct val="115000"/>
              </a:lnSpc>
              <a:spcAft>
                <a:spcPts val="1000"/>
              </a:spcAft>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ЦЕЛИ И ЗАДАЧИ</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Цель:</a:t>
            </a:r>
          </a:p>
          <a:p>
            <a:pPr algn="just">
              <a:lnSpc>
                <a:spcPct val="115000"/>
              </a:lnSpc>
              <a:spcAft>
                <a:spcPts val="1000"/>
              </a:spcAft>
            </a:pPr>
            <a:r>
              <a:rPr lang="ru-RU" sz="1600" dirty="0" smtClean="0">
                <a:latin typeface="Times New Roman" panose="02020603050405020304" pitchFamily="18" charset="0"/>
                <a:ea typeface="Times New Roman" panose="02020603050405020304" pitchFamily="18" charset="0"/>
              </a:rPr>
              <a:t>1. организация благотворительной выставки-продажи брошей, приуроченной Дню Победы среди населения </a:t>
            </a:r>
            <a:r>
              <a:rPr lang="ru-RU" sz="1600" dirty="0" err="1" smtClean="0">
                <a:latin typeface="Times New Roman" panose="02020603050405020304" pitchFamily="18" charset="0"/>
                <a:ea typeface="Times New Roman" panose="02020603050405020304" pitchFamily="18" charset="0"/>
              </a:rPr>
              <a:t>сп</a:t>
            </a:r>
            <a:r>
              <a:rPr lang="ru-RU" sz="1600" dirty="0" smtClean="0">
                <a:latin typeface="Times New Roman" panose="02020603050405020304" pitchFamily="18" charset="0"/>
                <a:ea typeface="Times New Roman" panose="02020603050405020304" pitchFamily="18" charset="0"/>
              </a:rPr>
              <a:t>. Приполярный.</a:t>
            </a:r>
          </a:p>
          <a:p>
            <a:pPr algn="just">
              <a:lnSpc>
                <a:spcPct val="115000"/>
              </a:lnSpc>
              <a:spcAft>
                <a:spcPts val="1000"/>
              </a:spcAft>
            </a:pPr>
            <a:r>
              <a:rPr lang="ru-RU" sz="1600" dirty="0" smtClean="0">
                <a:latin typeface="Times New Roman" panose="02020603050405020304" pitchFamily="18" charset="0"/>
                <a:ea typeface="Times New Roman" panose="02020603050405020304" pitchFamily="18" charset="0"/>
              </a:rPr>
              <a:t>2. На вырученные средства оформление подписных изданий для детей инвалидов и детей с ОВЗ Березовского района.</a:t>
            </a:r>
          </a:p>
          <a:p>
            <a:pPr algn="just">
              <a:lnSpc>
                <a:spcPct val="115000"/>
              </a:lnSpc>
              <a:spcAft>
                <a:spcPts val="1000"/>
              </a:spcAft>
            </a:pPr>
            <a:endParaRPr lang="ru-RU" sz="1600" dirty="0" smtClean="0">
              <a:latin typeface="Times New Roman" panose="02020603050405020304" pitchFamily="18" charset="0"/>
              <a:ea typeface="Times New Roman" panose="02020603050405020304" pitchFamily="18" charset="0"/>
            </a:endParaRPr>
          </a:p>
          <a:p>
            <a:pPr algn="just">
              <a:lnSpc>
                <a:spcPct val="115000"/>
              </a:lnSpc>
              <a:spcAft>
                <a:spcPts val="1000"/>
              </a:spcAft>
            </a:pPr>
            <a:endParaRPr lang="ru-RU" sz="1600" dirty="0">
              <a:latin typeface="Times New Roman" panose="02020603050405020304" pitchFamily="18" charset="0"/>
              <a:ea typeface="Times New Roman" panose="02020603050405020304" pitchFamily="18" charset="0"/>
            </a:endParaRPr>
          </a:p>
          <a:p>
            <a:pPr>
              <a:lnSpc>
                <a:spcPct val="115000"/>
              </a:lnSpc>
              <a:spcAft>
                <a:spcPts val="1000"/>
              </a:spcAft>
            </a:pPr>
            <a:r>
              <a:rPr lang="ru-RU"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Задачи:</a:t>
            </a:r>
            <a:endParaRPr lang="ru-RU"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indent="-342900" algn="just">
              <a:lnSpc>
                <a:spcPct val="150000"/>
              </a:lnSpc>
              <a:buFont typeface="Wingdings" panose="05000000000000000000" pitchFamily="2" charset="2"/>
              <a:buChar char=""/>
              <a:tabLst>
                <a:tab pos="457200" algn="l"/>
              </a:tabLst>
            </a:pPr>
            <a:r>
              <a:rPr lang="ru-RU" sz="1600" dirty="0">
                <a:latin typeface="Times New Roman" panose="02020603050405020304" pitchFamily="18" charset="0"/>
                <a:ea typeface="Times New Roman" panose="02020603050405020304" pitchFamily="18" charset="0"/>
              </a:rPr>
              <a:t>Покупка ленты, доставка до поселка Приполярный;</a:t>
            </a:r>
          </a:p>
          <a:p>
            <a:pPr marL="342900" lvl="0" indent="-342900" algn="just">
              <a:lnSpc>
                <a:spcPct val="150000"/>
              </a:lnSpc>
              <a:spcAft>
                <a:spcPts val="0"/>
              </a:spcAft>
              <a:buFont typeface="Wingdings" panose="05000000000000000000" pitchFamily="2" charset="2"/>
              <a:buChar char=""/>
              <a:tabLst>
                <a:tab pos="457200" algn="l"/>
              </a:tabLst>
            </a:pPr>
            <a:r>
              <a:rPr lang="ru-RU" sz="1600" dirty="0" smtClean="0">
                <a:latin typeface="Times New Roman" panose="02020603050405020304" pitchFamily="18" charset="0"/>
                <a:ea typeface="Times New Roman" panose="02020603050405020304" pitchFamily="18" charset="0"/>
              </a:rPr>
              <a:t>Организация работы волонтеров по изготовлению брошей из георгиевской ленты;</a:t>
            </a:r>
            <a:endParaRPr lang="ru-RU"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ru-RU" sz="1600" dirty="0" smtClean="0">
                <a:latin typeface="Times New Roman" panose="02020603050405020304" pitchFamily="18" charset="0"/>
                <a:ea typeface="Times New Roman" panose="02020603050405020304" pitchFamily="18" charset="0"/>
              </a:rPr>
              <a:t>Организация благотворительной выставки-продажи;</a:t>
            </a:r>
            <a:endParaRPr lang="ru-RU"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ru-RU" sz="1600" dirty="0" smtClean="0">
                <a:latin typeface="Times New Roman" panose="02020603050405020304" pitchFamily="18" charset="0"/>
                <a:ea typeface="Times New Roman" panose="02020603050405020304" pitchFamily="18" charset="0"/>
              </a:rPr>
              <a:t>Оформление периодических изданий.</a:t>
            </a:r>
            <a:endParaRPr lang="ru-RU" sz="16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180528"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2" name="Заголовок 1"/>
          <p:cNvSpPr>
            <a:spLocks noGrp="1"/>
          </p:cNvSpPr>
          <p:nvPr>
            <p:ph type="title"/>
          </p:nvPr>
        </p:nvSpPr>
        <p:spPr/>
        <p:txBody>
          <a:bodyPr>
            <a:normAutofit/>
          </a:bodyPr>
          <a:lstStyle/>
          <a:p>
            <a:r>
              <a:rPr lang="ru-RU" sz="3200" b="1" dirty="0" smtClean="0">
                <a:effectLst>
                  <a:outerShdw blurRad="38100" dist="38100" dir="2700000" algn="tl">
                    <a:srgbClr val="000000">
                      <a:alpha val="43137"/>
                    </a:srgbClr>
                  </a:outerShdw>
                </a:effectLst>
              </a:rPr>
              <a:t>Этапы реализации проекта</a:t>
            </a:r>
            <a:endParaRPr lang="ru-RU" sz="3200" b="1" dirty="0">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04788998"/>
              </p:ext>
            </p:extLst>
          </p:nvPr>
        </p:nvGraphicFramePr>
        <p:xfrm>
          <a:off x="251520" y="1485714"/>
          <a:ext cx="8208912" cy="3486422"/>
        </p:xfrm>
        <a:graphic>
          <a:graphicData uri="http://schemas.openxmlformats.org/drawingml/2006/table">
            <a:tbl>
              <a:tblPr firstRow="1" firstCol="1" bandRow="1" bandCol="1"/>
              <a:tblGrid>
                <a:gridCol w="2658861"/>
                <a:gridCol w="1936064"/>
                <a:gridCol w="3613987"/>
              </a:tblGrid>
              <a:tr h="357015">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Этапы</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Сроки</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Мероприятия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41">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ОРГАНИЗАЦИОННЫЙ</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март</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l">
                        <a:lnSpc>
                          <a:spcPct val="115000"/>
                        </a:lnSpc>
                        <a:spcAft>
                          <a:spcPts val="0"/>
                        </a:spcAft>
                        <a:buFont typeface="Wingdings" panose="05000000000000000000" pitchFamily="2" charset="2"/>
                        <a:buChar char=""/>
                      </a:pP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георгиевской и атласной ленты в нужном</a:t>
                      </a: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количестве, а также фурнитуры и расходного материала для брошей;</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Обдумывание вариантов изделий для продажи;</a:t>
                      </a:r>
                    </a:p>
                    <a:p>
                      <a:pPr marL="0" lvl="0" indent="0" algn="l">
                        <a:lnSpc>
                          <a:spcPct val="115000"/>
                        </a:lnSpc>
                        <a:spcAft>
                          <a:spcPts val="0"/>
                        </a:spcAft>
                        <a:buFont typeface="Wingdings" panose="05000000000000000000" pitchFamily="2" charset="2"/>
                        <a:buNone/>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ree-nature-powerpoint-background-green_95423.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descr="http://demiart.ru/forum/uploads15/post-1315632-1405505169.jpg"/>
          <p:cNvPicPr>
            <a:picLocks noChangeAspect="1" noChangeArrowheads="1"/>
          </p:cNvPicPr>
          <p:nvPr/>
        </p:nvPicPr>
        <p:blipFill>
          <a:blip r:embed="rId3" cstate="print"/>
          <a:srcRect l="11250" r="2499"/>
          <a:stretch>
            <a:fillRect/>
          </a:stretch>
        </p:blipFill>
        <p:spPr bwMode="auto">
          <a:xfrm>
            <a:off x="0" y="0"/>
            <a:ext cx="2152987" cy="1085847"/>
          </a:xfrm>
          <a:prstGeom prst="rect">
            <a:avLst/>
          </a:prstGeom>
          <a:noFill/>
        </p:spPr>
      </p:pic>
      <p:sp>
        <p:nvSpPr>
          <p:cNvPr id="2" name="Заголовок 1"/>
          <p:cNvSpPr>
            <a:spLocks noGrp="1"/>
          </p:cNvSpPr>
          <p:nvPr>
            <p:ph type="title"/>
          </p:nvPr>
        </p:nvSpPr>
        <p:spPr>
          <a:xfrm>
            <a:off x="914400" y="0"/>
            <a:ext cx="8229600" cy="1143000"/>
          </a:xfrm>
        </p:spPr>
        <p:txBody>
          <a:bodyPr/>
          <a:lstStyle/>
          <a:p>
            <a:r>
              <a:rPr lang="ru-RU" sz="3200" b="1" dirty="0">
                <a:solidFill>
                  <a:prstClr val="black"/>
                </a:solidFill>
                <a:effectLst>
                  <a:outerShdw blurRad="38100" dist="38100" dir="2700000" algn="tl">
                    <a:srgbClr val="000000">
                      <a:alpha val="43137"/>
                    </a:srgbClr>
                  </a:outerShdw>
                </a:effectLst>
              </a:rPr>
              <a:t>Этапы реализации проекта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011247801"/>
              </p:ext>
            </p:extLst>
          </p:nvPr>
        </p:nvGraphicFramePr>
        <p:xfrm>
          <a:off x="467544" y="1143000"/>
          <a:ext cx="8208912" cy="3486422"/>
        </p:xfrm>
        <a:graphic>
          <a:graphicData uri="http://schemas.openxmlformats.org/drawingml/2006/table">
            <a:tbl>
              <a:tblPr firstRow="1" firstCol="1" bandRow="1" bandCol="1"/>
              <a:tblGrid>
                <a:gridCol w="2658861"/>
                <a:gridCol w="1936064"/>
                <a:gridCol w="3613987"/>
              </a:tblGrid>
              <a:tr h="357015">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Этапы</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Сроки</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Мероприятия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41">
                <a:tc>
                  <a:txBody>
                    <a:bodyPr/>
                    <a:lstStyle/>
                    <a:p>
                      <a:pPr algn="ctr">
                        <a:lnSpc>
                          <a:spcPct val="115000"/>
                        </a:lnSpc>
                        <a:spcAft>
                          <a:spcPts val="0"/>
                        </a:spcAft>
                      </a:pPr>
                      <a:r>
                        <a:rPr lang="ru-RU"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ОСНОВНОЙ</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апрель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Изготовление брошей из георгиевской и атласной лент;</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Привлечение волонтеров к созданию изделий;</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Размещение объявлений;</a:t>
                      </a:r>
                    </a:p>
                    <a:p>
                      <a:pPr marL="342900" lvl="0" indent="-342900" algn="l">
                        <a:lnSpc>
                          <a:spcPct val="115000"/>
                        </a:lnSpc>
                        <a:spcAft>
                          <a:spcPts val="0"/>
                        </a:spcAft>
                        <a:buFont typeface="Wingdings" panose="05000000000000000000" pitchFamily="2" charset="2"/>
                        <a:buChar char=""/>
                      </a:pP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благотворительной выставки-продажи среди населения </a:t>
                      </a:r>
                      <a:r>
                        <a:rPr lang="ru-RU"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сп.Приполярный</a:t>
                      </a:r>
                      <a:r>
                        <a:rPr lang="ru-RU"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9" marR="59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486</Words>
  <Application>Microsoft Office PowerPoint</Application>
  <PresentationFormat>Экран (4:3)</PresentationFormat>
  <Paragraphs>120</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Wingdings</vt:lpstr>
      <vt:lpstr>Тема Office</vt:lpstr>
      <vt:lpstr>Социальный проект: «Подари немного счастья» Номинация: «Волонтерский центр» </vt:lpstr>
      <vt:lpstr>  Ежедневно людям приходится сталкиваться с множеством проблем, некоторые из которых мы в состоянии решить сами, а в некоторых требуется помощь. Человек оказывает и получает помощь ежедневно. Будь то, поддержка ощущаемая, или просто одобрение. Помощь необходима всем, она вселяет уверенность в себя и в свои силы, Особенно она нужна тем, кто находится в трудной жизненной ситуации, или по тем или иным причинам лишен благ. Таких людей сегодня не мало. Обычно принято считать, что любой труд должен вознаграждаться. Но платой за работу не всегда являются деньги или осязаемые ценности. В современном мире существует особая категория людей, которые готовы помогать другим без всякой материальной выгоды, совершенно добровольно – этих людей принято называть ВОЛОНТЁРАМИ.    </vt:lpstr>
      <vt:lpstr>На базе Муниципального бюджетного образовательного учреждения дополнительного образования Центр творчества «Мастер» в поселке Приполярный Березовского района ХМАО-Югры в 2015 году было создано волонтерское движение «Дети Югры» https://vk.com/club169639348. На сегодняшний день волонтерами являются 15 подростков и 6 взрослых.  </vt:lpstr>
      <vt:lpstr>   Кого называют  волонтёрами?   </vt:lpstr>
      <vt:lpstr>         Цели и задачи волонтерской деятельности    Целями волонтерской деятельности являются:   </vt:lpstr>
      <vt:lpstr>    </vt:lpstr>
      <vt:lpstr>Презентация PowerPoint</vt:lpstr>
      <vt:lpstr>Этапы реализации проекта</vt:lpstr>
      <vt:lpstr>Этапы реализации проекта</vt:lpstr>
      <vt:lpstr>Этапы реализации проекта</vt:lpstr>
      <vt:lpstr>Ожидаемые результаты</vt:lpstr>
      <vt:lpstr>Презентация PowerPoint</vt:lpstr>
      <vt:lpstr>       </vt:lpstr>
    </vt:vector>
  </TitlesOfParts>
  <Company>МОУ СОШ с/п "Поселок Монгохто"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Котелевец</cp:lastModifiedBy>
  <cp:revision>82</cp:revision>
  <dcterms:created xsi:type="dcterms:W3CDTF">2016-11-29T03:12:41Z</dcterms:created>
  <dcterms:modified xsi:type="dcterms:W3CDTF">2019-06-16T17:17:06Z</dcterms:modified>
</cp:coreProperties>
</file>