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72" r:id="rId5"/>
    <p:sldId id="279" r:id="rId6"/>
    <p:sldId id="273" r:id="rId7"/>
    <p:sldId id="274" r:id="rId8"/>
    <p:sldId id="275" r:id="rId9"/>
    <p:sldId id="277" r:id="rId10"/>
    <p:sldId id="278" r:id="rId11"/>
    <p:sldId id="280" r:id="rId12"/>
    <p:sldId id="28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504"/>
    <a:srgbClr val="E2A804"/>
    <a:srgbClr val="EAAE04"/>
    <a:srgbClr val="FBB907"/>
    <a:srgbClr val="FF9900"/>
    <a:srgbClr val="E5BF1D"/>
    <a:srgbClr val="FFBD0B"/>
    <a:srgbClr val="FDC752"/>
    <a:srgbClr val="FF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60"/>
  </p:normalViewPr>
  <p:slideViewPr>
    <p:cSldViewPr>
      <p:cViewPr>
        <p:scale>
          <a:sx n="90" d="100"/>
          <a:sy n="90" d="100"/>
        </p:scale>
        <p:origin x="-9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E1D2-42D5-4290-AB75-44797150F2F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F8FE-6ABF-4C79-9577-2BC07436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8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627784" cy="16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3999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Учебная фирма </a:t>
            </a:r>
          </a:p>
          <a:p>
            <a:r>
              <a:rPr lang="ru-RU" sz="4800" b="1" u="sng" dirty="0" smtClean="0">
                <a:solidFill>
                  <a:schemeClr val="tx1"/>
                </a:solidFill>
                <a:latin typeface="Monotype Corsiva" pitchFamily="66" charset="0"/>
              </a:rPr>
              <a:t>Проект </a:t>
            </a:r>
          </a:p>
          <a:p>
            <a:pPr algn="r"/>
            <a:r>
              <a:rPr lang="ru-RU" sz="4800" b="1" u="sng" dirty="0" smtClean="0">
                <a:solidFill>
                  <a:schemeClr val="tx1"/>
                </a:solidFill>
                <a:latin typeface="Monotype Corsiva" pitchFamily="66" charset="0"/>
              </a:rPr>
              <a:t>«Подготовим ребенка к школе»</a:t>
            </a:r>
            <a:r>
              <a:rPr lang="ru-RU" sz="4300" b="1" dirty="0" smtClean="0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             				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профессиональное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образовательное учреждение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Камышинский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индустриально-педагогический колледж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имени Героя Советского Союза А.П. Маресьева»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</a:rPr>
              <a:t>Над проектом работают: </a:t>
            </a:r>
            <a:r>
              <a:rPr lang="ru-RU" sz="1900" b="1" dirty="0" err="1" smtClean="0">
                <a:solidFill>
                  <a:schemeClr val="tx1"/>
                </a:solidFill>
              </a:rPr>
              <a:t>Долгалева</a:t>
            </a:r>
            <a:r>
              <a:rPr lang="ru-RU" sz="1900" b="1" dirty="0" smtClean="0">
                <a:solidFill>
                  <a:schemeClr val="tx1"/>
                </a:solidFill>
              </a:rPr>
              <a:t> Е.И., преподаватель, Шиленко Д.Н., преподаватель,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</a:rPr>
              <a:t>Грачева Е.М., студентка 3 курса.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Documents and Settings\пользователь\Рабочий стол\ветошкина\дни рожд\DSC07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71" y="2852936"/>
            <a:ext cx="2484942" cy="1800200"/>
          </a:xfrm>
          <a:prstGeom prst="rect">
            <a:avLst/>
          </a:prstGeom>
          <a:noFill/>
          <a:ln w="25400" cmpd="thickThin">
            <a:solidFill>
              <a:srgbClr val="7030A0"/>
            </a:solidFill>
          </a:ln>
        </p:spPr>
      </p:pic>
      <p:pic>
        <p:nvPicPr>
          <p:cNvPr id="8" name="Рисунок 7" descr="E:\фото Учеб Фирма\ярмарка чудес\5dGSXAwQm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2545953"/>
            <a:ext cx="2551962" cy="1795070"/>
          </a:xfrm>
          <a:prstGeom prst="rect">
            <a:avLst/>
          </a:prstGeom>
          <a:noFill/>
          <a:ln w="25400" cmpd="thickThin">
            <a:solidFill>
              <a:srgbClr val="7030A0"/>
            </a:solidFill>
          </a:ln>
        </p:spPr>
      </p:pic>
      <p:pic>
        <p:nvPicPr>
          <p:cNvPr id="1030" name="Picture 6" descr="E:\новгород\DBLTJ\DCIM\100MSDCF\DSC07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348880"/>
            <a:ext cx="2457458" cy="1572776"/>
          </a:xfrm>
          <a:prstGeom prst="rect">
            <a:avLst/>
          </a:prstGeom>
          <a:noFill/>
          <a:ln w="25400" cmpd="thickThin">
            <a:solidFill>
              <a:srgbClr val="7030A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68000">
              <a:srgbClr val="21D6E0"/>
            </a:gs>
            <a:gs pos="77000">
              <a:srgbClr val="1DCDE1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06" y="116632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Дальнейшие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/>
          </a:bodyPr>
          <a:lstStyle/>
          <a:p>
            <a:pPr marL="800100" indent="-457200" algn="just"/>
            <a:r>
              <a:rPr lang="ru-RU" kern="0" dirty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у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величение количества обучающихся;</a:t>
            </a:r>
          </a:p>
          <a:p>
            <a:pPr marL="800100" indent="-457200" algn="just"/>
            <a:r>
              <a:rPr lang="ru-RU" kern="0" dirty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п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ривлечение партнеров;</a:t>
            </a:r>
          </a:p>
          <a:p>
            <a:pPr marL="800100" indent="-457200" algn="just"/>
            <a:r>
              <a:rPr lang="ru-RU" kern="0" dirty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у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лучшение предметной среды;</a:t>
            </a:r>
          </a:p>
          <a:p>
            <a:pPr marL="800100" indent="-457200" algn="just"/>
            <a:r>
              <a:rPr lang="ru-RU" kern="0" dirty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о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формление детской площадки.</a:t>
            </a:r>
          </a:p>
          <a:p>
            <a:pPr indent="0" algn="just">
              <a:buNone/>
            </a:pPr>
            <a:endParaRPr lang="ru-RU" kern="150" dirty="0" smtClean="0">
              <a:latin typeface="Times New Roman"/>
              <a:ea typeface="Andale Sans UI"/>
              <a:cs typeface="Tahoma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84784"/>
            <a:ext cx="1985392" cy="330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847">
            <a:off x="207829" y="3662273"/>
            <a:ext cx="3815621" cy="254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386">
            <a:off x="4258628" y="3958016"/>
            <a:ext cx="3491459" cy="232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94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" y="16977"/>
            <a:ext cx="1509936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1"/>
          <a:stretch/>
        </p:blipFill>
        <p:spPr>
          <a:xfrm>
            <a:off x="1763688" y="194427"/>
            <a:ext cx="2826438" cy="2983144"/>
          </a:xfr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 rot="5400000">
            <a:off x="1046077" y="4650669"/>
            <a:ext cx="3573013" cy="841648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УЧАСТИЕ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 XII Региональной студенческой научно-практической конференции «Молодежь и социально-экономическое развитие региона: проблемы и перспективы их решения»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" y="3177571"/>
            <a:ext cx="2538246" cy="3510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4"/>
          <a:stretch/>
        </p:blipFill>
        <p:spPr>
          <a:xfrm>
            <a:off x="4716016" y="150346"/>
            <a:ext cx="4312824" cy="1677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51406"/>
            <a:ext cx="2637307" cy="2037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53551"/>
            <a:ext cx="5256585" cy="28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600" dirty="0"/>
              <a:t>Государственное бюджетное профессиональное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600" dirty="0"/>
              <a:t>образовательное учреждение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600" dirty="0"/>
              <a:t>«</a:t>
            </a:r>
            <a:r>
              <a:rPr lang="ru-RU" sz="2600" dirty="0" err="1"/>
              <a:t>Камышинский</a:t>
            </a:r>
            <a:r>
              <a:rPr lang="ru-RU" sz="2600" dirty="0"/>
              <a:t> индустриально-педагогический колледж имени Героя Советского Союза </a:t>
            </a:r>
            <a:r>
              <a:rPr lang="ru-RU" sz="2600" dirty="0" err="1"/>
              <a:t>А.П.Маресьева</a:t>
            </a:r>
            <a:r>
              <a:rPr lang="ru-RU" sz="2600" dirty="0" smtClean="0"/>
              <a:t>»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26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 smtClean="0"/>
              <a:t>403870</a:t>
            </a:r>
            <a:r>
              <a:rPr lang="ru-RU" sz="2400" dirty="0"/>
              <a:t>, Волгоградская область, г. Камышин, ул. Набережная, д.82</a:t>
            </a:r>
          </a:p>
          <a:p>
            <a:pPr marL="0" indent="0" algn="ctr">
              <a:buNone/>
            </a:pPr>
            <a:r>
              <a:rPr lang="ru-RU" sz="2200" dirty="0"/>
              <a:t>(84457) 4-67-73	pedagog_kam@mail.ru	(84457) </a:t>
            </a:r>
            <a:r>
              <a:rPr lang="ru-RU" sz="2200" dirty="0" smtClean="0"/>
              <a:t>4-92-55</a:t>
            </a:r>
          </a:p>
          <a:p>
            <a:pPr marL="0" indent="0" algn="ctr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en-US" dirty="0"/>
              <a:t>https://vk.com/public100566242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52" y="2564904"/>
            <a:ext cx="3577580" cy="1908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46597"/>
            <a:ext cx="2760715" cy="10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4320479"/>
          </a:xfrm>
        </p:spPr>
      </p:pic>
    </p:spTree>
    <p:extLst>
      <p:ext uri="{BB962C8B-B14F-4D97-AF65-F5344CB8AC3E}">
        <p14:creationId xmlns:p14="http://schemas.microsoft.com/office/powerpoint/2010/main" val="36716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65626">
            <a:off x="1956704" y="5288249"/>
            <a:ext cx="1077161" cy="14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E:\новгород\ТОС\DSC07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436" y="2276873"/>
            <a:ext cx="3712413" cy="2088232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концепция: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делая – познаю!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7412" name="Picture 4" descr="E:\новгород\группы 6-11\DSC07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4680942"/>
            <a:ext cx="3672489" cy="2065775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5" name="Picture 7" descr="E:\новгород\DBLTJ\DCIM\100MSDCF\DSC07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2780928"/>
            <a:ext cx="4096455" cy="230425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" y="214291"/>
            <a:ext cx="8994140" cy="604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68000">
              <a:srgbClr val="21D6E0"/>
            </a:gs>
            <a:gs pos="77000">
              <a:srgbClr val="1DCDE1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943">
            <a:off x="7740352" y="3717032"/>
            <a:ext cx="709005" cy="9453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1926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u="sng" dirty="0" smtClean="0"/>
              <a:t>ИДЕЯ ПРОЕКТА: </a:t>
            </a:r>
            <a:r>
              <a:rPr lang="ru-RU" dirty="0" smtClean="0"/>
              <a:t>Учебная </a:t>
            </a:r>
            <a:r>
              <a:rPr lang="ru-RU" dirty="0"/>
              <a:t>фирма «Делаю добро!» охватывает весь спектр социальных услуг. Она выступает как фактор повышения качества практического обучения. </a:t>
            </a:r>
            <a:r>
              <a:rPr lang="ru-RU" dirty="0" smtClean="0"/>
              <a:t>В </a:t>
            </a:r>
            <a:r>
              <a:rPr lang="ru-RU" dirty="0" smtClean="0"/>
              <a:t>2017 году запустили </a:t>
            </a:r>
            <a:r>
              <a:rPr lang="ru-RU" dirty="0"/>
              <a:t>направление </a:t>
            </a:r>
            <a:r>
              <a:rPr lang="ru-RU" b="1" i="1" dirty="0">
                <a:solidFill>
                  <a:srgbClr val="FF0000"/>
                </a:solidFill>
              </a:rPr>
              <a:t>Подготовим ребенка к школе. </a:t>
            </a:r>
            <a:r>
              <a:rPr lang="ru-RU" dirty="0"/>
              <a:t>Данный проект направлен на улучшение качество методической базы Учебной фирмы, а также на популяризацию педагогической профессии, т.к. к работе будут привлекаться студенты педагогического профиля.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u="sng" dirty="0" smtClean="0"/>
              <a:t>ПРОБЛЕМА: </a:t>
            </a:r>
            <a:r>
              <a:rPr lang="ru-RU" dirty="0" smtClean="0"/>
              <a:t>Всесторонняя </a:t>
            </a:r>
            <a:r>
              <a:rPr lang="ru-RU" dirty="0"/>
              <a:t>и планомерная подготовка детей к обучению в школе, с реализацией мероприятий по профилактике возможных трудностей при адаптации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7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68000">
              <a:srgbClr val="21D6E0"/>
            </a:gs>
            <a:gs pos="77000">
              <a:srgbClr val="1DCDE1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632"/>
            <a:ext cx="1224136" cy="10614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       </a:t>
            </a:r>
            <a:r>
              <a:rPr lang="ru-RU" b="1" u="sng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Создание </a:t>
            </a:r>
            <a:r>
              <a:rPr lang="ru-RU" dirty="0"/>
              <a:t>комфортных и </a:t>
            </a:r>
            <a:r>
              <a:rPr lang="ru-RU" dirty="0" smtClean="0"/>
              <a:t>          качественных </a:t>
            </a:r>
            <a:r>
              <a:rPr lang="ru-RU" dirty="0"/>
              <a:t>условий для подготовки ребенка к школе, используя передовые методики и современные средства обучения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положительного отношения к </a:t>
            </a:r>
            <a:r>
              <a:rPr lang="ru-RU" dirty="0" smtClean="0"/>
              <a:t>школе.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гармоничной личности будущего </a:t>
            </a:r>
            <a:r>
              <a:rPr lang="ru-RU" dirty="0" smtClean="0"/>
              <a:t>школьника.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комфортных условий: предметно-методическая базы учебной </a:t>
            </a:r>
            <a:r>
              <a:rPr lang="ru-RU" dirty="0" smtClean="0"/>
              <a:t>фирмы.</a:t>
            </a:r>
          </a:p>
          <a:p>
            <a:r>
              <a:rPr lang="ru-RU" dirty="0" smtClean="0"/>
              <a:t>Отработка </a:t>
            </a:r>
            <a:r>
              <a:rPr lang="ru-RU" dirty="0"/>
              <a:t>профессиональных компетенций студентами.</a:t>
            </a:r>
          </a:p>
        </p:txBody>
      </p:sp>
    </p:spTree>
    <p:extLst>
      <p:ext uri="{BB962C8B-B14F-4D97-AF65-F5344CB8AC3E}">
        <p14:creationId xmlns:p14="http://schemas.microsoft.com/office/powerpoint/2010/main" val="10659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68000">
              <a:srgbClr val="21D6E0"/>
            </a:gs>
            <a:gs pos="77000">
              <a:srgbClr val="1DCDE1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57935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000" b="1" u="sng" dirty="0" smtClean="0"/>
              <a:t>ОСНОВНАЯ ЦЕЛЕВАЯ ГРУППА: </a:t>
            </a:r>
            <a:r>
              <a:rPr lang="ru-RU" sz="4000" dirty="0" smtClean="0"/>
              <a:t>родители </a:t>
            </a:r>
            <a:r>
              <a:rPr lang="ru-RU" sz="4000" dirty="0"/>
              <a:t>и законные представители детей от </a:t>
            </a:r>
            <a:r>
              <a:rPr lang="ru-RU" sz="4000" dirty="0" smtClean="0"/>
              <a:t>5-7 </a:t>
            </a:r>
            <a:r>
              <a:rPr lang="ru-RU" sz="4000" dirty="0"/>
              <a:t>(подготовка к школе</a:t>
            </a:r>
            <a:r>
              <a:rPr lang="ru-RU" sz="4000" dirty="0" smtClean="0"/>
              <a:t>).</a:t>
            </a:r>
          </a:p>
          <a:p>
            <a:pPr marL="0" indent="0" algn="just">
              <a:buNone/>
            </a:pPr>
            <a:endParaRPr lang="ru-RU" sz="4000" b="1" dirty="0" smtClean="0"/>
          </a:p>
          <a:p>
            <a:pPr marL="0" indent="0" algn="just">
              <a:buNone/>
            </a:pPr>
            <a:r>
              <a:rPr lang="ru-RU" sz="4000" b="1" dirty="0" smtClean="0"/>
              <a:t>БЛАГОПОЛУЧАТЕЛЬ: </a:t>
            </a:r>
          </a:p>
          <a:p>
            <a:pPr marL="0" indent="0" algn="just">
              <a:buNone/>
            </a:pPr>
            <a:r>
              <a:rPr lang="ru-RU" sz="4000" dirty="0" smtClean="0"/>
              <a:t>дети возрасте от 5-7 лет.</a:t>
            </a:r>
          </a:p>
          <a:p>
            <a:pPr marL="0" indent="0">
              <a:buNone/>
            </a:pPr>
            <a:endParaRPr lang="ru-RU" sz="4000" b="1" u="sng" dirty="0" smtClean="0"/>
          </a:p>
          <a:p>
            <a:pPr marL="0" indent="0">
              <a:buNone/>
            </a:pPr>
            <a:r>
              <a:rPr lang="ru-RU" sz="4000" b="1" u="sng" dirty="0" smtClean="0"/>
              <a:t>ТЕРРИТОРИЯ РЕАЛИЗАЦИИ ПРОЕКТА: </a:t>
            </a:r>
          </a:p>
          <a:p>
            <a:pPr marL="0" indent="0" algn="just">
              <a:buNone/>
            </a:pPr>
            <a:r>
              <a:rPr lang="ru-RU" sz="4000" dirty="0" err="1" smtClean="0"/>
              <a:t>г.Камышин</a:t>
            </a:r>
            <a:r>
              <a:rPr lang="ru-RU" sz="4000" dirty="0" smtClean="0"/>
              <a:t> и </a:t>
            </a:r>
            <a:r>
              <a:rPr lang="ru-RU" sz="4000" dirty="0" err="1" smtClean="0"/>
              <a:t>Камышинский</a:t>
            </a:r>
            <a:r>
              <a:rPr lang="ru-RU" sz="4000" dirty="0" smtClean="0"/>
              <a:t> район.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02" y="2060848"/>
            <a:ext cx="3383405" cy="225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19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68000">
              <a:srgbClr val="21D6E0"/>
            </a:gs>
            <a:gs pos="77000">
              <a:srgbClr val="1DCDE1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indent="0" algn="ctr" fontAlgn="auto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 РЕАЛИЗУЕТСЯ ПО СЛЕДУЮЩИМ ЭТАПАМ:</a:t>
            </a:r>
          </a:p>
          <a:p>
            <a:pPr indent="0" algn="ctr" fontAlgn="auto">
              <a:spcAft>
                <a:spcPts val="0"/>
              </a:spcAft>
              <a:buNone/>
            </a:pPr>
            <a:endParaRPr lang="ru-RU" b="1" kern="150" dirty="0" smtClean="0">
              <a:latin typeface="Times New Roman"/>
              <a:ea typeface="Andale Sans UI"/>
              <a:cs typeface="Tahoma"/>
            </a:endParaRPr>
          </a:p>
          <a:p>
            <a:pPr lvl="0" algn="just">
              <a:buFont typeface="+mj-lt"/>
              <a:buAutoNum type="romanUcPeriod"/>
            </a:pPr>
            <a:r>
              <a:rPr lang="ru-RU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Подготовительный </a:t>
            </a:r>
            <a:r>
              <a:rPr lang="ru-RU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этап (планово-диагностический). </a:t>
            </a:r>
            <a:r>
              <a:rPr lang="ru-RU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данном этапе предлагается осуществить: сбор информации о детях и их семьях; дифференциацию детей по подгруппам; оформление необходимой документации (тетрадь посещаемости, заявки-обращения за консультативной помощью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kern="150" dirty="0">
              <a:latin typeface="Times New Roman"/>
              <a:ea typeface="Andale Sans UI"/>
              <a:cs typeface="Tahoma"/>
            </a:endParaRPr>
          </a:p>
          <a:p>
            <a:pPr lvl="0" algn="just">
              <a:buFont typeface="+mj-lt"/>
              <a:buAutoNum type="romanUcPeriod"/>
            </a:pPr>
            <a:r>
              <a:rPr lang="ru-RU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Основной этап: проведение занятий по образовательной программе Подготовка детей к школе. </a:t>
            </a:r>
            <a:r>
              <a:rPr lang="ru-RU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Занятия проводятся 3 раза в неделю с педагогами группы: обучение грамоте, развитие речи, математика, ИЗО, лепка, аппликация, конструирование и ручной труд. Продолжительность занятия 30 минут. Формы работы: групповые и индивидуальные занятия педагога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kern="150" dirty="0">
              <a:latin typeface="Times New Roman"/>
              <a:ea typeface="Andale Sans UI"/>
              <a:cs typeface="Tahoma"/>
            </a:endParaRPr>
          </a:p>
          <a:p>
            <a:pPr lvl="0" algn="just">
              <a:buFont typeface="+mj-lt"/>
              <a:buAutoNum type="romanUcPeriod"/>
            </a:pPr>
            <a:r>
              <a:rPr lang="ru-RU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Заключительный этап. </a:t>
            </a:r>
            <a:r>
              <a:rPr lang="ru-RU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этом этапе планируется: проведение итогового праздника «Путешествие в </a:t>
            </a:r>
            <a:r>
              <a:rPr lang="ru-RU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Букволандию</a:t>
            </a:r>
            <a:r>
              <a:rPr lang="ru-RU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»; проведение итоговых диагностических исследований (развития познавательных процессов, психологической готовности детей к школьному обучению); осуществление анализа проведения проекта, коррекция и дальнейшие перспективы его развития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lvl="0" indent="0" algn="just">
              <a:buNone/>
            </a:pPr>
            <a:endParaRPr lang="ru-RU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buNone/>
            </a:pPr>
            <a:r>
              <a:rPr lang="ru-RU" b="1" kern="0" dirty="0" smtClean="0">
                <a:solidFill>
                  <a:srgbClr val="FFFF00"/>
                </a:solidFill>
                <a:latin typeface="Times New Roman"/>
                <a:ea typeface="Andale Sans UI"/>
                <a:cs typeface="Times New Roman"/>
              </a:rPr>
              <a:t>СРОКИ ПРОЕКТА: «СТАРТ-ФИНИШ»: УЧЕБНЫЙ ГОД.</a:t>
            </a:r>
          </a:p>
          <a:p>
            <a:pPr marL="0" lvl="0" indent="0" algn="just">
              <a:buNone/>
            </a:pPr>
            <a:endParaRPr lang="ru-RU" kern="150" dirty="0">
              <a:latin typeface="Times New Roman"/>
              <a:ea typeface="Andale Sans UI"/>
              <a:cs typeface="Tahoma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5778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9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68000">
              <a:srgbClr val="21D6E0"/>
            </a:gs>
            <a:gs pos="77000">
              <a:srgbClr val="1DCDE1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fontScale="92500" lnSpcReduction="20000"/>
          </a:bodyPr>
          <a:lstStyle/>
          <a:p>
            <a:pPr marL="114300" indent="0" algn="ctr" fontAlgn="auto">
              <a:spcAft>
                <a:spcPts val="0"/>
              </a:spcAft>
              <a:buNone/>
            </a:pPr>
            <a:r>
              <a:rPr lang="ru-RU" b="1" i="1" kern="150" dirty="0" smtClean="0">
                <a:latin typeface="Times New Roman"/>
                <a:ea typeface="Andale Sans UI"/>
                <a:cs typeface="Tahoma"/>
              </a:rPr>
              <a:t>Количественные </a:t>
            </a:r>
            <a:r>
              <a:rPr lang="ru-RU" b="1" i="1" kern="150" dirty="0">
                <a:latin typeface="Times New Roman"/>
                <a:ea typeface="Andale Sans UI"/>
                <a:cs typeface="Tahoma"/>
              </a:rPr>
              <a:t>показатели:</a:t>
            </a:r>
            <a:endParaRPr lang="ru-RU" b="1" kern="150" dirty="0">
              <a:latin typeface="Times New Roman"/>
              <a:ea typeface="Andale Sans UI"/>
              <a:cs typeface="Tahoma"/>
            </a:endParaRPr>
          </a:p>
          <a:p>
            <a:pPr lvl="0" algn="just">
              <a:buFont typeface="Symbol"/>
              <a:buChar char=""/>
            </a:pPr>
            <a:r>
              <a:rPr lang="ru-RU" kern="150" dirty="0">
                <a:latin typeface="Times New Roman"/>
                <a:ea typeface="Andale Sans UI"/>
                <a:cs typeface="Tahoma"/>
              </a:rPr>
              <a:t>увеличение количество детей обучающихся в учебной фирме;</a:t>
            </a:r>
          </a:p>
          <a:p>
            <a:pPr lvl="0" algn="just">
              <a:buFont typeface="Symbol"/>
              <a:buChar char=""/>
            </a:pPr>
            <a:r>
              <a:rPr lang="ru-RU" kern="150" dirty="0">
                <a:latin typeface="Times New Roman"/>
                <a:ea typeface="Andale Sans UI"/>
                <a:cs typeface="Tahoma"/>
              </a:rPr>
              <a:t>привлечение студентов к педагогической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 fontScale="92500" lnSpcReduction="20000"/>
          </a:bodyPr>
          <a:lstStyle/>
          <a:p>
            <a:pPr marL="114300" indent="0" algn="ctr" fontAlgn="auto">
              <a:spcAft>
                <a:spcPts val="0"/>
              </a:spcAft>
              <a:buNone/>
            </a:pPr>
            <a:r>
              <a:rPr lang="ru-RU" b="1" i="1" kern="150" dirty="0" smtClean="0">
                <a:latin typeface="Times New Roman"/>
                <a:ea typeface="Andale Sans UI"/>
                <a:cs typeface="Tahoma"/>
              </a:rPr>
              <a:t>Качественные </a:t>
            </a:r>
            <a:r>
              <a:rPr lang="ru-RU" b="1" i="1" kern="150" dirty="0">
                <a:latin typeface="Times New Roman"/>
                <a:ea typeface="Andale Sans UI"/>
                <a:cs typeface="Tahoma"/>
              </a:rPr>
              <a:t>показатели:</a:t>
            </a:r>
            <a:endParaRPr lang="ru-RU" b="1" kern="150" dirty="0">
              <a:latin typeface="Times New Roman"/>
              <a:ea typeface="Andale Sans UI"/>
              <a:cs typeface="Tahoma"/>
            </a:endParaRPr>
          </a:p>
          <a:p>
            <a:pPr lvl="0" algn="just">
              <a:buFont typeface="Symbol"/>
              <a:buChar char=""/>
            </a:pPr>
            <a:r>
              <a:rPr lang="ru-RU" kern="150" dirty="0">
                <a:latin typeface="Times New Roman"/>
                <a:ea typeface="Andale Sans UI"/>
                <a:cs typeface="Tahoma"/>
              </a:rPr>
              <a:t>облегчение процесса социально-психологической адаптации к школе;</a:t>
            </a:r>
          </a:p>
          <a:p>
            <a:pPr lvl="0" algn="just">
              <a:buFont typeface="Symbol"/>
              <a:buChar char=""/>
            </a:pPr>
            <a:r>
              <a:rPr lang="ru-RU" kern="150" dirty="0">
                <a:latin typeface="Times New Roman"/>
                <a:ea typeface="Andale Sans UI"/>
                <a:cs typeface="Tahoma"/>
              </a:rPr>
              <a:t>развитие познавательных интересов к учебной деятельности и формирование желания учиться в школе;</a:t>
            </a:r>
          </a:p>
          <a:p>
            <a:pPr lvl="0" algn="just">
              <a:buFont typeface="Symbol"/>
              <a:buChar char=""/>
            </a:pPr>
            <a:r>
              <a:rPr lang="ru-RU" kern="150" dirty="0">
                <a:latin typeface="Times New Roman"/>
                <a:ea typeface="Andale Sans UI"/>
                <a:cs typeface="Tahoma"/>
              </a:rPr>
              <a:t>совершенствование профессиональных знаний и умений студентами.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2483768" cy="165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35326"/>
            <a:ext cx="2735079" cy="1822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891">
            <a:off x="2590831" y="3291900"/>
            <a:ext cx="2377668" cy="165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92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68000">
              <a:srgbClr val="21D6E0"/>
            </a:gs>
            <a:gs pos="77000">
              <a:srgbClr val="1DCDE1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ДОЛГАЛЕВА Е.И., </a:t>
            </a:r>
            <a:r>
              <a:rPr lang="ru-RU" dirty="0" smtClean="0"/>
              <a:t>преподаватель</a:t>
            </a:r>
            <a:r>
              <a:rPr lang="ru-RU" dirty="0"/>
              <a:t>. </a:t>
            </a:r>
            <a:r>
              <a:rPr lang="ru-RU" dirty="0" smtClean="0"/>
              <a:t>Организация </a:t>
            </a:r>
            <a:r>
              <a:rPr lang="ru-RU" dirty="0"/>
              <a:t>и проведения </a:t>
            </a:r>
            <a:r>
              <a:rPr lang="ru-RU" dirty="0" smtClean="0"/>
              <a:t>дисциплин </a:t>
            </a:r>
            <a:r>
              <a:rPr lang="ru-RU" dirty="0"/>
              <a:t>по лепке, ИЗО, аппликации и ручному труду. Организация предметной среды.</a:t>
            </a:r>
          </a:p>
          <a:p>
            <a:pPr marL="0" indent="0">
              <a:buNone/>
            </a:pPr>
            <a:r>
              <a:rPr lang="ru-RU" b="1" dirty="0" smtClean="0"/>
              <a:t>ШИЛЕНКО Д.Н., </a:t>
            </a:r>
            <a:r>
              <a:rPr lang="ru-RU" dirty="0" smtClean="0"/>
              <a:t>преподаватель. </a:t>
            </a:r>
            <a:r>
              <a:rPr lang="ru-RU" dirty="0" smtClean="0"/>
              <a:t>Организация </a:t>
            </a:r>
            <a:r>
              <a:rPr lang="ru-RU" dirty="0" smtClean="0"/>
              <a:t>предметной деятельности – развитие речи, обучение грамоте. Проведение досуговой деятельности.</a:t>
            </a:r>
          </a:p>
          <a:p>
            <a:pPr marL="0" indent="0">
              <a:buNone/>
            </a:pPr>
            <a:r>
              <a:rPr lang="ru-RU" b="1" dirty="0" smtClean="0"/>
              <a:t>ГРАЧЕВА Е.М., </a:t>
            </a:r>
            <a:r>
              <a:rPr lang="ru-RU" dirty="0" smtClean="0"/>
              <a:t>студентка 3 курса. Проведение занятий по математике. Организация творческой деятельности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9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511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Дидактическая концепция:  делая – познаю!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проекта</vt:lpstr>
      <vt:lpstr>Дальнейшие планы</vt:lpstr>
      <vt:lpstr>СМИ</vt:lpstr>
      <vt:lpstr>Контакты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Image&amp;Matros ®</cp:lastModifiedBy>
  <cp:revision>41</cp:revision>
  <dcterms:created xsi:type="dcterms:W3CDTF">2014-10-21T08:02:43Z</dcterms:created>
  <dcterms:modified xsi:type="dcterms:W3CDTF">2018-05-06T18:05:23Z</dcterms:modified>
</cp:coreProperties>
</file>