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60" r:id="rId4"/>
    <p:sldId id="267" r:id="rId5"/>
    <p:sldId id="261" r:id="rId6"/>
    <p:sldId id="268" r:id="rId7"/>
    <p:sldId id="262" r:id="rId8"/>
    <p:sldId id="263" r:id="rId9"/>
    <p:sldId id="264" r:id="rId10"/>
    <p:sldId id="265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7" r:id="rId19"/>
    <p:sldId id="278" r:id="rId20"/>
    <p:sldId id="279" r:id="rId21"/>
    <p:sldId id="28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E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7647" autoAdjust="0"/>
    <p:restoredTop sz="86380" autoAdjust="0"/>
  </p:normalViewPr>
  <p:slideViewPr>
    <p:cSldViewPr>
      <p:cViewPr>
        <p:scale>
          <a:sx n="83" d="100"/>
          <a:sy n="83" d="100"/>
        </p:scale>
        <p:origin x="-1320" y="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5766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3DDD052-C953-4F09-A687-AA07CD4B4E9E}">
      <dsp:nvSpPr>
        <dsp:cNvPr id="0" name=""/>
        <dsp:cNvSpPr/>
      </dsp:nvSpPr>
      <dsp:spPr>
        <a:xfrm>
          <a:off x="0" y="633965"/>
          <a:ext cx="4976826" cy="63847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AFA9F0-BAA7-41D2-B130-ADCA0E4513D0}">
      <dsp:nvSpPr>
        <dsp:cNvPr id="0" name=""/>
        <dsp:cNvSpPr/>
      </dsp:nvSpPr>
      <dsp:spPr>
        <a:xfrm>
          <a:off x="214314" y="556044"/>
          <a:ext cx="3094988" cy="52958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679" tIns="0" rIns="131679" bIns="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ПЕДАГОГИ ДОУ</a:t>
          </a:r>
          <a:endParaRPr lang="ru-RU" sz="3300" kern="1200" dirty="0"/>
        </a:p>
      </dsp:txBody>
      <dsp:txXfrm>
        <a:off x="214314" y="556044"/>
        <a:ext cx="3094988" cy="529583"/>
      </dsp:txXfrm>
    </dsp:sp>
    <dsp:sp modelId="{323EDB42-878D-4DB2-AD57-99F9BA921550}">
      <dsp:nvSpPr>
        <dsp:cNvPr id="0" name=""/>
        <dsp:cNvSpPr/>
      </dsp:nvSpPr>
      <dsp:spPr>
        <a:xfrm>
          <a:off x="0" y="1450629"/>
          <a:ext cx="4976826" cy="6127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59BF80-4803-4785-AB36-54315901C7AA}">
      <dsp:nvSpPr>
        <dsp:cNvPr id="0" name=""/>
        <dsp:cNvSpPr/>
      </dsp:nvSpPr>
      <dsp:spPr>
        <a:xfrm>
          <a:off x="214314" y="1285297"/>
          <a:ext cx="3133867" cy="524504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679" tIns="0" rIns="131679" bIns="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ДЕТИ </a:t>
          </a:r>
          <a:endParaRPr lang="ru-RU" sz="3300" kern="1200" dirty="0"/>
        </a:p>
      </dsp:txBody>
      <dsp:txXfrm>
        <a:off x="214314" y="1285297"/>
        <a:ext cx="3133867" cy="524504"/>
      </dsp:txXfrm>
    </dsp:sp>
    <dsp:sp modelId="{BA7368AB-39FB-4FD4-95AE-21B9FCF22D04}">
      <dsp:nvSpPr>
        <dsp:cNvPr id="0" name=""/>
        <dsp:cNvSpPr/>
      </dsp:nvSpPr>
      <dsp:spPr>
        <a:xfrm>
          <a:off x="0" y="2295370"/>
          <a:ext cx="4976826" cy="6028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BE9E95-B5FC-473A-BB6D-1FEC4521E650}">
      <dsp:nvSpPr>
        <dsp:cNvPr id="0" name=""/>
        <dsp:cNvSpPr/>
      </dsp:nvSpPr>
      <dsp:spPr>
        <a:xfrm>
          <a:off x="214314" y="2130857"/>
          <a:ext cx="3133867" cy="578297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679" tIns="0" rIns="131679" bIns="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РОДИТЕЛИ </a:t>
          </a:r>
          <a:endParaRPr lang="ru-RU" sz="3300" kern="1200" dirty="0"/>
        </a:p>
      </dsp:txBody>
      <dsp:txXfrm>
        <a:off x="214314" y="2130857"/>
        <a:ext cx="3133867" cy="57829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3DDD052-C953-4F09-A687-AA07CD4B4E9E}">
      <dsp:nvSpPr>
        <dsp:cNvPr id="0" name=""/>
        <dsp:cNvSpPr/>
      </dsp:nvSpPr>
      <dsp:spPr>
        <a:xfrm>
          <a:off x="0" y="603367"/>
          <a:ext cx="4976826" cy="65573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AFA9F0-BAA7-41D2-B130-ADCA0E4513D0}">
      <dsp:nvSpPr>
        <dsp:cNvPr id="0" name=""/>
        <dsp:cNvSpPr/>
      </dsp:nvSpPr>
      <dsp:spPr>
        <a:xfrm>
          <a:off x="214314" y="523340"/>
          <a:ext cx="3094988" cy="54389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679" tIns="0" rIns="131679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Социализация</a:t>
          </a:r>
          <a:endParaRPr lang="ru-RU" sz="3400" kern="1200" dirty="0"/>
        </a:p>
      </dsp:txBody>
      <dsp:txXfrm>
        <a:off x="214314" y="523340"/>
        <a:ext cx="3094988" cy="543896"/>
      </dsp:txXfrm>
    </dsp:sp>
    <dsp:sp modelId="{323EDB42-878D-4DB2-AD57-99F9BA921550}">
      <dsp:nvSpPr>
        <dsp:cNvPr id="0" name=""/>
        <dsp:cNvSpPr/>
      </dsp:nvSpPr>
      <dsp:spPr>
        <a:xfrm>
          <a:off x="0" y="1442103"/>
          <a:ext cx="4976826" cy="629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59BF80-4803-4785-AB36-54315901C7AA}">
      <dsp:nvSpPr>
        <dsp:cNvPr id="0" name=""/>
        <dsp:cNvSpPr/>
      </dsp:nvSpPr>
      <dsp:spPr>
        <a:xfrm>
          <a:off x="214314" y="1272302"/>
          <a:ext cx="3133867" cy="53868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679" tIns="0" rIns="131679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Коммуникация </a:t>
          </a:r>
          <a:endParaRPr lang="ru-RU" sz="3400" kern="1200" dirty="0"/>
        </a:p>
      </dsp:txBody>
      <dsp:txXfrm>
        <a:off x="214314" y="1272302"/>
        <a:ext cx="3133867" cy="538680"/>
      </dsp:txXfrm>
    </dsp:sp>
    <dsp:sp modelId="{BA7368AB-39FB-4FD4-95AE-21B9FCF22D04}">
      <dsp:nvSpPr>
        <dsp:cNvPr id="0" name=""/>
        <dsp:cNvSpPr/>
      </dsp:nvSpPr>
      <dsp:spPr>
        <a:xfrm>
          <a:off x="0" y="2309675"/>
          <a:ext cx="4976826" cy="61915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BE9E95-B5FC-473A-BB6D-1FEC4521E650}">
      <dsp:nvSpPr>
        <dsp:cNvPr id="0" name=""/>
        <dsp:cNvSpPr/>
      </dsp:nvSpPr>
      <dsp:spPr>
        <a:xfrm>
          <a:off x="214314" y="2140715"/>
          <a:ext cx="3133867" cy="593927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679" tIns="0" rIns="131679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Познание </a:t>
          </a:r>
          <a:endParaRPr lang="ru-RU" sz="3400" kern="1200" dirty="0"/>
        </a:p>
      </dsp:txBody>
      <dsp:txXfrm>
        <a:off x="214314" y="2140715"/>
        <a:ext cx="3133867" cy="593927"/>
      </dsp:txXfrm>
    </dsp:sp>
  </dsp:spTree>
</dsp:drawing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6CF5F04-2816-48A8-905A-74FB9043FE57}" type="datetimeFigureOut">
              <a:rPr lang="ru-RU" smtClean="0"/>
              <a:pPr/>
              <a:t>04.05.2019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7BAFA38-D07B-4F51-BFCA-2CD383139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CF5F04-2816-48A8-905A-74FB9043FE57}" type="datetimeFigureOut">
              <a:rPr lang="ru-RU" smtClean="0"/>
              <a:pPr/>
              <a:t>04.05.2019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BAFA38-D07B-4F51-BFCA-2CD383139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6CF5F04-2816-48A8-905A-74FB9043FE57}" type="datetimeFigureOut">
              <a:rPr lang="ru-RU" smtClean="0"/>
              <a:pPr/>
              <a:t>04.05.2019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7BAFA38-D07B-4F51-BFCA-2CD383139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CF5F04-2816-48A8-905A-74FB9043FE57}" type="datetimeFigureOut">
              <a:rPr lang="ru-RU" smtClean="0"/>
              <a:pPr/>
              <a:t>04.05.2019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BAFA38-D07B-4F51-BFCA-2CD383139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6CF5F04-2816-48A8-905A-74FB9043FE57}" type="datetimeFigureOut">
              <a:rPr lang="ru-RU" smtClean="0"/>
              <a:pPr/>
              <a:t>04.05.2019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7BAFA38-D07B-4F51-BFCA-2CD383139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CF5F04-2816-48A8-905A-74FB9043FE57}" type="datetimeFigureOut">
              <a:rPr lang="ru-RU" smtClean="0"/>
              <a:pPr/>
              <a:t>04.05.2019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BAFA38-D07B-4F51-BFCA-2CD383139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CF5F04-2816-48A8-905A-74FB9043FE57}" type="datetimeFigureOut">
              <a:rPr lang="ru-RU" smtClean="0"/>
              <a:pPr/>
              <a:t>04.05.2019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BAFA38-D07B-4F51-BFCA-2CD383139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CF5F04-2816-48A8-905A-74FB9043FE57}" type="datetimeFigureOut">
              <a:rPr lang="ru-RU" smtClean="0"/>
              <a:pPr/>
              <a:t>04.05.2019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BAFA38-D07B-4F51-BFCA-2CD383139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6CF5F04-2816-48A8-905A-74FB9043FE57}" type="datetimeFigureOut">
              <a:rPr lang="ru-RU" smtClean="0"/>
              <a:pPr/>
              <a:t>04.05.2019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BAFA38-D07B-4F51-BFCA-2CD383139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CF5F04-2816-48A8-905A-74FB9043FE57}" type="datetimeFigureOut">
              <a:rPr lang="ru-RU" smtClean="0"/>
              <a:pPr/>
              <a:t>04.05.2019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BAFA38-D07B-4F51-BFCA-2CD383139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CF5F04-2816-48A8-905A-74FB9043FE57}" type="datetimeFigureOut">
              <a:rPr lang="ru-RU" smtClean="0"/>
              <a:pPr/>
              <a:t>04.05.2019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BAFA38-D07B-4F51-BFCA-2CD3831398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6CF5F04-2816-48A8-905A-74FB9043FE57}" type="datetimeFigureOut">
              <a:rPr lang="ru-RU" smtClean="0"/>
              <a:pPr/>
              <a:t>04.05.2019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7BAFA38-D07B-4F51-BFCA-2CD383139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E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1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890884" y="3286124"/>
            <a:ext cx="5824388" cy="314327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714876" y="4786322"/>
            <a:ext cx="34290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Выполнили  проект 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Социальный педагог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Борзенко Светлана Владимировна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Психолог</a:t>
            </a:r>
          </a:p>
          <a:p>
            <a:pPr algn="ctr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Карепанова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Ирина Васильевна</a:t>
            </a:r>
          </a:p>
          <a:p>
            <a:pPr algn="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928663" y="428604"/>
            <a:ext cx="778674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Краевое  Государственное Бюджетное Учреждение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41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«Комсомольский – на –Амуре комплексный центр социального обслуживания населения»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2551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0"/>
            <a:ext cx="2551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-357214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 rot="10800000" flipV="1">
            <a:off x="785786" y="2228535"/>
            <a:ext cx="700092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Проект клуба «Семь и Я»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 профилактике  и  коррекции  семейного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неблагополучия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E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1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14282" y="1638300"/>
            <a:ext cx="8643998" cy="50054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43966" y="6286520"/>
            <a:ext cx="437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- 9-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4414" y="6429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142844" y="928670"/>
            <a:ext cx="2571768" cy="1000132"/>
          </a:xfrm>
          <a:prstGeom prst="rightArrow">
            <a:avLst>
              <a:gd name="adj1" fmla="val 30606"/>
              <a:gd name="adj2" fmla="val 30606"/>
            </a:avLst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Занятие №3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357554" y="285728"/>
            <a:ext cx="492922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3367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Мастер-класс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3367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«Открытка для мамы»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3367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формирование активного взаимодействия со сверстниками и взрослыми.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:\ноябрь\21 ноября умелые ручки\DSCF00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25172">
            <a:off x="1342691" y="2735229"/>
            <a:ext cx="3405532" cy="2172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:\ноябрь\21 ноября умелые ручки\DSCF002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81569">
            <a:off x="5357818" y="2571744"/>
            <a:ext cx="257176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:\ноябрь\21 ноября умелые ручки\DSCF002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4500570"/>
            <a:ext cx="364333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7270652" cy="18573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                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Занятие № 4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Тема занятия: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«Наша дружная семья»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занятия: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помощь в гармонизации детско-родительских отношений.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:\оформление\апрель\16.10  Дружная семья занятия с детьми\DSC0834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32469">
            <a:off x="538019" y="2275750"/>
            <a:ext cx="2780761" cy="1981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:\оформление\апрель\16.10  Дружная семья занятия с детьми\DSC0834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70302">
            <a:off x="3880489" y="2203710"/>
            <a:ext cx="2847096" cy="1644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:\оформление\апрель\16.10  Дружная семья занятия с детьми\DSC0835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4214818"/>
            <a:ext cx="371477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823076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Занятие № 5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Мастер-класс для родителей с детьми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 Кукла - оберег»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:\оформление\май\мастер  класс\DSCF001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857365"/>
            <a:ext cx="3357586" cy="18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:\оформление\май\куклы 3 декабря\DSCF001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071678"/>
            <a:ext cx="3286148" cy="228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:\оформление\май\мастер  класс\DSCF001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3" y="4143380"/>
            <a:ext cx="3786213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6624662" cy="28575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Занятие № 6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занятия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«Наш зеленый огород – нас прокормит круглый год»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Цели: 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расширить кругозор знаний о том, как растут овощи, какие условия необходимы для их роста; 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воспитывать у детей трудолюбие, желание ухаживать за растениями; 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:\оформление\июнь\15 июнядети работают на грядке\DSCF000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497"/>
            <a:ext cx="4000527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:\оформление\июнь\15 июнядети работают на грядке\DSCF00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802834"/>
            <a:ext cx="3643338" cy="2983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608762"/>
          </a:xfrm>
        </p:spPr>
        <p:txBody>
          <a:bodyPr>
            <a:noAutofit/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Занятие № 7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Занятие с элементами тренинга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«Семья – это то, что всегда с тобой»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Практическая значимость занятия с элементами тренинга: способствовать  формированию практических навыков построения взаимоотношений в семье.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:\оформление\июль\занятие что такое семья\клуб моя семья отоаппарата 30.01\DSCF000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357439"/>
            <a:ext cx="3714776" cy="2500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:\оформление\июль\9 июля день семьи любви и верности дети и семья\DSCF003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772614"/>
            <a:ext cx="4071966" cy="2942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4658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Занятие №8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 занятия: «Мы сами огородники, сами агрономы»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E:\оформление\август\13 июля учимся ухаживать за фасолью\DSCF004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5" y="1428737"/>
            <a:ext cx="3571899" cy="271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:\оформление\август\16 июля ухаживаем за помидорами\DSCF000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1357299"/>
            <a:ext cx="2071703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оформление\август\13 июля учимся ухаживать за фасолью\DSCF004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4214818"/>
            <a:ext cx="285752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D:\дизайн для презентаций\шарики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759872">
            <a:off x="7427522" y="4560130"/>
            <a:ext cx="1307713" cy="21946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320040"/>
            <a:ext cx="5838844" cy="19659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Занятие № 9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«Праздник  урожая»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 (игровая  программа)	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:\оформление\август\2 июля собираем урожай\DSCF000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1928813"/>
            <a:ext cx="4000528" cy="2428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:\оформление\август\2 июля собираем урожай\DSCF00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2786058"/>
            <a:ext cx="4000528" cy="2928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D:\дизайн для презентаций\шарики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59872">
            <a:off x="7461689" y="4468669"/>
            <a:ext cx="1222509" cy="2107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6553224" cy="2251704"/>
          </a:xfrm>
        </p:spPr>
        <p:txBody>
          <a:bodyPr>
            <a:normAutofit/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Занятие №10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Социально-бытовой тренинг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«Как правильно печь булочки»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занятия: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знакомство детей с названиями продуктов питания;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изучение технологии приготовления традиционных семейных блюд (будничных и праздничных);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:\октябрь\2 октября прошел социально-бытовой тренинг с детьми\DSCF002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017157">
            <a:off x="714349" y="2928935"/>
            <a:ext cx="2428891" cy="19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:\октябрь\2 октября прошел социально-бытовой тренинг с детьми\DSCF002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58209">
            <a:off x="5429256" y="2732431"/>
            <a:ext cx="2571768" cy="1696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:\октябрь\2 октября прошел социально-бытовой тренинг с детьми\DSCF004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3857628"/>
            <a:ext cx="350046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D:\дизайн для презентаций\шарики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759872">
            <a:off x="7200814" y="4792622"/>
            <a:ext cx="1418627" cy="21127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Занятие № 11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Мастер – класс по созданию праздничной открытки  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«Дню Матери».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:\ноябрь\24 ноября заседание клуба семья\DSCF001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20044"/>
            <a:ext cx="3257544" cy="252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:\ноябрь\24 ноября заседание клуба семья\DSCF0047.JPG"/>
          <p:cNvPicPr/>
          <p:nvPr/>
        </p:nvPicPr>
        <p:blipFill>
          <a:blip r:embed="rId3" cstate="print"/>
          <a:srcRect r="3288" b="3972"/>
          <a:stretch>
            <a:fillRect/>
          </a:stretch>
        </p:blipFill>
        <p:spPr bwMode="auto">
          <a:xfrm>
            <a:off x="3643306" y="2857496"/>
            <a:ext cx="392909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D:\дизайн для презентаций\шарики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59872">
            <a:off x="7648935" y="4710203"/>
            <a:ext cx="1032968" cy="16502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928802"/>
            <a:ext cx="7786742" cy="450059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642919"/>
            <a:ext cx="5862654" cy="1143007"/>
          </a:xfrm>
        </p:spPr>
        <p:txBody>
          <a:bodyPr/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Занятие № 12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Тема занятия: «Новогодняя открытка».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:\декабрь\17 декабря поделки\DSCF000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813" y="1653737"/>
            <a:ext cx="3863122" cy="327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:\декабрь\17 декабря поделки\DSCF00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2000240"/>
            <a:ext cx="4415243" cy="3364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E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1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14282" y="1571612"/>
            <a:ext cx="8643998" cy="48577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7158" y="285728"/>
            <a:ext cx="8286807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ru-RU" sz="2400" dirty="0" smtClean="0"/>
              <a:t>Создание комплекса совместных  занятий для родителей и детей, состоящих на социальном обслуживании в КГБУ «Комсомольский – на – Амуре комплексный центр социального обслуживания населения», оказания комплекса социальных услуг родителям и </a:t>
            </a:r>
            <a:r>
              <a:rPr lang="ru-RU" sz="2400" dirty="0" err="1" smtClean="0"/>
              <a:t>несовершеннолетним:социально-педагогических</a:t>
            </a:r>
            <a:r>
              <a:rPr lang="ru-RU" sz="2400" dirty="0" smtClean="0"/>
              <a:t>, социально-психологических, социально-правовых, с целью поддержки семьи и профилактики семейного неблагополучия.</a:t>
            </a:r>
            <a:r>
              <a:rPr lang="ru-RU" sz="2400" b="1" dirty="0" smtClean="0"/>
              <a:t> </a:t>
            </a:r>
            <a:endParaRPr lang="ru-RU" sz="2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86776" y="6357958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-2-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500034" y="214290"/>
            <a:ext cx="2786082" cy="785818"/>
          </a:xfrm>
          <a:prstGeom prst="rightArrow">
            <a:avLst>
              <a:gd name="adj1" fmla="val 50000"/>
              <a:gd name="adj2" fmla="val 67417"/>
            </a:avLst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проекта: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3571884"/>
          </a:xfrm>
        </p:spPr>
        <p:txBody>
          <a:bodyPr>
            <a:normAutofit/>
          </a:bodyPr>
          <a:lstStyle/>
          <a:p>
            <a:pPr algn="ctr"/>
            <a:r>
              <a:rPr lang="ru-RU" sz="2000" i="1" dirty="0" smtClean="0">
                <a:solidFill>
                  <a:schemeClr val="bg1"/>
                </a:solidFill>
              </a:rPr>
              <a:t>Мой друг, оглянись,</a:t>
            </a:r>
            <a:br>
              <a:rPr lang="ru-RU" sz="2000" i="1" dirty="0" smtClean="0">
                <a:solidFill>
                  <a:schemeClr val="bg1"/>
                </a:solidFill>
              </a:rPr>
            </a:br>
            <a:r>
              <a:rPr lang="ru-RU" sz="2000" i="1" dirty="0" smtClean="0">
                <a:solidFill>
                  <a:schemeClr val="bg1"/>
                </a:solidFill>
              </a:rPr>
              <a:t>Ведь жизнь так прекрасна!</a:t>
            </a:r>
            <a:br>
              <a:rPr lang="ru-RU" sz="2000" i="1" dirty="0" smtClean="0">
                <a:solidFill>
                  <a:schemeClr val="bg1"/>
                </a:solidFill>
              </a:rPr>
            </a:br>
            <a:r>
              <a:rPr lang="ru-RU" sz="2000" i="1" dirty="0" smtClean="0">
                <a:solidFill>
                  <a:schemeClr val="bg1"/>
                </a:solidFill>
              </a:rPr>
              <a:t>Живи, наслаждайся, твори и дерзай!</a:t>
            </a:r>
            <a:br>
              <a:rPr lang="ru-RU" sz="2000" i="1" dirty="0" smtClean="0">
                <a:solidFill>
                  <a:schemeClr val="bg1"/>
                </a:solidFill>
              </a:rPr>
            </a:br>
            <a:r>
              <a:rPr lang="ru-RU" sz="2000" i="1" dirty="0" smtClean="0">
                <a:solidFill>
                  <a:schemeClr val="bg1"/>
                </a:solidFill>
              </a:rPr>
              <a:t>Люби этот мир, люби свою маму-</a:t>
            </a:r>
            <a:br>
              <a:rPr lang="ru-RU" sz="2000" i="1" dirty="0" smtClean="0">
                <a:solidFill>
                  <a:schemeClr val="bg1"/>
                </a:solidFill>
              </a:rPr>
            </a:br>
            <a:r>
              <a:rPr lang="ru-RU" sz="2000" i="1" dirty="0" smtClean="0">
                <a:solidFill>
                  <a:schemeClr val="bg1"/>
                </a:solidFill>
              </a:rPr>
              <a:t>Как страшно, отдать это всё, не познав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7" name="Picture 3" descr="D:\Школьная документация\Угадай мелодию\зрители\0050-050-CHto-zhe-na-svete-Luchshe-i-krashe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2486" r="12486"/>
          <a:stretch>
            <a:fillRect/>
          </a:stretch>
        </p:blipFill>
        <p:spPr bwMode="auto">
          <a:prstGeom prst="rect">
            <a:avLst/>
          </a:prstGeom>
          <a:noFill/>
        </p:spPr>
      </p:pic>
      <p:pic>
        <p:nvPicPr>
          <p:cNvPr id="8" name="Picture 8" descr="D:\дизайн для презентаций\шарик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59872">
            <a:off x="6711949" y="4912457"/>
            <a:ext cx="1845787" cy="1990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533400"/>
            <a:ext cx="8257986" cy="2868168"/>
          </a:xfrm>
        </p:spPr>
        <p:txBody>
          <a:bodyPr/>
          <a:lstStyle/>
          <a:p>
            <a:pPr algn="ctr"/>
            <a:r>
              <a:rPr lang="ru-RU" sz="4400" dirty="0" smtClean="0">
                <a:ln w="11430">
                  <a:solidFill>
                    <a:srgbClr val="C010C4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Не будьте равнодушными!</a:t>
            </a:r>
            <a:br>
              <a:rPr lang="ru-RU" sz="4400" dirty="0" smtClean="0">
                <a:ln w="11430">
                  <a:solidFill>
                    <a:srgbClr val="C010C4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400" dirty="0" smtClean="0">
                <a:ln w="11430">
                  <a:solidFill>
                    <a:srgbClr val="C010C4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Спешите делать добрые дела!</a:t>
            </a:r>
            <a:br>
              <a:rPr lang="ru-RU" sz="4400" dirty="0" smtClean="0">
                <a:ln w="11430">
                  <a:solidFill>
                    <a:srgbClr val="C010C4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400" dirty="0" smtClean="0">
                <a:ln w="11430">
                  <a:solidFill>
                    <a:srgbClr val="C010C4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Присоединяйтесь </a:t>
            </a:r>
            <a:r>
              <a:rPr lang="ru-RU" sz="4400" dirty="0" smtClean="0">
                <a:ln w="11430">
                  <a:solidFill>
                    <a:srgbClr val="C010C4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 нам!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3539864"/>
            <a:ext cx="7754872" cy="33181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14" descr="D:\Users\елена\Downloads\60343829_1276592572_deti_v_krug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3" y="3857628"/>
            <a:ext cx="5072098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E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1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500562" y="4786322"/>
            <a:ext cx="3143272" cy="15001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43966" y="6286520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-3-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428596" y="357166"/>
            <a:ext cx="4286280" cy="1357322"/>
          </a:xfrm>
          <a:prstGeom prst="rightArrow">
            <a:avLst>
              <a:gd name="adj1" fmla="val 32307"/>
              <a:gd name="adj2" fmla="val 42515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 проекта: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500034" y="1928802"/>
            <a:ext cx="8143932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повышать уровень профилактической  работы с семьями, состоящими на социальном обслуживании в КГБУ «Комсомольский – на – Амуре комплексный центр социального обслуживания населения»;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оказывать социально-педагогическую, социально-психологическую и социально-правовую помощь и поддержку родителям и несовершеннолетним, находящимся в  социально-опасном положении и входящим в «группу риска» через комплекс совместных занятий родителей с детьми;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осуществлять информационную  и посредническую помощь семьям «группы риска»;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содействовать формированию у членов семьи социально-коммуникативных  навыков;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повышать педагогическую компетентность родителей;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преодолевать неблагополучие в детско-родительских отношениях, конфликты  в семьях, уклонение родителей от обязанностей по воспитанию детей;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формировать у несовершеннолетних осознанное отношение к роли родителей.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E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43966" y="6286520"/>
            <a:ext cx="437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- 5-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4414" y="6429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285720" y="2071678"/>
            <a:ext cx="2928958" cy="2143140"/>
          </a:xfrm>
          <a:prstGeom prst="rightArrow">
            <a:avLst>
              <a:gd name="adj1" fmla="val 69932"/>
              <a:gd name="adj2" fmla="val 63288"/>
            </a:avLst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/>
              <a:t>Принципы реализации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проекта: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643174" y="285728"/>
            <a:ext cx="5857916" cy="726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Принцип законности предусматривает исполнение законов и соответствующих им иных нормативно-правовых актов в работе с неблагополучными семьями.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Ориентация на развитие позитивного потенциала семьи: отношение к неблагополучной семье, как к равноценному, равноправному партнеру; опора на родительскую ответственность.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Принцип актуальности и своевременности оказания помощи семье, находящейся в социально-опасном положении.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lang="ru-RU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lang="ru-RU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lang="ru-RU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lang="ru-RU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lang="ru-RU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E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1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000497" y="5071762"/>
            <a:ext cx="2714644" cy="15719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43966" y="6286520"/>
            <a:ext cx="437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- 4-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4414" y="6429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1500166" y="285728"/>
            <a:ext cx="6357982" cy="785818"/>
          </a:xfrm>
          <a:prstGeom prst="rightArrow">
            <a:avLst>
              <a:gd name="adj1" fmla="val 100000"/>
              <a:gd name="adj2" fmla="val 75092"/>
            </a:avLst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214678" y="214290"/>
            <a:ext cx="550072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571736" y="357166"/>
            <a:ext cx="49292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Формы работы с семьями: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1538" y="1500174"/>
            <a:ext cx="735811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Совместные групповые  занятия родителей с детьми, проведение бесед, участие в мероприятиях, проведение деловых и ролевых игр, тренингов, выпуск памяток для родителей (законных представителей), участие в волонтерских акциях, проведение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флэшмобов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E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1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663750" y="4214818"/>
            <a:ext cx="4194529" cy="24288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43966" y="6286520"/>
            <a:ext cx="437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- 4-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4414" y="6429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071538" y="214290"/>
            <a:ext cx="764386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214414" y="357166"/>
            <a:ext cx="79295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Ожидаемые результаты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500034" y="1214422"/>
            <a:ext cx="8072494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возрождение традиций семейного воспитания, пропаганда формирования ценностей здорового образа жизни;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улучшение микроклимата в семье;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обучение родителей навыкам социально-поддерживающего и развивающего поведения в семье и во взаимоотношении с ребенком;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уменьшение влияния факторов риска, приводящих к безнадзорности, правонарушениям, злоупотреблению алкоголем, уходу несовершеннолетних из семьи;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повышение уровня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психолого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педагогической культуры родителей.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lang="ru-RU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lang="ru-RU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E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1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14282" y="1638300"/>
            <a:ext cx="8643998" cy="50054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43966" y="6286520"/>
            <a:ext cx="437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- 6-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4414" y="6429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214282" y="2428868"/>
            <a:ext cx="3286148" cy="627508"/>
          </a:xfrm>
          <a:prstGeom prst="rightArrow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Описание проекта: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43306" y="357166"/>
            <a:ext cx="5072098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i="1" dirty="0" smtClean="0">
                <a:latin typeface="Times New Roman" pitchFamily="18" charset="0"/>
                <a:cs typeface="Times New Roman" pitchFamily="18" charset="0"/>
              </a:rPr>
              <a:t>   Клуб «Семь и Я» - это ежемесячные  мероприятия, информационные встречи, тематические выставки, консультации, практические обучения родителей. </a:t>
            </a:r>
          </a:p>
          <a:p>
            <a:r>
              <a:rPr lang="ru-RU" sz="1700" i="1" dirty="0" smtClean="0">
                <a:latin typeface="Times New Roman" pitchFamily="18" charset="0"/>
                <a:cs typeface="Times New Roman" pitchFamily="18" charset="0"/>
              </a:rPr>
              <a:t>   Заседание клуба  носит  форму  нетрадиционного  общения  с  родителями.</a:t>
            </a:r>
          </a:p>
          <a:p>
            <a:r>
              <a:rPr lang="ru-RU" sz="1700" i="1" dirty="0" smtClean="0">
                <a:latin typeface="Times New Roman" pitchFamily="18" charset="0"/>
                <a:cs typeface="Times New Roman" pitchFamily="18" charset="0"/>
              </a:rPr>
              <a:t>   Родителям не навязывается готовая точка зрения , проблемная постановка вопроса вынуждает их думать, искать собственный выход из сложившейся ситуации, опираясь на свой опыт.</a:t>
            </a:r>
          </a:p>
          <a:p>
            <a:r>
              <a:rPr lang="ru-RU" sz="1700" i="1" dirty="0" smtClean="0">
                <a:latin typeface="Times New Roman" pitchFamily="18" charset="0"/>
                <a:cs typeface="Times New Roman" pitchFamily="18" charset="0"/>
              </a:rPr>
              <a:t>   Данная форма применялась и раньше, однако сегодня изменились принципы, на которых строиться общение в триаде «Социальный педагог – родитель – ребёнок».</a:t>
            </a:r>
          </a:p>
          <a:p>
            <a:r>
              <a:rPr lang="ru-RU" sz="1700" i="1" dirty="0" smtClean="0">
                <a:latin typeface="Times New Roman" pitchFamily="18" charset="0"/>
                <a:cs typeface="Times New Roman" pitchFamily="18" charset="0"/>
              </a:rPr>
              <a:t>   К ним относится общение на основе диалога, открытость, искренность в общении, отказ от критики и оценки партнёра по общению.</a:t>
            </a:r>
          </a:p>
          <a:p>
            <a:r>
              <a:rPr lang="ru-RU" sz="1700" i="1" dirty="0" smtClean="0">
                <a:latin typeface="Times New Roman" pitchFamily="18" charset="0"/>
                <a:cs typeface="Times New Roman" pitchFamily="18" charset="0"/>
              </a:rPr>
              <a:t>    А также  нетрадиционные формы общения, которые призваны устанавливать неформальные отношения между педагогом и родителем, и доверительным отношением между родителями – детьми.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/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C:\Users\Студент.PCclass2.000\Desktop\комната Л.о\комната день матери\DSC0862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85728"/>
            <a:ext cx="300039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E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1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-214346" y="1852590"/>
            <a:ext cx="8643998" cy="50054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43966" y="6286520"/>
            <a:ext cx="437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- 7-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4414" y="6429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428596" y="571480"/>
            <a:ext cx="2214578" cy="1071570"/>
          </a:xfrm>
          <a:prstGeom prst="rightArrow">
            <a:avLst>
              <a:gd name="adj1" fmla="val 41406"/>
              <a:gd name="adj2" fmla="val 47806"/>
            </a:avLst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Занятие №1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000364" y="357166"/>
            <a:ext cx="6143636" cy="175432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145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 «Кормушка для птиц своими руками»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14575" algn="l"/>
              </a:tabLs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Акция «Помоги зимующим птицам».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145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145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Прививать любовь к природе и воспитывать бережное отношение к ней.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145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Проявлять заботу о братьях наших меньших.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H:\оформление\январь делаем кормушки\06.02 зимующие птицы\DSCF00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94385">
            <a:off x="931989" y="2295175"/>
            <a:ext cx="2424875" cy="220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:\оформление\январь делаем кормушки\06.02 зимующие птицы\DSCF002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6769">
            <a:off x="5338978" y="2300637"/>
            <a:ext cx="2594417" cy="2556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:\оформление\январь делаем кормушки\06.02 зимующие птицы\DSCF003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4429132"/>
            <a:ext cx="392909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E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1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0" y="1428736"/>
            <a:ext cx="8643998" cy="50054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43966" y="6286520"/>
            <a:ext cx="437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- 8-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4414" y="6429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428596" y="500042"/>
            <a:ext cx="2500330" cy="928694"/>
          </a:xfrm>
          <a:prstGeom prst="rightArrow">
            <a:avLst>
              <a:gd name="adj1" fmla="val 46420"/>
              <a:gd name="adj2" fmla="val 29413"/>
            </a:avLst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Занятие №2</a:t>
            </a:r>
            <a:endParaRPr lang="ru-RU" sz="2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357554" y="285728"/>
            <a:ext cx="5786446" cy="132343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занятия: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«Здорово здоровым быть!»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Акция «Здоровый образ жизни».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 Закрепить и систематизировать знания детей о здоровом образе жизни.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:\оформление\февраль\Новая папказдоровый образ жизни\1 дети  здоровый  образ жизни 07.02\DSCF000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03611">
            <a:off x="1220048" y="2078371"/>
            <a:ext cx="3060565" cy="1986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:\оформление\февраль\Новая папказдоровый образ жизни\1 дети  здоровый  образ жизни 07.02\DSCF002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34961">
            <a:off x="4999420" y="1768287"/>
            <a:ext cx="3249311" cy="219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:\оформление\февраль\Новая папказдоровый образ жизни\1 дети  здоровый  образ жизни 07.02\DSCF004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3714752"/>
            <a:ext cx="350046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01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52400" y="1581136"/>
            <a:ext cx="8643998" cy="500541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715140" y="4286256"/>
            <a:ext cx="24288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smtClean="0"/>
              <a:t>Решаем мы огромные</a:t>
            </a:r>
            <a:endParaRPr lang="ru-RU" sz="1200" b="1" dirty="0" smtClean="0"/>
          </a:p>
          <a:p>
            <a:r>
              <a:rPr lang="ru-RU" sz="1200" b="1" i="1" dirty="0" smtClean="0"/>
              <a:t>                            задачи,</a:t>
            </a:r>
            <a:endParaRPr lang="ru-RU" sz="1200" b="1" dirty="0" smtClean="0"/>
          </a:p>
          <a:p>
            <a:r>
              <a:rPr lang="ru-RU" sz="1200" b="1" i="1" dirty="0" smtClean="0"/>
              <a:t>Серьёзные проблемы ставит</a:t>
            </a:r>
            <a:endParaRPr lang="ru-RU" sz="1200" b="1" dirty="0" smtClean="0"/>
          </a:p>
          <a:p>
            <a:r>
              <a:rPr lang="ru-RU" sz="1200" b="1" i="1" dirty="0" smtClean="0"/>
              <a:t>                                     жизнь,</a:t>
            </a:r>
            <a:endParaRPr lang="ru-RU" sz="1200" b="1" dirty="0" smtClean="0"/>
          </a:p>
          <a:p>
            <a:r>
              <a:rPr lang="ru-RU" sz="1200" b="1" i="1" dirty="0" smtClean="0"/>
              <a:t>Здоровым быть - не может быть иначе,</a:t>
            </a:r>
            <a:endParaRPr lang="ru-RU" sz="1200" b="1" dirty="0" smtClean="0"/>
          </a:p>
          <a:p>
            <a:r>
              <a:rPr lang="ru-RU" sz="1200" b="1" i="1" dirty="0" smtClean="0"/>
              <a:t>Задача каждого – здоровье сохранить.</a:t>
            </a:r>
            <a:endParaRPr lang="ru-RU" sz="12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510</TotalTime>
  <Words>668</Words>
  <Application>Microsoft Office PowerPoint</Application>
  <PresentationFormat>Экран (4:3)</PresentationFormat>
  <Paragraphs>106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                               Занятие № 4 Тема занятия: «Наша дружная семья» Цель занятия: помощь в гармонизации детско-родительских отношений. </vt:lpstr>
      <vt:lpstr>Занятие № 5  Мастер-класс для родителей с детьми « Кукла - оберег» </vt:lpstr>
      <vt:lpstr>  Занятие № 6 Тема занятия: «Наш зеленый огород – нас прокормит круглый год»  Цели:  - расширить кругозор знаний о том, как растут овощи, какие условия необходимы для их роста;  - воспитывать у детей трудолюбие, желание ухаживать за растениями;    </vt:lpstr>
      <vt:lpstr>Занятие № 7 Занятие с элементами тренинга «Семья – это то, что всегда с тобой»   Практическая значимость занятия с элементами тренинга: способствовать  формированию практических навыков построения взаимоотношений в семье. </vt:lpstr>
      <vt:lpstr>Занятие №8 Тема занятия: «Мы сами огородники, сами агрономы»  </vt:lpstr>
      <vt:lpstr>   Занятие № 9  «Праздник  урожая»   (игровая  программа)      </vt:lpstr>
      <vt:lpstr>Занятие №10   Социально-бытовой тренинг «Как правильно печь булочки»   Цель занятия: - знакомство детей с названиями продуктов питания; - изучение технологии приготовления традиционных семейных блюд (будничных и праздничных); </vt:lpstr>
      <vt:lpstr>Занятие № 11 Мастер – класс по созданию праздничной открытки   к «Дню Матери». </vt:lpstr>
      <vt:lpstr>Слайд 19</vt:lpstr>
      <vt:lpstr>Мой друг, оглянись, Ведь жизнь так прекрасна! Живи, наслаждайся, твори и дерзай! Люби этот мир, люби свою маму- Как страшно, отдать это всё, не познав</vt:lpstr>
      <vt:lpstr>Не будьте равнодушными! Спешите делать добрые дела! Присоединяйтесь к нам!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Детско- родительский клуб «МЫ ВМЕСТЕ»</dc:title>
  <dc:creator>Елена</dc:creator>
  <cp:lastModifiedBy>Студент</cp:lastModifiedBy>
  <cp:revision>55</cp:revision>
  <dcterms:created xsi:type="dcterms:W3CDTF">2013-12-19T06:18:02Z</dcterms:created>
  <dcterms:modified xsi:type="dcterms:W3CDTF">2019-05-04T04:18:09Z</dcterms:modified>
</cp:coreProperties>
</file>