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2" r:id="rId2"/>
    <p:sldId id="304" r:id="rId3"/>
    <p:sldId id="315" r:id="rId4"/>
    <p:sldId id="346" r:id="rId5"/>
    <p:sldId id="296" r:id="rId6"/>
    <p:sldId id="273" r:id="rId7"/>
    <p:sldId id="290" r:id="rId8"/>
    <p:sldId id="271" r:id="rId9"/>
    <p:sldId id="326" r:id="rId10"/>
    <p:sldId id="328" r:id="rId11"/>
    <p:sldId id="320" r:id="rId12"/>
    <p:sldId id="322" r:id="rId13"/>
    <p:sldId id="316" r:id="rId14"/>
    <p:sldId id="318" r:id="rId15"/>
    <p:sldId id="324" r:id="rId16"/>
    <p:sldId id="323" r:id="rId17"/>
    <p:sldId id="344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47" r:id="rId27"/>
    <p:sldId id="343" r:id="rId28"/>
    <p:sldId id="336" r:id="rId29"/>
    <p:sldId id="274" r:id="rId30"/>
    <p:sldId id="308" r:id="rId31"/>
    <p:sldId id="298" r:id="rId32"/>
    <p:sldId id="307" r:id="rId33"/>
    <p:sldId id="299" r:id="rId34"/>
    <p:sldId id="325" r:id="rId35"/>
    <p:sldId id="303" r:id="rId36"/>
    <p:sldId id="34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23" autoAdjust="0"/>
  </p:normalViewPr>
  <p:slideViewPr>
    <p:cSldViewPr snapToGrid="0" snapToObjects="1">
      <p:cViewPr varScale="1">
        <p:scale>
          <a:sx n="36" d="100"/>
          <a:sy n="36" d="100"/>
        </p:scale>
        <p:origin x="-14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C0EFA-B0DF-4B96-A38A-659D1E7718B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337403-849C-42DF-8D68-456F5D391C3C}">
      <dgm:prSet phldrT="[Текст]"/>
      <dgm:spPr/>
      <dgm:t>
        <a:bodyPr/>
        <a:lstStyle/>
        <a:p>
          <a:r>
            <a:rPr lang="ru-RU" dirty="0" smtClean="0"/>
            <a:t>Ограничение жизнедеятельности </a:t>
          </a:r>
          <a:r>
            <a:rPr lang="ru-RU" dirty="0" err="1" smtClean="0"/>
            <a:t>стомированного</a:t>
          </a:r>
          <a:r>
            <a:rPr lang="ru-RU" dirty="0" smtClean="0"/>
            <a:t>  </a:t>
          </a:r>
          <a:endParaRPr lang="ru-RU" dirty="0"/>
        </a:p>
      </dgm:t>
    </dgm:pt>
    <dgm:pt modelId="{62EDD311-BBB8-4D57-9849-0F7D6897F18A}" type="parTrans" cxnId="{6C4BB022-4E8D-455B-8D90-ED3E7C668A40}">
      <dgm:prSet/>
      <dgm:spPr/>
      <dgm:t>
        <a:bodyPr/>
        <a:lstStyle/>
        <a:p>
          <a:endParaRPr lang="ru-RU"/>
        </a:p>
      </dgm:t>
    </dgm:pt>
    <dgm:pt modelId="{2603909B-7D26-49CE-A048-6B73C6C3E80D}" type="sibTrans" cxnId="{6C4BB022-4E8D-455B-8D90-ED3E7C668A40}">
      <dgm:prSet/>
      <dgm:spPr>
        <a:solidFill>
          <a:srgbClr val="00206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E69C9A82-4231-4B2C-8CF9-67825AE7A333}">
      <dgm:prSet phldrT="[Текст]"/>
      <dgm:spPr/>
      <dgm:t>
        <a:bodyPr/>
        <a:lstStyle/>
        <a:p>
          <a:r>
            <a:rPr lang="ru-RU" dirty="0" smtClean="0"/>
            <a:t>Нарушение функционирование инвалида со </a:t>
          </a:r>
          <a:r>
            <a:rPr lang="ru-RU" dirty="0" err="1" smtClean="0"/>
            <a:t>стомой</a:t>
          </a:r>
          <a:r>
            <a:rPr lang="ru-RU" dirty="0" smtClean="0"/>
            <a:t> в обществе</a:t>
          </a:r>
          <a:endParaRPr lang="ru-RU" dirty="0"/>
        </a:p>
      </dgm:t>
    </dgm:pt>
    <dgm:pt modelId="{3482B7E6-7ADD-402A-B551-98B1142A1B2C}" type="parTrans" cxnId="{B2E8FD99-003C-4E34-8F60-D37C00823E92}">
      <dgm:prSet/>
      <dgm:spPr/>
      <dgm:t>
        <a:bodyPr/>
        <a:lstStyle/>
        <a:p>
          <a:endParaRPr lang="ru-RU"/>
        </a:p>
      </dgm:t>
    </dgm:pt>
    <dgm:pt modelId="{6D6D23E5-9B27-486E-8D94-011D1242AEE7}" type="sibTrans" cxnId="{B2E8FD99-003C-4E34-8F60-D37C00823E92}">
      <dgm:prSet/>
      <dgm:spPr/>
      <dgm:t>
        <a:bodyPr/>
        <a:lstStyle/>
        <a:p>
          <a:endParaRPr lang="ru-RU"/>
        </a:p>
      </dgm:t>
    </dgm:pt>
    <dgm:pt modelId="{04C61571-C1A5-461C-8456-66CA1D4BA3BE}">
      <dgm:prSet phldrT="[Текст]"/>
      <dgm:spPr/>
      <dgm:t>
        <a:bodyPr/>
        <a:lstStyle/>
        <a:p>
          <a:r>
            <a:rPr lang="ru-RU" dirty="0" smtClean="0"/>
            <a:t>Функциональное нарушение организма </a:t>
          </a:r>
          <a:endParaRPr lang="ru-RU" dirty="0"/>
        </a:p>
      </dgm:t>
    </dgm:pt>
    <dgm:pt modelId="{DD0B750C-A6D1-479A-BBB6-4A75AE4BE659}" type="parTrans" cxnId="{D65247A0-33D7-44FB-83DF-0766A3ECE6A0}">
      <dgm:prSet/>
      <dgm:spPr/>
      <dgm:t>
        <a:bodyPr/>
        <a:lstStyle/>
        <a:p>
          <a:endParaRPr lang="ru-RU"/>
        </a:p>
      </dgm:t>
    </dgm:pt>
    <dgm:pt modelId="{7292FD90-F30C-44C4-B194-B7F9EAA92A8C}" type="sibTrans" cxnId="{D65247A0-33D7-44FB-83DF-0766A3ECE6A0}">
      <dgm:prSet/>
      <dgm:spPr>
        <a:solidFill>
          <a:srgbClr val="00206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892DCEEB-A58C-432E-A075-87972272D889}">
      <dgm:prSet phldrT="[Текст]"/>
      <dgm:spPr/>
      <dgm:t>
        <a:bodyPr/>
        <a:lstStyle/>
        <a:p>
          <a:r>
            <a:rPr lang="ru-RU" dirty="0" smtClean="0"/>
            <a:t>Болезнь, травмы, врожденные пороки кишечника или мочеточника </a:t>
          </a:r>
          <a:endParaRPr lang="ru-RU" dirty="0"/>
        </a:p>
      </dgm:t>
    </dgm:pt>
    <dgm:pt modelId="{74FEFE0B-4CE1-4676-989E-7A99596612EB}" type="parTrans" cxnId="{F45255F1-AFCC-40E8-84D9-24812377571B}">
      <dgm:prSet/>
      <dgm:spPr/>
      <dgm:t>
        <a:bodyPr/>
        <a:lstStyle/>
        <a:p>
          <a:endParaRPr lang="ru-RU"/>
        </a:p>
      </dgm:t>
    </dgm:pt>
    <dgm:pt modelId="{E6B0408B-D409-4ADA-AC84-6357F6A34607}" type="sibTrans" cxnId="{F45255F1-AFCC-40E8-84D9-24812377571B}">
      <dgm:prSet/>
      <dgm:spPr>
        <a:solidFill>
          <a:srgbClr val="00206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0A10AB9D-EE54-4FEC-B225-FE1EAAF3EADE}" type="pres">
      <dgm:prSet presAssocID="{1B0C0EFA-B0DF-4B96-A38A-659D1E7718B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AE7555-2C1B-4408-96E4-33A678040906}" type="pres">
      <dgm:prSet presAssocID="{1B0C0EFA-B0DF-4B96-A38A-659D1E7718B8}" presName="dummyMaxCanvas" presStyleCnt="0">
        <dgm:presLayoutVars/>
      </dgm:prSet>
      <dgm:spPr/>
    </dgm:pt>
    <dgm:pt modelId="{F4D15CB5-42E7-4A25-B848-43186BC0DB31}" type="pres">
      <dgm:prSet presAssocID="{1B0C0EFA-B0DF-4B96-A38A-659D1E7718B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4F41C-23A4-4256-9041-45F77428BD2D}" type="pres">
      <dgm:prSet presAssocID="{1B0C0EFA-B0DF-4B96-A38A-659D1E7718B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10042-32D2-4D1B-8C04-B2EC4FFFF6BE}" type="pres">
      <dgm:prSet presAssocID="{1B0C0EFA-B0DF-4B96-A38A-659D1E7718B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A8BE0-23B7-482A-AA1A-E20DD2B45A5C}" type="pres">
      <dgm:prSet presAssocID="{1B0C0EFA-B0DF-4B96-A38A-659D1E7718B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515D6-95BF-426A-9CBB-0121994C897F}" type="pres">
      <dgm:prSet presAssocID="{1B0C0EFA-B0DF-4B96-A38A-659D1E7718B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A68C8-4004-4089-A631-D988DCFA2D60}" type="pres">
      <dgm:prSet presAssocID="{1B0C0EFA-B0DF-4B96-A38A-659D1E7718B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57255-EA28-4E68-ADAD-378B9365CE07}" type="pres">
      <dgm:prSet presAssocID="{1B0C0EFA-B0DF-4B96-A38A-659D1E7718B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ECA2C-F76E-4BB5-8F80-DA2B2FD7E7DF}" type="pres">
      <dgm:prSet presAssocID="{1B0C0EFA-B0DF-4B96-A38A-659D1E7718B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84A8B-4006-45D5-821E-DD424880E332}" type="pres">
      <dgm:prSet presAssocID="{1B0C0EFA-B0DF-4B96-A38A-659D1E7718B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923ED-353A-411A-8230-D48BFD0A224B}" type="pres">
      <dgm:prSet presAssocID="{1B0C0EFA-B0DF-4B96-A38A-659D1E7718B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959C7-F2E7-4156-B29C-75846A53C49D}" type="pres">
      <dgm:prSet presAssocID="{1B0C0EFA-B0DF-4B96-A38A-659D1E7718B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E99F71-F103-431E-B665-4064B57B76BD}" type="presOf" srcId="{7292FD90-F30C-44C4-B194-B7F9EAA92A8C}" destId="{03DA68C8-4004-4089-A631-D988DCFA2D60}" srcOrd="0" destOrd="0" presId="urn:microsoft.com/office/officeart/2005/8/layout/vProcess5"/>
    <dgm:cxn modelId="{8E0A96C1-0E10-4B38-9AA3-AA1A4F7D171D}" type="presOf" srcId="{2603909B-7D26-49CE-A048-6B73C6C3E80D}" destId="{A7557255-EA28-4E68-ADAD-378B9365CE07}" srcOrd="0" destOrd="0" presId="urn:microsoft.com/office/officeart/2005/8/layout/vProcess5"/>
    <dgm:cxn modelId="{7E091BFD-CDED-4AFA-854A-30A21DD1753A}" type="presOf" srcId="{04C61571-C1A5-461C-8456-66CA1D4BA3BE}" destId="{47484A8B-4006-45D5-821E-DD424880E332}" srcOrd="1" destOrd="0" presId="urn:microsoft.com/office/officeart/2005/8/layout/vProcess5"/>
    <dgm:cxn modelId="{5779B5EB-8C4B-4A51-B467-5B2CB60FD01B}" type="presOf" srcId="{E69C9A82-4231-4B2C-8CF9-67825AE7A333}" destId="{61B959C7-F2E7-4156-B29C-75846A53C49D}" srcOrd="1" destOrd="0" presId="urn:microsoft.com/office/officeart/2005/8/layout/vProcess5"/>
    <dgm:cxn modelId="{A8CD7F37-5B8B-45AF-8A89-7A367CD72AF6}" type="presOf" srcId="{1B0C0EFA-B0DF-4B96-A38A-659D1E7718B8}" destId="{0A10AB9D-EE54-4FEC-B225-FE1EAAF3EADE}" srcOrd="0" destOrd="0" presId="urn:microsoft.com/office/officeart/2005/8/layout/vProcess5"/>
    <dgm:cxn modelId="{AFE2A5BD-97C5-44B2-87BB-F0F7A595CA38}" type="presOf" srcId="{25337403-849C-42DF-8D68-456F5D391C3C}" destId="{B0A923ED-353A-411A-8230-D48BFD0A224B}" srcOrd="1" destOrd="0" presId="urn:microsoft.com/office/officeart/2005/8/layout/vProcess5"/>
    <dgm:cxn modelId="{D65247A0-33D7-44FB-83DF-0766A3ECE6A0}" srcId="{1B0C0EFA-B0DF-4B96-A38A-659D1E7718B8}" destId="{04C61571-C1A5-461C-8456-66CA1D4BA3BE}" srcOrd="1" destOrd="0" parTransId="{DD0B750C-A6D1-479A-BBB6-4A75AE4BE659}" sibTransId="{7292FD90-F30C-44C4-B194-B7F9EAA92A8C}"/>
    <dgm:cxn modelId="{B2E8FD99-003C-4E34-8F60-D37C00823E92}" srcId="{1B0C0EFA-B0DF-4B96-A38A-659D1E7718B8}" destId="{E69C9A82-4231-4B2C-8CF9-67825AE7A333}" srcOrd="3" destOrd="0" parTransId="{3482B7E6-7ADD-402A-B551-98B1142A1B2C}" sibTransId="{6D6D23E5-9B27-486E-8D94-011D1242AEE7}"/>
    <dgm:cxn modelId="{62C55157-FDFC-40BE-ADE4-E30B002D7FCC}" type="presOf" srcId="{25337403-849C-42DF-8D68-456F5D391C3C}" destId="{F2F10042-32D2-4D1B-8C04-B2EC4FFFF6BE}" srcOrd="0" destOrd="0" presId="urn:microsoft.com/office/officeart/2005/8/layout/vProcess5"/>
    <dgm:cxn modelId="{4C4985A8-2BBB-4960-B448-36D7ED623391}" type="presOf" srcId="{E6B0408B-D409-4ADA-AC84-6357F6A34607}" destId="{0B5515D6-95BF-426A-9CBB-0121994C897F}" srcOrd="0" destOrd="0" presId="urn:microsoft.com/office/officeart/2005/8/layout/vProcess5"/>
    <dgm:cxn modelId="{6C4BB022-4E8D-455B-8D90-ED3E7C668A40}" srcId="{1B0C0EFA-B0DF-4B96-A38A-659D1E7718B8}" destId="{25337403-849C-42DF-8D68-456F5D391C3C}" srcOrd="2" destOrd="0" parTransId="{62EDD311-BBB8-4D57-9849-0F7D6897F18A}" sibTransId="{2603909B-7D26-49CE-A048-6B73C6C3E80D}"/>
    <dgm:cxn modelId="{42B50F74-85B1-4105-A657-E1B511FDF221}" type="presOf" srcId="{892DCEEB-A58C-432E-A075-87972272D889}" destId="{F4D15CB5-42E7-4A25-B848-43186BC0DB31}" srcOrd="0" destOrd="0" presId="urn:microsoft.com/office/officeart/2005/8/layout/vProcess5"/>
    <dgm:cxn modelId="{2687769A-4E48-4AF8-8A75-F0F2F537975E}" type="presOf" srcId="{892DCEEB-A58C-432E-A075-87972272D889}" destId="{17FECA2C-F76E-4BB5-8F80-DA2B2FD7E7DF}" srcOrd="1" destOrd="0" presId="urn:microsoft.com/office/officeart/2005/8/layout/vProcess5"/>
    <dgm:cxn modelId="{2BB2BF84-020C-4852-A4C5-1CA1ADB3E532}" type="presOf" srcId="{E69C9A82-4231-4B2C-8CF9-67825AE7A333}" destId="{9ACA8BE0-23B7-482A-AA1A-E20DD2B45A5C}" srcOrd="0" destOrd="0" presId="urn:microsoft.com/office/officeart/2005/8/layout/vProcess5"/>
    <dgm:cxn modelId="{F45255F1-AFCC-40E8-84D9-24812377571B}" srcId="{1B0C0EFA-B0DF-4B96-A38A-659D1E7718B8}" destId="{892DCEEB-A58C-432E-A075-87972272D889}" srcOrd="0" destOrd="0" parTransId="{74FEFE0B-4CE1-4676-989E-7A99596612EB}" sibTransId="{E6B0408B-D409-4ADA-AC84-6357F6A34607}"/>
    <dgm:cxn modelId="{99E08C02-20E7-4474-B28D-A1FFA09C8903}" type="presOf" srcId="{04C61571-C1A5-461C-8456-66CA1D4BA3BE}" destId="{46E4F41C-23A4-4256-9041-45F77428BD2D}" srcOrd="0" destOrd="0" presId="urn:microsoft.com/office/officeart/2005/8/layout/vProcess5"/>
    <dgm:cxn modelId="{C2338702-C0DD-4CC5-B69D-6369A16EF3A6}" type="presParOf" srcId="{0A10AB9D-EE54-4FEC-B225-FE1EAAF3EADE}" destId="{BDAE7555-2C1B-4408-96E4-33A678040906}" srcOrd="0" destOrd="0" presId="urn:microsoft.com/office/officeart/2005/8/layout/vProcess5"/>
    <dgm:cxn modelId="{809612E6-45F8-4BDF-A9AF-28964C1C5050}" type="presParOf" srcId="{0A10AB9D-EE54-4FEC-B225-FE1EAAF3EADE}" destId="{F4D15CB5-42E7-4A25-B848-43186BC0DB31}" srcOrd="1" destOrd="0" presId="urn:microsoft.com/office/officeart/2005/8/layout/vProcess5"/>
    <dgm:cxn modelId="{20FFD99F-D1B5-4388-9494-6D153CFAC798}" type="presParOf" srcId="{0A10AB9D-EE54-4FEC-B225-FE1EAAF3EADE}" destId="{46E4F41C-23A4-4256-9041-45F77428BD2D}" srcOrd="2" destOrd="0" presId="urn:microsoft.com/office/officeart/2005/8/layout/vProcess5"/>
    <dgm:cxn modelId="{1C0303EA-EF2A-4118-9E32-8FD7A690FE88}" type="presParOf" srcId="{0A10AB9D-EE54-4FEC-B225-FE1EAAF3EADE}" destId="{F2F10042-32D2-4D1B-8C04-B2EC4FFFF6BE}" srcOrd="3" destOrd="0" presId="urn:microsoft.com/office/officeart/2005/8/layout/vProcess5"/>
    <dgm:cxn modelId="{B4AE3DD5-44D9-4BA4-A82A-C96E63F4066A}" type="presParOf" srcId="{0A10AB9D-EE54-4FEC-B225-FE1EAAF3EADE}" destId="{9ACA8BE0-23B7-482A-AA1A-E20DD2B45A5C}" srcOrd="4" destOrd="0" presId="urn:microsoft.com/office/officeart/2005/8/layout/vProcess5"/>
    <dgm:cxn modelId="{BDA913DB-1C12-40F6-B607-95B924EEA865}" type="presParOf" srcId="{0A10AB9D-EE54-4FEC-B225-FE1EAAF3EADE}" destId="{0B5515D6-95BF-426A-9CBB-0121994C897F}" srcOrd="5" destOrd="0" presId="urn:microsoft.com/office/officeart/2005/8/layout/vProcess5"/>
    <dgm:cxn modelId="{DC10D6E0-4A61-47A3-BD6E-A3EFE7690193}" type="presParOf" srcId="{0A10AB9D-EE54-4FEC-B225-FE1EAAF3EADE}" destId="{03DA68C8-4004-4089-A631-D988DCFA2D60}" srcOrd="6" destOrd="0" presId="urn:microsoft.com/office/officeart/2005/8/layout/vProcess5"/>
    <dgm:cxn modelId="{2660361B-47FD-4863-898B-09A496F0A383}" type="presParOf" srcId="{0A10AB9D-EE54-4FEC-B225-FE1EAAF3EADE}" destId="{A7557255-EA28-4E68-ADAD-378B9365CE07}" srcOrd="7" destOrd="0" presId="urn:microsoft.com/office/officeart/2005/8/layout/vProcess5"/>
    <dgm:cxn modelId="{7C9B637A-49F5-4CD8-99DF-D06C5E85D3EB}" type="presParOf" srcId="{0A10AB9D-EE54-4FEC-B225-FE1EAAF3EADE}" destId="{17FECA2C-F76E-4BB5-8F80-DA2B2FD7E7DF}" srcOrd="8" destOrd="0" presId="urn:microsoft.com/office/officeart/2005/8/layout/vProcess5"/>
    <dgm:cxn modelId="{CD64F9CC-B719-45AB-900C-C7D3D1351F0B}" type="presParOf" srcId="{0A10AB9D-EE54-4FEC-B225-FE1EAAF3EADE}" destId="{47484A8B-4006-45D5-821E-DD424880E332}" srcOrd="9" destOrd="0" presId="urn:microsoft.com/office/officeart/2005/8/layout/vProcess5"/>
    <dgm:cxn modelId="{5D0D8471-2D1C-4963-A2DE-88A95225E0FE}" type="presParOf" srcId="{0A10AB9D-EE54-4FEC-B225-FE1EAAF3EADE}" destId="{B0A923ED-353A-411A-8230-D48BFD0A224B}" srcOrd="10" destOrd="0" presId="urn:microsoft.com/office/officeart/2005/8/layout/vProcess5"/>
    <dgm:cxn modelId="{AF1B7A5C-148C-4C11-B6E5-CE4F318B1073}" type="presParOf" srcId="{0A10AB9D-EE54-4FEC-B225-FE1EAAF3EADE}" destId="{61B959C7-F2E7-4156-B29C-75846A53C49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15CB5-42E7-4A25-B848-43186BC0DB31}">
      <dsp:nvSpPr>
        <dsp:cNvPr id="0" name=""/>
        <dsp:cNvSpPr/>
      </dsp:nvSpPr>
      <dsp:spPr>
        <a:xfrm>
          <a:off x="0" y="0"/>
          <a:ext cx="6583680" cy="1007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Болезнь, травмы, врожденные пороки кишечника или мочеточника </a:t>
          </a:r>
          <a:endParaRPr lang="ru-RU" sz="2600" kern="1200" dirty="0"/>
        </a:p>
      </dsp:txBody>
      <dsp:txXfrm>
        <a:off x="29501" y="29501"/>
        <a:ext cx="5411681" cy="948235"/>
      </dsp:txXfrm>
    </dsp:sp>
    <dsp:sp modelId="{46E4F41C-23A4-4256-9041-45F77428BD2D}">
      <dsp:nvSpPr>
        <dsp:cNvPr id="0" name=""/>
        <dsp:cNvSpPr/>
      </dsp:nvSpPr>
      <dsp:spPr>
        <a:xfrm>
          <a:off x="551383" y="1190371"/>
          <a:ext cx="6583680" cy="1007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Функциональное нарушение организма </a:t>
          </a:r>
          <a:endParaRPr lang="ru-RU" sz="2600" kern="1200" dirty="0"/>
        </a:p>
      </dsp:txBody>
      <dsp:txXfrm>
        <a:off x="580884" y="1219872"/>
        <a:ext cx="5318590" cy="948235"/>
      </dsp:txXfrm>
    </dsp:sp>
    <dsp:sp modelId="{F2F10042-32D2-4D1B-8C04-B2EC4FFFF6BE}">
      <dsp:nvSpPr>
        <dsp:cNvPr id="0" name=""/>
        <dsp:cNvSpPr/>
      </dsp:nvSpPr>
      <dsp:spPr>
        <a:xfrm>
          <a:off x="1094536" y="2380742"/>
          <a:ext cx="6583680" cy="1007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Ограничение жизнедеятельности </a:t>
          </a:r>
          <a:r>
            <a:rPr lang="ru-RU" sz="2600" kern="1200" dirty="0" err="1" smtClean="0"/>
            <a:t>стомированного</a:t>
          </a:r>
          <a:r>
            <a:rPr lang="ru-RU" sz="2600" kern="1200" dirty="0" smtClean="0"/>
            <a:t>  </a:t>
          </a:r>
          <a:endParaRPr lang="ru-RU" sz="2600" kern="1200" dirty="0"/>
        </a:p>
      </dsp:txBody>
      <dsp:txXfrm>
        <a:off x="1124037" y="2410243"/>
        <a:ext cx="5326820" cy="948235"/>
      </dsp:txXfrm>
    </dsp:sp>
    <dsp:sp modelId="{9ACA8BE0-23B7-482A-AA1A-E20DD2B45A5C}">
      <dsp:nvSpPr>
        <dsp:cNvPr id="0" name=""/>
        <dsp:cNvSpPr/>
      </dsp:nvSpPr>
      <dsp:spPr>
        <a:xfrm>
          <a:off x="1645920" y="3571113"/>
          <a:ext cx="6583680" cy="1007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Нарушение функционирование инвалида со </a:t>
          </a:r>
          <a:r>
            <a:rPr lang="ru-RU" sz="2600" kern="1200" dirty="0" err="1" smtClean="0"/>
            <a:t>стомой</a:t>
          </a:r>
          <a:r>
            <a:rPr lang="ru-RU" sz="2600" kern="1200" dirty="0" smtClean="0"/>
            <a:t> в обществе</a:t>
          </a:r>
          <a:endParaRPr lang="ru-RU" sz="2600" kern="1200" dirty="0"/>
        </a:p>
      </dsp:txBody>
      <dsp:txXfrm>
        <a:off x="1675421" y="3600614"/>
        <a:ext cx="5318590" cy="948235"/>
      </dsp:txXfrm>
    </dsp:sp>
    <dsp:sp modelId="{0B5515D6-95BF-426A-9CBB-0121994C897F}">
      <dsp:nvSpPr>
        <dsp:cNvPr id="0" name=""/>
        <dsp:cNvSpPr/>
      </dsp:nvSpPr>
      <dsp:spPr>
        <a:xfrm>
          <a:off x="5928975" y="771451"/>
          <a:ext cx="654704" cy="654704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076283" y="771451"/>
        <a:ext cx="360088" cy="492665"/>
      </dsp:txXfrm>
    </dsp:sp>
    <dsp:sp modelId="{03DA68C8-4004-4089-A631-D988DCFA2D60}">
      <dsp:nvSpPr>
        <dsp:cNvPr id="0" name=""/>
        <dsp:cNvSpPr/>
      </dsp:nvSpPr>
      <dsp:spPr>
        <a:xfrm>
          <a:off x="6480359" y="1961822"/>
          <a:ext cx="654704" cy="654704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627667" y="1961822"/>
        <a:ext cx="360088" cy="492665"/>
      </dsp:txXfrm>
    </dsp:sp>
    <dsp:sp modelId="{A7557255-EA28-4E68-ADAD-378B9365CE07}">
      <dsp:nvSpPr>
        <dsp:cNvPr id="0" name=""/>
        <dsp:cNvSpPr/>
      </dsp:nvSpPr>
      <dsp:spPr>
        <a:xfrm>
          <a:off x="7023512" y="3152193"/>
          <a:ext cx="654704" cy="654704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170820" y="3152193"/>
        <a:ext cx="360088" cy="492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1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7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2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6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0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CC1F-67E4-B646-99B5-B847AF68ABB9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402-FD09-094D-A250-534C5544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7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vmestestomareabilitacia" TargetMode="External"/><Relationship Id="rId2" Type="http://schemas.openxmlformats.org/officeDocument/2006/relationships/hyperlink" Target="https://vk.com/away.php?to=http://stomavmeste.tilda.w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vmestestomareabilit/" TargetMode="External"/><Relationship Id="rId4" Type="http://schemas.openxmlformats.org/officeDocument/2006/relationships/hyperlink" Target="https://www.facebook.com/vmestestomareabilitacia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91174" y="273049"/>
            <a:ext cx="5625883" cy="2520000"/>
          </a:xfrm>
        </p:spPr>
        <p:txBody>
          <a:bodyPr>
            <a:noAutofit/>
          </a:bodyPr>
          <a:lstStyle/>
          <a:p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/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>Самарская региональная </a:t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400" dirty="0" smtClean="0">
                <a:solidFill>
                  <a:srgbClr val="0070C0"/>
                </a:solidFill>
              </a:rPr>
              <a:t>общественная организация инвалидов </a:t>
            </a:r>
            <a:r>
              <a:rPr lang="ru-RU" sz="3400" dirty="0" err="1" smtClean="0">
                <a:solidFill>
                  <a:srgbClr val="0070C0"/>
                </a:solidFill>
              </a:rPr>
              <a:t>стомированных</a:t>
            </a:r>
            <a:r>
              <a:rPr lang="ru-RU" sz="3400" dirty="0" smtClean="0">
                <a:solidFill>
                  <a:srgbClr val="0070C0"/>
                </a:solidFill>
              </a:rPr>
              <a:t> больных  «ВМЕСТЕ». </a:t>
            </a:r>
            <a:br>
              <a:rPr lang="ru-RU" sz="3400" dirty="0" smtClean="0">
                <a:solidFill>
                  <a:srgbClr val="0070C0"/>
                </a:solidFill>
              </a:rPr>
            </a:br>
            <a:r>
              <a:rPr lang="ru-RU" sz="3000" dirty="0" smtClean="0"/>
              <a:t>Основана 14 декабря 2012 г.</a:t>
            </a:r>
            <a:endParaRPr lang="ru-RU" sz="3000" dirty="0">
              <a:solidFill>
                <a:srgbClr val="0070C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991174" y="3283732"/>
            <a:ext cx="6152826" cy="3101569"/>
          </a:xfrm>
        </p:spPr>
        <p:txBody>
          <a:bodyPr>
            <a:normAutofit fontScale="32500" lnSpcReduction="20000"/>
          </a:bodyPr>
          <a:lstStyle/>
          <a:p>
            <a:r>
              <a:rPr lang="ru-RU" sz="12000" b="1" dirty="0" smtClean="0">
                <a:solidFill>
                  <a:srgbClr val="002060"/>
                </a:solidFill>
              </a:rPr>
              <a:t>Руководитель РООИСБ«ВМЕСТЕ»,</a:t>
            </a:r>
          </a:p>
          <a:p>
            <a:r>
              <a:rPr lang="ru-RU" sz="14400" b="1" u="sng" dirty="0" smtClean="0">
                <a:solidFill>
                  <a:srgbClr val="002060"/>
                </a:solidFill>
              </a:rPr>
              <a:t>Борисова </a:t>
            </a:r>
          </a:p>
          <a:p>
            <a:r>
              <a:rPr lang="ru-RU" sz="14400" b="1" u="sng" dirty="0" smtClean="0">
                <a:solidFill>
                  <a:srgbClr val="002060"/>
                </a:solidFill>
              </a:rPr>
              <a:t>Татьяна Анатольевна</a:t>
            </a:r>
            <a:endParaRPr lang="ru-RU" sz="14400" b="1" u="sng" dirty="0" smtClean="0">
              <a:solidFill>
                <a:srgbClr val="0070C0"/>
              </a:solidFill>
            </a:endParaRPr>
          </a:p>
          <a:p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5CXWCM_1MF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25" y="273049"/>
            <a:ext cx="2520000" cy="2520000"/>
          </a:xfrm>
          <a:prstGeom prst="rect">
            <a:avLst/>
          </a:prstGeom>
        </p:spPr>
      </p:pic>
      <p:pic>
        <p:nvPicPr>
          <p:cNvPr id="9" name="Содержимое 8" descr="0-02-05-ef81f63f170634378fe2aa0938d014cb58b0d177c60b14a590e0f9278157a523_full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725" y="2812818"/>
            <a:ext cx="2520000" cy="3785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татистика по выдаче ТСР 2009 - 20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987088" cy="8261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Благо получатели (пациенты) 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4" name="Содержимое 3" descr="Et3L_iiNgB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Выставка «</a:t>
            </a:r>
            <a:r>
              <a:rPr lang="ru-RU" b="1" dirty="0" err="1" smtClean="0">
                <a:solidFill>
                  <a:srgbClr val="1E05D9"/>
                </a:solidFill>
              </a:rPr>
              <a:t>Медицина.Фармация</a:t>
            </a:r>
            <a:r>
              <a:rPr lang="ru-RU" b="1" dirty="0" smtClean="0">
                <a:solidFill>
                  <a:srgbClr val="1E05D9"/>
                </a:solidFill>
              </a:rPr>
              <a:t>»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14" name="Содержимое 13" descr="IMG_14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851" y="1305737"/>
            <a:ext cx="7781544" cy="5351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17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Павильон на выставке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3176" y="891897"/>
            <a:ext cx="7539932" cy="578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Школа </a:t>
            </a:r>
            <a:r>
              <a:rPr lang="ru-RU" b="1" dirty="0" smtClean="0">
                <a:solidFill>
                  <a:srgbClr val="1E05D9"/>
                </a:solidFill>
              </a:rPr>
              <a:t>пациента в </a:t>
            </a:r>
            <a:r>
              <a:rPr lang="ru-RU" b="1" dirty="0" err="1" smtClean="0">
                <a:solidFill>
                  <a:srgbClr val="1E05D9"/>
                </a:solidFill>
              </a:rPr>
              <a:t>СамГМУ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4" name="Содержимое 3" descr="S6Shcyv3xJ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916" y="1312308"/>
            <a:ext cx="7967799" cy="5309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3701"/>
          </a:xfrm>
        </p:spPr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Мастер-класс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6" name="Содержимое 5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176" y="1078339"/>
            <a:ext cx="7911884" cy="567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74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Мастер-класс по подбору ТСР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6" name="Содержимое 5" descr="PVr4ymAu88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98" y="1068905"/>
            <a:ext cx="8229600" cy="54713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52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Общение с пациентом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6" name="Содержимое 5" descr="yDL9WhIvuU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1053"/>
            <a:ext cx="8229599" cy="548425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Практическое занятие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1" y="1600200"/>
            <a:ext cx="6807558" cy="4525963"/>
          </a:xfrm>
        </p:spPr>
      </p:pic>
    </p:spTree>
    <p:extLst>
      <p:ext uri="{BB962C8B-B14F-4D97-AF65-F5344CB8AC3E}">
        <p14:creationId xmlns:p14="http://schemas.microsoft.com/office/powerpoint/2010/main" val="4021233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Теория по психологическому взаимодействию с пациентами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3786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1E05D9"/>
                </a:solidFill>
              </a:rPr>
              <a:t>Что такое </a:t>
            </a:r>
            <a:r>
              <a:rPr lang="ru-RU" sz="5400" dirty="0" err="1" smtClean="0">
                <a:solidFill>
                  <a:srgbClr val="1E05D9"/>
                </a:solidFill>
              </a:rPr>
              <a:t>стома</a:t>
            </a:r>
            <a:r>
              <a:rPr lang="ru-RU" sz="5400" dirty="0" smtClean="0">
                <a:solidFill>
                  <a:srgbClr val="1E05D9"/>
                </a:solidFill>
              </a:rPr>
              <a:t>?</a:t>
            </a:r>
            <a:endParaRPr lang="en-US" sz="5400" dirty="0">
              <a:solidFill>
                <a:srgbClr val="1E05D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7892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err="1" smtClean="0"/>
              <a:t>Стома</a:t>
            </a:r>
            <a:r>
              <a:rPr lang="ru-RU" dirty="0" smtClean="0"/>
              <a:t> – с социально-психологической точки зрения (при отсутствии специальных средств ухода за </a:t>
            </a:r>
            <a:r>
              <a:rPr lang="ru-RU" dirty="0" err="1" smtClean="0"/>
              <a:t>стомой</a:t>
            </a:r>
            <a:r>
              <a:rPr lang="ru-RU" dirty="0" smtClean="0"/>
              <a:t> и реабилитационных мероприятий) это изоляция от общества, потеря учебы, работы, семьи, суицид. Именно поэтому люди со </a:t>
            </a:r>
            <a:r>
              <a:rPr lang="ru-RU" dirty="0" err="1" smtClean="0"/>
              <a:t>стомой</a:t>
            </a:r>
            <a:r>
              <a:rPr lang="ru-RU" dirty="0" smtClean="0"/>
              <a:t> нуждаются в особой социальной защите.</a:t>
            </a:r>
          </a:p>
          <a:p>
            <a:pPr algn="just">
              <a:buNone/>
            </a:pPr>
            <a:r>
              <a:rPr lang="ru-RU" dirty="0" err="1" smtClean="0"/>
              <a:t>Стома</a:t>
            </a:r>
            <a:r>
              <a:rPr lang="ru-RU" dirty="0" smtClean="0"/>
              <a:t> – это не болезнь, а результат хирургического вмешательства по причине болезни, травмы кишечника или мочеточника, приводящего </a:t>
            </a:r>
            <a:r>
              <a:rPr lang="ru-RU" dirty="0" err="1" smtClean="0"/>
              <a:t>стомированного</a:t>
            </a:r>
            <a:r>
              <a:rPr lang="ru-RU" dirty="0" smtClean="0"/>
              <a:t> человека к </a:t>
            </a:r>
            <a:r>
              <a:rPr lang="ru-RU" dirty="0" err="1" smtClean="0"/>
              <a:t>дезадаптации</a:t>
            </a:r>
            <a:r>
              <a:rPr lang="ru-RU" dirty="0" smtClean="0"/>
              <a:t> в социуме.</a:t>
            </a:r>
            <a:endParaRPr lang="ru-RU" b="1" dirty="0" smtClean="0"/>
          </a:p>
          <a:p>
            <a:pPr>
              <a:buNone/>
            </a:pPr>
            <a:endParaRPr lang="ru-RU" sz="8000" dirty="0" smtClean="0"/>
          </a:p>
          <a:p>
            <a:pPr marL="0" indent="0">
              <a:buFontTx/>
              <a:buChar char="-"/>
            </a:pPr>
            <a:endParaRPr lang="ru-RU" sz="5400" dirty="0" smtClean="0"/>
          </a:p>
          <a:p>
            <a:pPr marL="0" indent="0">
              <a:buFontTx/>
              <a:buChar char="-"/>
            </a:pP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0647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Студенты </a:t>
            </a:r>
            <a:r>
              <a:rPr lang="ru-RU" dirty="0" err="1" smtClean="0"/>
              <a:t>мед.учреждений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83174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Организационное собрание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02" y="1600200"/>
            <a:ext cx="6767795" cy="4525963"/>
          </a:xfrm>
        </p:spPr>
      </p:pic>
    </p:spTree>
    <p:extLst>
      <p:ext uri="{BB962C8B-B14F-4D97-AF65-F5344CB8AC3E}">
        <p14:creationId xmlns:p14="http://schemas.microsoft.com/office/powerpoint/2010/main" val="4173482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опыта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6289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волонтеры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1" y="1600200"/>
            <a:ext cx="6807558" cy="4525963"/>
          </a:xfrm>
        </p:spPr>
      </p:pic>
    </p:spTree>
    <p:extLst>
      <p:ext uri="{BB962C8B-B14F-4D97-AF65-F5344CB8AC3E}">
        <p14:creationId xmlns:p14="http://schemas.microsoft.com/office/powerpoint/2010/main" val="2426991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с пациентами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02" y="1600200"/>
            <a:ext cx="6767795" cy="4525963"/>
          </a:xfrm>
        </p:spPr>
      </p:pic>
    </p:spTree>
    <p:extLst>
      <p:ext uri="{BB962C8B-B14F-4D97-AF65-F5344CB8AC3E}">
        <p14:creationId xmlns:p14="http://schemas.microsoft.com/office/powerpoint/2010/main" val="3234735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Волонтерство</a:t>
            </a:r>
            <a:r>
              <a:rPr lang="ru-RU" dirty="0" smtClean="0"/>
              <a:t> в </a:t>
            </a:r>
            <a:r>
              <a:rPr lang="ru-RU" dirty="0" err="1" smtClean="0"/>
              <a:t>СамГМУ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2" y="1600200"/>
            <a:ext cx="4308716" cy="4525963"/>
          </a:xfrm>
        </p:spPr>
      </p:pic>
    </p:spTree>
    <p:extLst>
      <p:ext uri="{BB962C8B-B14F-4D97-AF65-F5344CB8AC3E}">
        <p14:creationId xmlns:p14="http://schemas.microsoft.com/office/powerpoint/2010/main" val="256294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5217"/>
          </a:xfrm>
        </p:spPr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Координаторы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16" name="Рисунок 15" descr="Аня Гаврило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00" y="1255353"/>
            <a:ext cx="3647440" cy="5486400"/>
          </a:xfrm>
          <a:prstGeom prst="rect">
            <a:avLst/>
          </a:prstGeom>
        </p:spPr>
      </p:pic>
      <p:pic>
        <p:nvPicPr>
          <p:cNvPr id="15" name="Рисунок 14" descr="21z-ZIzYJo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656" y="1239855"/>
            <a:ext cx="364744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8111"/>
          </a:xfrm>
        </p:spPr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Наша команда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4" name="Содержимое 3" descr="19.03.2017 встреча орг.по Стома Вместе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683" y="1212749"/>
            <a:ext cx="8128000" cy="54356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1E05D9"/>
                </a:solidFill>
              </a:rPr>
              <a:t>Кто нам нужен в команду?</a:t>
            </a:r>
            <a:endParaRPr lang="ru-RU" sz="4000" b="1" dirty="0">
              <a:solidFill>
                <a:srgbClr val="1E05D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Волонтеры в больницы;</a:t>
            </a:r>
          </a:p>
          <a:p>
            <a:r>
              <a:rPr lang="ru-RU" dirty="0" smtClean="0"/>
              <a:t>Менеджеры проектов;</a:t>
            </a:r>
          </a:p>
          <a:p>
            <a:r>
              <a:rPr lang="ru-RU" dirty="0" smtClean="0"/>
              <a:t>Координаторы направлений: </a:t>
            </a:r>
          </a:p>
          <a:p>
            <a:pPr>
              <a:buFontTx/>
              <a:buChar char="-"/>
            </a:pPr>
            <a:r>
              <a:rPr lang="ru-RU" sz="2600" dirty="0" smtClean="0"/>
              <a:t>посещение на дому, </a:t>
            </a:r>
          </a:p>
          <a:p>
            <a:pPr>
              <a:buFontTx/>
              <a:buChar char="-"/>
            </a:pPr>
            <a:r>
              <a:rPr lang="ru-RU" sz="2600" dirty="0" smtClean="0"/>
              <a:t>отдам/приму,</a:t>
            </a:r>
          </a:p>
          <a:p>
            <a:pPr>
              <a:buFontTx/>
              <a:buChar char="-"/>
            </a:pPr>
            <a:r>
              <a:rPr lang="ru-RU" sz="2600" dirty="0" smtClean="0"/>
              <a:t>пресс-секретарь; </a:t>
            </a:r>
          </a:p>
          <a:p>
            <a:pPr>
              <a:buFontTx/>
              <a:buChar char="-"/>
            </a:pPr>
            <a:r>
              <a:rPr lang="ru-RU" sz="2600" dirty="0" smtClean="0"/>
              <a:t>контент-менеджеры.</a:t>
            </a:r>
          </a:p>
          <a:p>
            <a:r>
              <a:rPr lang="ru-RU" dirty="0" smtClean="0"/>
              <a:t>Волонтеры на мероприятиях;</a:t>
            </a:r>
          </a:p>
          <a:p>
            <a:r>
              <a:rPr lang="ru-RU" dirty="0" smtClean="0"/>
              <a:t>Помощь в организации конференции;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Информационные ресурсы</a:t>
            </a:r>
            <a:endParaRPr lang="en-US" b="1" dirty="0">
              <a:solidFill>
                <a:srgbClr val="1E05D9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1047" y="1776639"/>
            <a:ext cx="8161905" cy="362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5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закономерность того как нарушения функций организма </a:t>
            </a:r>
            <a:r>
              <a:rPr lang="ru-RU" sz="2400" dirty="0" err="1" smtClean="0"/>
              <a:t>стомированного</a:t>
            </a:r>
            <a:r>
              <a:rPr lang="ru-RU" sz="2400" dirty="0" smtClean="0"/>
              <a:t> индивида </a:t>
            </a:r>
            <a:r>
              <a:rPr lang="ru-RU" sz="2400" u="sng" dirty="0" smtClean="0"/>
              <a:t>приводят его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к </a:t>
            </a:r>
            <a:r>
              <a:rPr lang="ru-RU" sz="2400" u="sng" dirty="0" smtClean="0"/>
              <a:t>нарушениям функционирования в обществе</a:t>
            </a:r>
            <a:r>
              <a:rPr lang="ru-RU" sz="2400" dirty="0" smtClean="0"/>
              <a:t>.</a:t>
            </a:r>
            <a:endParaRPr lang="en-US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7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47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Группа </a:t>
            </a:r>
            <a:r>
              <a:rPr lang="ru-RU" b="1" dirty="0" err="1" smtClean="0">
                <a:solidFill>
                  <a:srgbClr val="1E05D9"/>
                </a:solidFill>
              </a:rPr>
              <a:t>Вконтакте</a:t>
            </a:r>
            <a:r>
              <a:rPr lang="en-US" b="1" dirty="0" smtClean="0">
                <a:solidFill>
                  <a:srgbClr val="1E05D9"/>
                </a:solidFill>
              </a:rPr>
              <a:t> </a:t>
            </a:r>
            <a:endParaRPr lang="en-US" b="1" dirty="0">
              <a:solidFill>
                <a:srgbClr val="1E05D9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1376" y="1216160"/>
            <a:ext cx="6759236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5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Группа на </a:t>
            </a:r>
            <a:r>
              <a:rPr lang="en-US" b="1" dirty="0" err="1" smtClean="0">
                <a:solidFill>
                  <a:srgbClr val="1E05D9"/>
                </a:solidFill>
              </a:rPr>
              <a:t>Facebook</a:t>
            </a:r>
            <a:r>
              <a:rPr lang="ru-RU" b="1" dirty="0" smtClean="0">
                <a:solidFill>
                  <a:srgbClr val="1E05D9"/>
                </a:solidFill>
              </a:rPr>
              <a:t> </a:t>
            </a:r>
            <a:r>
              <a:rPr lang="en-US" sz="1100" b="1" dirty="0" smtClean="0">
                <a:solidFill>
                  <a:srgbClr val="1E05D9"/>
                </a:solidFill>
              </a:rPr>
              <a:t/>
            </a:r>
            <a:br>
              <a:rPr lang="en-US" sz="1100" b="1" dirty="0" smtClean="0">
                <a:solidFill>
                  <a:srgbClr val="1E05D9"/>
                </a:solidFill>
              </a:rPr>
            </a:br>
            <a:r>
              <a:rPr lang="ru-RU" sz="1100" b="1" dirty="0" smtClean="0">
                <a:solidFill>
                  <a:srgbClr val="1E05D9"/>
                </a:solidFill>
              </a:rPr>
              <a:t/>
            </a:r>
            <a:br>
              <a:rPr lang="ru-RU" sz="1100" b="1" dirty="0" smtClean="0">
                <a:solidFill>
                  <a:srgbClr val="1E05D9"/>
                </a:solidFill>
              </a:rPr>
            </a:br>
            <a:endParaRPr lang="en-US" sz="1100" b="1" dirty="0">
              <a:solidFill>
                <a:srgbClr val="1E05D9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8197" y="1417638"/>
            <a:ext cx="8198603" cy="489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5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1E05D9"/>
                </a:solidFill>
              </a:rPr>
              <a:t>Инстаграм</a:t>
            </a:r>
            <a:endParaRPr lang="en-US" b="1" dirty="0">
              <a:solidFill>
                <a:srgbClr val="1E05D9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1186" y="1507209"/>
            <a:ext cx="8443151" cy="490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5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1E05D9"/>
                </a:solidFill>
              </a:rPr>
              <a:t>Стикер</a:t>
            </a:r>
            <a:r>
              <a:rPr lang="ru-RU" b="1" dirty="0" smtClean="0">
                <a:solidFill>
                  <a:srgbClr val="1E05D9"/>
                </a:solidFill>
              </a:rPr>
              <a:t> для больниц и ЦСО</a:t>
            </a:r>
            <a:endParaRPr lang="en-US" b="1" dirty="0">
              <a:solidFill>
                <a:srgbClr val="1E05D9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95139" y="1417638"/>
            <a:ext cx="5109225" cy="510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5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Плюсы, которые вы получаете:</a:t>
            </a:r>
            <a:endParaRPr lang="ru-RU" b="1" dirty="0">
              <a:solidFill>
                <a:srgbClr val="1E05D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опыт общения с врачами;</a:t>
            </a:r>
          </a:p>
          <a:p>
            <a:r>
              <a:rPr lang="ru-RU" dirty="0" smtClean="0"/>
              <a:t>опыт общения с пациентами;</a:t>
            </a:r>
          </a:p>
          <a:p>
            <a:r>
              <a:rPr lang="ru-RU" dirty="0" smtClean="0"/>
              <a:t>знания, о которых не рассказывают;</a:t>
            </a:r>
          </a:p>
          <a:p>
            <a:r>
              <a:rPr lang="ru-RU" dirty="0" smtClean="0"/>
              <a:t>участие в мастер-классах;</a:t>
            </a:r>
          </a:p>
          <a:p>
            <a:r>
              <a:rPr lang="ru-RU" dirty="0" smtClean="0"/>
              <a:t>возможность участия в мероприятиях;</a:t>
            </a:r>
          </a:p>
          <a:p>
            <a:r>
              <a:rPr lang="ru-RU" dirty="0" smtClean="0"/>
              <a:t>возможность написать научную работу;</a:t>
            </a:r>
          </a:p>
          <a:p>
            <a:r>
              <a:rPr lang="ru-RU" dirty="0" smtClean="0"/>
              <a:t>оценка на </a:t>
            </a:r>
            <a:r>
              <a:rPr lang="ru-RU" dirty="0" err="1" smtClean="0"/>
              <a:t>ДобровольцыРоссии.рф</a:t>
            </a:r>
            <a:r>
              <a:rPr lang="ru-RU" dirty="0" smtClean="0"/>
              <a:t>;</a:t>
            </a:r>
          </a:p>
          <a:p>
            <a:r>
              <a:rPr lang="ru-RU" dirty="0" smtClean="0"/>
              <a:t>благодарственное письмо;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Ссылки:</a:t>
            </a:r>
            <a:endParaRPr lang="en-US" b="1" dirty="0">
              <a:solidFill>
                <a:srgbClr val="1E05D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868"/>
            <a:ext cx="8686800" cy="509894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Наш сайт тут:</a:t>
            </a:r>
            <a:endParaRPr lang="en-US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en-US" u="sng" dirty="0" smtClean="0">
                <a:hlinkClick r:id="rId2"/>
              </a:rPr>
              <a:t>http://stomavmeste.tilda.ws/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Группа </a:t>
            </a:r>
            <a:r>
              <a:rPr lang="ru-RU" dirty="0" err="1" smtClean="0"/>
              <a:t>Вконтакте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en-US" dirty="0" smtClean="0">
                <a:hlinkClick r:id="rId3"/>
              </a:rPr>
              <a:t>http://vk.com/vmestestomareabilitacia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Страница на </a:t>
            </a:r>
            <a:r>
              <a:rPr lang="en-US" dirty="0" err="1" smtClean="0"/>
              <a:t>Facebook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en-US" sz="2800" dirty="0" smtClean="0">
                <a:hlinkClick r:id="rId4"/>
              </a:rPr>
              <a:t>https://www.facebook.com/vmestestomareabilitacia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Страничка в </a:t>
            </a:r>
            <a:r>
              <a:rPr lang="ru-RU" sz="2800" dirty="0" err="1" smtClean="0"/>
              <a:t>инстаграм</a:t>
            </a:r>
            <a:endParaRPr lang="ru-RU" sz="2800" dirty="0" smtClean="0"/>
          </a:p>
          <a:p>
            <a:pPr>
              <a:buNone/>
            </a:pPr>
            <a:r>
              <a:rPr lang="en-US" sz="2800" dirty="0" smtClean="0">
                <a:hlinkClick r:id="rId5"/>
              </a:rPr>
              <a:t>https://www.instagram.com/vmestestomareabilit/</a:t>
            </a: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en-US" sz="2800" b="1" dirty="0" smtClean="0"/>
              <a:t>#</a:t>
            </a:r>
            <a:r>
              <a:rPr lang="ru-RU" sz="2800" b="1" dirty="0" err="1" smtClean="0"/>
              <a:t>РООИСБВместе</a:t>
            </a:r>
            <a:r>
              <a:rPr lang="ru-RU" sz="2800" b="1" dirty="0" smtClean="0"/>
              <a:t> </a:t>
            </a:r>
            <a:r>
              <a:rPr lang="en-US" sz="2800" b="1" dirty="0" smtClean="0"/>
              <a:t>#</a:t>
            </a:r>
            <a:r>
              <a:rPr lang="ru-RU" sz="2800" b="1" dirty="0" err="1" smtClean="0"/>
              <a:t>СтомаВместе</a:t>
            </a:r>
            <a:r>
              <a:rPr lang="ru-RU" sz="2800" b="1" dirty="0" smtClean="0"/>
              <a:t> </a:t>
            </a:r>
            <a:r>
              <a:rPr lang="en-US" sz="2800" b="1" dirty="0" smtClean="0"/>
              <a:t>#</a:t>
            </a:r>
            <a:r>
              <a:rPr lang="ru-RU" sz="2800" b="1" dirty="0" err="1" smtClean="0"/>
              <a:t>проектСтомаВместе</a:t>
            </a:r>
            <a:r>
              <a:rPr lang="ru-RU" sz="2800" b="1" dirty="0" smtClean="0"/>
              <a:t> </a:t>
            </a:r>
          </a:p>
          <a:p>
            <a:pPr>
              <a:buNone/>
            </a:pPr>
            <a:r>
              <a:rPr lang="en-US" sz="2800" b="1" dirty="0" smtClean="0"/>
              <a:t>#</a:t>
            </a:r>
            <a:r>
              <a:rPr lang="ru-RU" sz="2800" b="1" dirty="0" smtClean="0"/>
              <a:t>ВМ63 </a:t>
            </a:r>
            <a:r>
              <a:rPr lang="en-US" sz="2800" b="1" dirty="0" smtClean="0"/>
              <a:t>#</a:t>
            </a:r>
            <a:r>
              <a:rPr lang="ru-RU" sz="2800" b="1" dirty="0" err="1" smtClean="0"/>
              <a:t>МолодежьСамары</a:t>
            </a:r>
            <a:r>
              <a:rPr lang="ru-RU" sz="2800" b="1" dirty="0" smtClean="0"/>
              <a:t> </a:t>
            </a:r>
            <a:r>
              <a:rPr lang="en-US" sz="2800" b="1" dirty="0" smtClean="0"/>
              <a:t>#</a:t>
            </a:r>
            <a:r>
              <a:rPr lang="ru-RU" sz="2800" b="1" dirty="0" err="1" smtClean="0"/>
              <a:t>СамарскаяОбласть</a:t>
            </a:r>
            <a:endParaRPr lang="ru-RU" sz="2800" b="1" dirty="0" smtClean="0"/>
          </a:p>
          <a:p>
            <a:pPr>
              <a:buNone/>
            </a:pPr>
            <a:endParaRPr lang="ru-RU" sz="800" dirty="0" smtClean="0"/>
          </a:p>
          <a:p>
            <a:pPr>
              <a:buNone/>
            </a:pPr>
            <a:endParaRPr lang="ru-RU" sz="800" dirty="0" smtClean="0"/>
          </a:p>
          <a:p>
            <a:pPr>
              <a:buNone/>
            </a:pPr>
            <a:endParaRPr lang="ru-RU" sz="800" dirty="0" smtClean="0"/>
          </a:p>
        </p:txBody>
      </p:sp>
    </p:spTree>
    <p:extLst>
      <p:ext uri="{BB962C8B-B14F-4D97-AF65-F5344CB8AC3E}">
        <p14:creationId xmlns:p14="http://schemas.microsoft.com/office/powerpoint/2010/main" val="8815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Спасибо за внимание!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4" name="Содержимое 3" descr="5CXWCM_1MF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E05D9"/>
                </a:solidFill>
              </a:rPr>
              <a:t>Модель реабилитации:</a:t>
            </a:r>
            <a:endParaRPr lang="en-US" b="1" dirty="0">
              <a:solidFill>
                <a:srgbClr val="1E05D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1569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Дооперационная подготовка пациента;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Послеоперационная помощь + обучение;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Реабилитация в первые 2 недели;</a:t>
            </a:r>
          </a:p>
          <a:p>
            <a:r>
              <a:rPr lang="ru-RU" dirty="0" smtClean="0"/>
              <a:t>Реабилитация после выписки из </a:t>
            </a:r>
            <a:r>
              <a:rPr lang="ru-RU" dirty="0" err="1" smtClean="0"/>
              <a:t>мед.учреждения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Помощь в оформлении инвалидности;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Адаптация к новым условиям жизни;</a:t>
            </a:r>
          </a:p>
          <a:p>
            <a:r>
              <a:rPr lang="ru-RU" dirty="0" smtClean="0"/>
              <a:t>Регулярные встречи пациентов.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15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ПРОБЛЕМА</a:t>
            </a:r>
            <a:endParaRPr lang="ru-RU" b="1" dirty="0">
              <a:solidFill>
                <a:srgbClr val="1E05D9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36073"/>
            <a:ext cx="8401331" cy="539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1E05D9"/>
                </a:solidFill>
              </a:rPr>
              <a:t>Официальной статистики нет</a:t>
            </a:r>
            <a:endParaRPr lang="en-US" sz="4800" b="1" dirty="0">
              <a:solidFill>
                <a:srgbClr val="1E05D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395855" cy="4509654"/>
          </a:xfrm>
        </p:spPr>
        <p:txBody>
          <a:bodyPr>
            <a:noAutofit/>
          </a:bodyPr>
          <a:lstStyle/>
          <a:p>
            <a:pPr marL="0" indent="0"/>
            <a:r>
              <a:rPr lang="ru-RU" sz="4400" dirty="0" smtClean="0"/>
              <a:t>В Самарской области около 3 000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/>
            <a:r>
              <a:rPr lang="ru-RU" sz="4400" dirty="0" smtClean="0"/>
              <a:t>В России 100 000 – 140 000 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/>
            <a:r>
              <a:rPr lang="ru-RU" sz="4400" dirty="0" smtClean="0"/>
              <a:t>На 100 000 населения 100–150 человек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854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65525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1E05D9"/>
                </a:solidFill>
              </a:rPr>
              <a:t/>
            </a:r>
            <a:br>
              <a:rPr lang="ru-RU" sz="3800" b="1" dirty="0" smtClean="0">
                <a:solidFill>
                  <a:srgbClr val="1E05D9"/>
                </a:solidFill>
              </a:rPr>
            </a:br>
            <a:r>
              <a:rPr lang="ru-RU" sz="3800" b="1" dirty="0" err="1" smtClean="0">
                <a:solidFill>
                  <a:srgbClr val="1E05D9"/>
                </a:solidFill>
              </a:rPr>
              <a:t>Стомированные</a:t>
            </a:r>
            <a:r>
              <a:rPr lang="ru-RU" sz="3800" b="1" dirty="0" smtClean="0">
                <a:solidFill>
                  <a:srgbClr val="1E05D9"/>
                </a:solidFill>
              </a:rPr>
              <a:t> могут выглядеть так</a:t>
            </a:r>
            <a:br>
              <a:rPr lang="ru-RU" sz="3800" b="1" dirty="0" smtClean="0">
                <a:solidFill>
                  <a:srgbClr val="1E05D9"/>
                </a:solidFill>
              </a:rPr>
            </a:br>
            <a:endParaRPr lang="ru-RU" sz="3800" b="1" dirty="0">
              <a:solidFill>
                <a:srgbClr val="1E05D9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527" y="1540163"/>
            <a:ext cx="8451273" cy="492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1E05D9"/>
                </a:solidFill>
              </a:rPr>
              <a:t>Вместе мы:</a:t>
            </a:r>
            <a:endParaRPr lang="en-US" sz="6000" b="1" dirty="0">
              <a:solidFill>
                <a:srgbClr val="1E05D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71108"/>
          </a:xfrm>
        </p:spPr>
        <p:txBody>
          <a:bodyPr>
            <a:normAutofit fontScale="85000" lnSpcReduction="10000"/>
          </a:bodyPr>
          <a:lstStyle/>
          <a:p>
            <a:pPr marL="914400" indent="-914400">
              <a:buAutoNum type="arabicPeriod"/>
            </a:pPr>
            <a:r>
              <a:rPr lang="ru-RU" sz="4800" dirty="0" smtClean="0"/>
              <a:t>Преодолеваем стеснение;</a:t>
            </a:r>
          </a:p>
          <a:p>
            <a:pPr marL="914400" indent="-914400">
              <a:buAutoNum type="arabicPeriod"/>
            </a:pPr>
            <a:r>
              <a:rPr lang="ru-RU" sz="4800" dirty="0" smtClean="0"/>
              <a:t>Показываем как с этим  жить;</a:t>
            </a:r>
          </a:p>
          <a:p>
            <a:pPr marL="914400" indent="-914400">
              <a:buAutoNum type="arabicPeriod"/>
            </a:pPr>
            <a:r>
              <a:rPr lang="ru-RU" sz="4800" dirty="0" smtClean="0"/>
              <a:t>Координируем;</a:t>
            </a:r>
          </a:p>
          <a:p>
            <a:pPr marL="914400" indent="-914400">
              <a:buAutoNum type="arabicPeriod"/>
            </a:pPr>
            <a:r>
              <a:rPr lang="ru-RU" sz="4800" dirty="0" smtClean="0"/>
              <a:t>Проводим «Школы пациента»;</a:t>
            </a:r>
          </a:p>
          <a:p>
            <a:pPr marL="914400" indent="-914400">
              <a:buAutoNum type="arabicPeriod"/>
            </a:pPr>
            <a:r>
              <a:rPr lang="ru-RU" sz="4800" dirty="0" smtClean="0"/>
              <a:t>Встречаемся;</a:t>
            </a:r>
          </a:p>
          <a:p>
            <a:pPr marL="914400" indent="-914400">
              <a:buAutoNum type="arabicPeriod"/>
            </a:pPr>
            <a:r>
              <a:rPr lang="ru-RU" sz="4800" dirty="0" smtClean="0"/>
              <a:t>Придаем уверенность.</a:t>
            </a:r>
          </a:p>
          <a:p>
            <a:pPr marL="914400" indent="-91440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375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E05D9"/>
                </a:solidFill>
              </a:rPr>
              <a:t>Что вы будите делать?</a:t>
            </a:r>
            <a:endParaRPr lang="ru-RU" b="1" dirty="0">
              <a:solidFill>
                <a:srgbClr val="1E05D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Пройдете курс на «Школе </a:t>
            </a:r>
            <a:r>
              <a:rPr lang="ru-RU" dirty="0" err="1" smtClean="0"/>
              <a:t>волонтерства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Общение с пациентом на Школе;</a:t>
            </a:r>
          </a:p>
          <a:p>
            <a:r>
              <a:rPr lang="ru-RU" dirty="0" smtClean="0"/>
              <a:t>Тестирование;</a:t>
            </a:r>
          </a:p>
          <a:p>
            <a:r>
              <a:rPr lang="ru-RU" dirty="0" smtClean="0"/>
              <a:t>Реабилитация пациентов совместно с  врачами в больницах;</a:t>
            </a:r>
          </a:p>
          <a:p>
            <a:r>
              <a:rPr lang="ru-RU" dirty="0" smtClean="0"/>
              <a:t>Участие в других значимых мероприятиях.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11132</TotalTime>
  <Words>419</Words>
  <Application>Microsoft Office PowerPoint</Application>
  <PresentationFormat>Экран (4:3)</PresentationFormat>
  <Paragraphs>97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            Самарская региональная  общественная организация инвалидов стомированных больных  «ВМЕСТЕ».  Основана 14 декабря 2012 г.</vt:lpstr>
      <vt:lpstr>Что такое стома?</vt:lpstr>
      <vt:lpstr>закономерность того как нарушения функций организма стомированного индивида приводят его  к нарушениям функционирования в обществе.</vt:lpstr>
      <vt:lpstr>Модель реабилитации:</vt:lpstr>
      <vt:lpstr>ПРОБЛЕМА</vt:lpstr>
      <vt:lpstr>Официальной статистики нет</vt:lpstr>
      <vt:lpstr> Стомированные могут выглядеть так </vt:lpstr>
      <vt:lpstr>Вместе мы:</vt:lpstr>
      <vt:lpstr>Что вы будите делать?</vt:lpstr>
      <vt:lpstr>Презентация PowerPoint</vt:lpstr>
      <vt:lpstr>Благо получатели (пациенты) </vt:lpstr>
      <vt:lpstr>Выставка «Медицина.Фармация»</vt:lpstr>
      <vt:lpstr>Павильон на выставке</vt:lpstr>
      <vt:lpstr>Школа пациента в СамГМУ</vt:lpstr>
      <vt:lpstr>Мастер-класс</vt:lpstr>
      <vt:lpstr>Мастер-класс по подбору ТСР</vt:lpstr>
      <vt:lpstr>Общение с пациентом</vt:lpstr>
      <vt:lpstr>Практическое занятие</vt:lpstr>
      <vt:lpstr>Теория по психологическому взаимодействию с пациентами</vt:lpstr>
      <vt:lpstr>Студенты мед.учреждений</vt:lpstr>
      <vt:lpstr>Организационное собрание</vt:lpstr>
      <vt:lpstr>Передача опыта</vt:lpstr>
      <vt:lpstr>волонтеры</vt:lpstr>
      <vt:lpstr>Встреча с пациентами</vt:lpstr>
      <vt:lpstr>Волонтерство в СамГМУ</vt:lpstr>
      <vt:lpstr>Координаторы</vt:lpstr>
      <vt:lpstr>Наша команда</vt:lpstr>
      <vt:lpstr>Кто нам нужен в команду?</vt:lpstr>
      <vt:lpstr>Информационные ресурсы</vt:lpstr>
      <vt:lpstr>Группа Вконтакте </vt:lpstr>
      <vt:lpstr>Группа на Facebook   </vt:lpstr>
      <vt:lpstr>Инстаграм</vt:lpstr>
      <vt:lpstr>Стикер для больниц и ЦСО</vt:lpstr>
      <vt:lpstr>Плюсы, которые вы получаете:</vt:lpstr>
      <vt:lpstr>Ссылки: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Alexey Sidorenko</dc:creator>
  <cp:lastModifiedBy>Татьяна</cp:lastModifiedBy>
  <cp:revision>170</cp:revision>
  <dcterms:created xsi:type="dcterms:W3CDTF">2014-11-22T12:00:59Z</dcterms:created>
  <dcterms:modified xsi:type="dcterms:W3CDTF">2019-04-19T15:29:52Z</dcterms:modified>
</cp:coreProperties>
</file>