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2"/>
  </p:notesMasterIdLst>
  <p:sldIdLst>
    <p:sldId id="256" r:id="rId2"/>
    <p:sldId id="316" r:id="rId3"/>
    <p:sldId id="319" r:id="rId4"/>
    <p:sldId id="317" r:id="rId5"/>
    <p:sldId id="323" r:id="rId6"/>
    <p:sldId id="322" r:id="rId7"/>
    <p:sldId id="327" r:id="rId8"/>
    <p:sldId id="329" r:id="rId9"/>
    <p:sldId id="330" r:id="rId10"/>
    <p:sldId id="331"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7"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113B5-AA55-4DA6-9CFE-C4004A92A90C}" type="datetimeFigureOut">
              <a:rPr lang="ru-RU" smtClean="0"/>
              <a:pPr/>
              <a:t>19.03.2019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E88316-D109-4285-A2FF-698D3FE2FD1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9E88316-D109-4285-A2FF-698D3FE2FD16}"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19.03.2019</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med" advClick="0" advTm="4000">
    <p:push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advClick="0" advTm="4000">
    <p:push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advClick="0" advTm="4000">
    <p:push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advClick="0" advTm="4000">
    <p:push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transition spd="med" advClick="0" advTm="4000">
    <p:push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advClick="0" advTm="4000">
    <p:push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19.03.2019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advClick="0" advTm="4000">
    <p:push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19.03.2019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advClick="0" advTm="4000">
    <p:push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19.03.2019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advClick="0" advTm="4000">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advClick="0" advTm="4000">
    <p:push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advClick="0" advTm="4000">
    <p:push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19.03.2019</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med" advClick="0" advTm="4000">
    <p:push dir="r"/>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s://ok.ru/group/54819388129485" TargetMode="External"/><Relationship Id="rId2" Type="http://schemas.openxmlformats.org/officeDocument/2006/relationships/hyperlink" Target="https://vk.com/club157397723" TargetMode="External"/><Relationship Id="rId1" Type="http://schemas.openxmlformats.org/officeDocument/2006/relationships/slideLayout" Target="../slideLayouts/slideLayout3.xml"/><Relationship Id="rId5" Type="http://schemas.openxmlformats.org/officeDocument/2006/relationships/hyperlink" Target="https://www.facebook.com/&#1042;&#1086;&#1083;&#1086;&#1085;&#1090;&#1105;&#1088;&#1089;&#1082;&#1080;&#1081;-&#1082;&#1083;&#1091;&#1073;-&#1053;&#1086;&#1074;&#1086;&#1077;-&#1087;&#1086;&#1082;&#1086;&#1083;&#1077;&#1085;&#1080;&#1077;-374260156738188" TargetMode="External"/><Relationship Id="rId4" Type="http://schemas.openxmlformats.org/officeDocument/2006/relationships/hyperlink" Target="https://www.instagram.com/club_new_generation/?hl=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928670"/>
            <a:ext cx="8229600" cy="3000396"/>
          </a:xfrm>
        </p:spPr>
        <p:txBody>
          <a:bodyPr>
            <a:normAutofit/>
          </a:bodyPr>
          <a:lstStyle/>
          <a:p>
            <a:pPr algn="ctr"/>
            <a:r>
              <a:rPr lang="ru-RU" sz="4000" dirty="0" smtClean="0">
                <a:solidFill>
                  <a:schemeClr val="tx1"/>
                </a:solidFill>
              </a:rPr>
              <a:t>Проект «Счастливые дети»</a:t>
            </a:r>
            <a:br>
              <a:rPr lang="ru-RU" sz="4000" dirty="0" smtClean="0">
                <a:solidFill>
                  <a:schemeClr val="tx1"/>
                </a:solidFill>
              </a:rPr>
            </a:br>
            <a:r>
              <a:rPr lang="ru-RU" sz="4000" dirty="0" smtClean="0">
                <a:solidFill>
                  <a:schemeClr val="tx1"/>
                </a:solidFill>
              </a:rPr>
              <a:t>волонтёрского клуба «Новое поколение»</a:t>
            </a:r>
            <a:endParaRPr lang="ru-RU" sz="4000" dirty="0">
              <a:solidFill>
                <a:schemeClr val="tx1"/>
              </a:solidFill>
            </a:endParaRPr>
          </a:p>
        </p:txBody>
      </p:sp>
      <p:sp>
        <p:nvSpPr>
          <p:cNvPr id="6" name="Прямоугольник 5"/>
          <p:cNvSpPr/>
          <p:nvPr/>
        </p:nvSpPr>
        <p:spPr>
          <a:xfrm>
            <a:off x="1835696" y="6309320"/>
            <a:ext cx="51845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a:p>
        </p:txBody>
      </p:sp>
      <p:sp>
        <p:nvSpPr>
          <p:cNvPr id="4" name="Прямоугольник 3"/>
          <p:cNvSpPr/>
          <p:nvPr/>
        </p:nvSpPr>
        <p:spPr>
          <a:xfrm>
            <a:off x="2428860" y="5572140"/>
            <a:ext cx="4572000" cy="830997"/>
          </a:xfrm>
          <a:prstGeom prst="rect">
            <a:avLst/>
          </a:prstGeom>
        </p:spPr>
        <p:txBody>
          <a:bodyPr>
            <a:spAutoFit/>
          </a:bodyPr>
          <a:lstStyle/>
          <a:p>
            <a:pPr algn="ctr"/>
            <a:r>
              <a:rPr lang="ru-RU"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rPr>
              <a:t>г. </a:t>
            </a:r>
            <a:r>
              <a:rPr lang="ru-RU" sz="2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rPr>
              <a:t>Киреевск</a:t>
            </a:r>
            <a:r>
              <a:rPr lang="ru-RU"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rPr>
              <a:t> </a:t>
            </a:r>
            <a:br>
              <a:rPr lang="ru-RU"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rPr>
            </a:br>
            <a:r>
              <a:rPr lang="ru-RU"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rPr>
              <a:t>2019г.</a:t>
            </a:r>
            <a:endParaRPr lang="ru-RU"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ndParaRPr>
          </a:p>
        </p:txBody>
      </p:sp>
    </p:spTree>
  </p:cSld>
  <p:clrMapOvr>
    <a:masterClrMapping/>
  </p:clrMapOvr>
  <p:transition spd="med" advClick="0" advTm="4000">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204864"/>
            <a:ext cx="7772400" cy="1362456"/>
          </a:xfrm>
        </p:spPr>
        <p:txBody>
          <a:bodyPr/>
          <a:lstStyle/>
          <a:p>
            <a:pPr algn="ctr"/>
            <a:r>
              <a:rPr lang="ru-RU" dirty="0" smtClean="0">
                <a:solidFill>
                  <a:schemeClr val="tx1"/>
                </a:solidFill>
              </a:rPr>
              <a:t>Спасибо за внимание!</a:t>
            </a:r>
            <a:endParaRPr lang="ru-RU" dirty="0">
              <a:solidFill>
                <a:schemeClr val="tx1"/>
              </a:solidFill>
            </a:endParaRPr>
          </a:p>
        </p:txBody>
      </p:sp>
    </p:spTree>
  </p:cSld>
  <p:clrMapOvr>
    <a:masterClrMapping/>
  </p:clrMapOvr>
  <p:transition spd="med" advClick="0" advTm="4000">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85786" y="0"/>
            <a:ext cx="7772400" cy="2286016"/>
          </a:xfrm>
        </p:spPr>
        <p:txBody>
          <a:bodyPr>
            <a:normAutofit fontScale="90000"/>
          </a:bodyPr>
          <a:lstStyle/>
          <a:p>
            <a:r>
              <a:rPr lang="ru-RU" sz="3200" dirty="0" smtClean="0">
                <a:solidFill>
                  <a:schemeClr val="tx1"/>
                </a:solidFill>
              </a:rPr>
              <a:t>Тип проекта: </a:t>
            </a:r>
            <a:br>
              <a:rPr lang="ru-RU" sz="3200" dirty="0" smtClean="0">
                <a:solidFill>
                  <a:schemeClr val="tx1"/>
                </a:solidFill>
              </a:rPr>
            </a:br>
            <a:r>
              <a:rPr lang="ru-RU" sz="3200" dirty="0" smtClean="0">
                <a:solidFill>
                  <a:schemeClr val="tx1"/>
                </a:solidFill>
              </a:rPr>
              <a:t>-организация волонтерами досуговой деятельности детей с ОВЗ.</a:t>
            </a:r>
            <a:r>
              <a:rPr lang="ru-RU" sz="3200" dirty="0" smtClean="0"/>
              <a:t/>
            </a:r>
            <a:br>
              <a:rPr lang="ru-RU" sz="3200" dirty="0" smtClean="0"/>
            </a:br>
            <a:endParaRPr lang="ru-RU" sz="3200" dirty="0"/>
          </a:p>
        </p:txBody>
      </p:sp>
      <p:pic>
        <p:nvPicPr>
          <p:cNvPr id="4098" name="Picture 2" descr="https://pp.userapi.com/c849424/v849424700/12faed/3rDQ6LyqOrg.jpg"/>
          <p:cNvPicPr>
            <a:picLocks noChangeAspect="1" noChangeArrowheads="1"/>
          </p:cNvPicPr>
          <p:nvPr/>
        </p:nvPicPr>
        <p:blipFill>
          <a:blip r:embed="rId2" cstate="print"/>
          <a:srcRect/>
          <a:stretch>
            <a:fillRect/>
          </a:stretch>
        </p:blipFill>
        <p:spPr bwMode="auto">
          <a:xfrm>
            <a:off x="1428728" y="2214554"/>
            <a:ext cx="6535125" cy="4262788"/>
          </a:xfrm>
          <a:prstGeom prst="rect">
            <a:avLst/>
          </a:prstGeom>
          <a:noFill/>
        </p:spPr>
      </p:pic>
    </p:spTree>
  </p:cSld>
  <p:clrMapOvr>
    <a:masterClrMapping/>
  </p:clrMapOvr>
  <p:transition spd="med" advClick="0" advTm="4000">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214282" y="571480"/>
            <a:ext cx="8568952" cy="4572032"/>
          </a:xfrm>
          <a:prstGeom prst="rect">
            <a:avLst/>
          </a:prstGeom>
        </p:spPr>
        <p:txBody>
          <a:bodyPr vert="horz" bIns="0" anchor="b">
            <a:normAutofit/>
            <a:scene3d>
              <a:camera prst="orthographicFront"/>
              <a:lightRig rig="soft" dir="t">
                <a:rot lat="0" lon="0" rev="17220000"/>
              </a:lightRig>
            </a:scene3d>
            <a:sp3d prstMaterial="softEdge">
              <a:bevelT w="38100" h="38100"/>
              <a:contourClr>
                <a:schemeClr val="tx2">
                  <a:shade val="50000"/>
                </a:schemeClr>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Цель проекта:</a:t>
            </a:r>
          </a:p>
          <a:p>
            <a:pPr marL="0" marR="0" lvl="0" indent="0" defTabSz="914400" rtl="0" eaLnBrk="1" fontAlgn="auto" latinLnBrk="0" hangingPunct="1">
              <a:lnSpc>
                <a:spcPct val="100000"/>
              </a:lnSpc>
              <a:spcBef>
                <a:spcPct val="0"/>
              </a:spcBef>
              <a:spcAft>
                <a:spcPts val="0"/>
              </a:spcAft>
              <a:buClrTx/>
              <a:buSzTx/>
              <a:buFontTx/>
              <a:buChar char="-"/>
              <a:tabLst/>
              <a:defRPr/>
            </a:pPr>
            <a:r>
              <a:rPr kumimoji="0" lang="ru-RU" sz="44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Помощь в адаптации и социализации детей с ОВЗ.</a:t>
            </a:r>
          </a:p>
          <a:p>
            <a:pPr marL="0" marR="0" lvl="0" indent="0" defTabSz="914400" rtl="0" eaLnBrk="1" fontAlgn="auto" latinLnBrk="0" hangingPunct="1">
              <a:lnSpc>
                <a:spcPct val="100000"/>
              </a:lnSpc>
              <a:spcBef>
                <a:spcPct val="0"/>
              </a:spcBef>
              <a:spcAft>
                <a:spcPts val="0"/>
              </a:spcAft>
              <a:buClrTx/>
              <a:buSzTx/>
              <a:tabLst/>
              <a:defRPr/>
            </a:pPr>
            <a:endParaRPr kumimoji="0" lang="ru-RU" sz="44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tabLst/>
              <a:defRPr/>
            </a:pPr>
            <a:r>
              <a:rPr kumimoji="0" lang="ru-RU" sz="44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Целевая аудитория:</a:t>
            </a:r>
          </a:p>
          <a:p>
            <a:pPr marL="0" marR="0" lvl="0" indent="0" defTabSz="914400" rtl="0" eaLnBrk="1" fontAlgn="auto" latinLnBrk="0" hangingPunct="1">
              <a:lnSpc>
                <a:spcPct val="100000"/>
              </a:lnSpc>
              <a:spcBef>
                <a:spcPct val="0"/>
              </a:spcBef>
              <a:spcAft>
                <a:spcPts val="0"/>
              </a:spcAft>
              <a:buClrTx/>
              <a:buSzTx/>
              <a:buFontTx/>
              <a:buChar char="-"/>
              <a:tabLst/>
              <a:defRPr/>
            </a:pPr>
            <a:r>
              <a:rPr lang="ru-RU" sz="4400" b="1" noProof="0" dirty="0" smtClean="0">
                <a:ln w="6350">
                  <a:noFill/>
                </a:ln>
                <a:effectLst>
                  <a:outerShdw blurRad="114300" dist="101600" dir="2700000" algn="tl" rotWithShape="0">
                    <a:srgbClr val="000000">
                      <a:alpha val="40000"/>
                    </a:srgbClr>
                  </a:outerShdw>
                </a:effectLst>
                <a:latin typeface="+mj-lt"/>
                <a:ea typeface="+mj-ea"/>
                <a:cs typeface="+mj-cs"/>
              </a:rPr>
              <a:t> </a:t>
            </a:r>
            <a:r>
              <a:rPr lang="ru-RU" sz="4400" b="1" dirty="0" smtClean="0">
                <a:ln w="6350">
                  <a:noFill/>
                </a:ln>
                <a:effectLst>
                  <a:outerShdw blurRad="114300" dist="101600" dir="2700000" algn="tl" rotWithShape="0">
                    <a:srgbClr val="000000">
                      <a:alpha val="40000"/>
                    </a:srgbClr>
                  </a:outerShdw>
                </a:effectLst>
                <a:latin typeface="+mj-lt"/>
                <a:ea typeface="+mj-ea"/>
                <a:cs typeface="+mj-cs"/>
              </a:rPr>
              <a:t>Д</a:t>
            </a:r>
            <a:r>
              <a:rPr lang="ru-RU" sz="4400" b="1" noProof="0" dirty="0" err="1" smtClean="0">
                <a:ln w="6350">
                  <a:noFill/>
                </a:ln>
                <a:effectLst>
                  <a:outerShdw blurRad="114300" dist="101600" dir="2700000" algn="tl" rotWithShape="0">
                    <a:srgbClr val="000000">
                      <a:alpha val="40000"/>
                    </a:srgbClr>
                  </a:outerShdw>
                </a:effectLst>
                <a:latin typeface="+mj-lt"/>
                <a:ea typeface="+mj-ea"/>
                <a:cs typeface="+mj-cs"/>
              </a:rPr>
              <a:t>ети</a:t>
            </a:r>
            <a:r>
              <a:rPr lang="ru-RU" sz="4400" b="1" noProof="0" dirty="0" smtClean="0">
                <a:ln w="6350">
                  <a:noFill/>
                </a:ln>
                <a:effectLst>
                  <a:outerShdw blurRad="114300" dist="101600" dir="2700000" algn="tl" rotWithShape="0">
                    <a:srgbClr val="000000">
                      <a:alpha val="40000"/>
                    </a:srgbClr>
                  </a:outerShdw>
                </a:effectLst>
                <a:latin typeface="+mj-lt"/>
                <a:ea typeface="+mj-ea"/>
                <a:cs typeface="+mj-cs"/>
              </a:rPr>
              <a:t> с ОВЗ и их родители.</a:t>
            </a:r>
            <a:endParaRPr kumimoji="0" lang="ru-RU" sz="44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ransition spd="med" advClick="0" advTm="4000">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568952" cy="1000108"/>
          </a:xfrm>
        </p:spPr>
        <p:txBody>
          <a:bodyPr>
            <a:normAutofit/>
          </a:bodyPr>
          <a:lstStyle/>
          <a:p>
            <a:r>
              <a:rPr lang="ru-RU" sz="4900" dirty="0" smtClean="0">
                <a:solidFill>
                  <a:schemeClr val="tx1"/>
                </a:solidFill>
              </a:rPr>
              <a:t>  Задачи проекта:</a:t>
            </a:r>
            <a:endParaRPr lang="ru-RU" sz="6000" dirty="0">
              <a:solidFill>
                <a:schemeClr val="tx1"/>
              </a:solidFill>
            </a:endParaRPr>
          </a:p>
        </p:txBody>
      </p:sp>
      <p:sp>
        <p:nvSpPr>
          <p:cNvPr id="3" name="Заголовок 1"/>
          <p:cNvSpPr txBox="1">
            <a:spLocks/>
          </p:cNvSpPr>
          <p:nvPr/>
        </p:nvSpPr>
        <p:spPr>
          <a:xfrm>
            <a:off x="755576" y="1071546"/>
            <a:ext cx="7674076" cy="4517694"/>
          </a:xfrm>
          <a:prstGeom prst="rect">
            <a:avLst/>
          </a:prstGeom>
        </p:spPr>
        <p:txBody>
          <a:bodyPr vert="horz" bIns="0" anchor="b">
            <a:normAutofit fontScale="67500" lnSpcReduction="20000"/>
            <a:scene3d>
              <a:camera prst="orthographicFront"/>
              <a:lightRig rig="soft" dir="t">
                <a:rot lat="0" lon="0" rev="17220000"/>
              </a:lightRig>
            </a:scene3d>
            <a:sp3d prstMaterial="softEdge">
              <a:bevelT w="38100" h="38100"/>
              <a:contourClr>
                <a:schemeClr val="tx2">
                  <a:shade val="50000"/>
                </a:schemeClr>
              </a:contourClr>
            </a:sp3d>
          </a:bodyPr>
          <a:lstStyle/>
          <a:p>
            <a:pPr marL="0" marR="0" lvl="0" indent="0" defTabSz="914400" rtl="0" eaLnBrk="1" fontAlgn="auto" latinLnBrk="0" hangingPunct="1">
              <a:lnSpc>
                <a:spcPct val="100000"/>
              </a:lnSpc>
              <a:spcBef>
                <a:spcPct val="0"/>
              </a:spcBef>
              <a:spcAft>
                <a:spcPts val="0"/>
              </a:spcAft>
              <a:buClrTx/>
              <a:buSzTx/>
              <a:buFontTx/>
              <a:buChar char="-"/>
              <a:tabLst/>
              <a:defRPr/>
            </a:pPr>
            <a:r>
              <a:rPr kumimoji="0" lang="ru-RU" sz="38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Организация игрового и информационного пространства для детей с ОВЗ по средством взаимодействия социальных практик и методов работы </a:t>
            </a:r>
            <a:r>
              <a:rPr kumimoji="0" lang="ru-RU" sz="3800" b="1" i="0" u="none" strike="noStrike" kern="1200" cap="none" spc="0" normalizeH="0" baseline="0" noProof="0" dirty="0" err="1"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культурно-досуговых</a:t>
            </a:r>
            <a:r>
              <a:rPr kumimoji="0" lang="ru-RU" sz="38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учреждений.</a:t>
            </a:r>
          </a:p>
          <a:p>
            <a:pPr marL="0" marR="0" lvl="0" indent="0" defTabSz="914400" rtl="0" eaLnBrk="1" fontAlgn="auto" latinLnBrk="0" hangingPunct="1">
              <a:lnSpc>
                <a:spcPct val="100000"/>
              </a:lnSpc>
              <a:spcBef>
                <a:spcPct val="0"/>
              </a:spcBef>
              <a:spcAft>
                <a:spcPts val="0"/>
              </a:spcAft>
              <a:buClrTx/>
              <a:buSzTx/>
              <a:buFontTx/>
              <a:buChar char="-"/>
              <a:tabLst/>
              <a:defRPr/>
            </a:pPr>
            <a:r>
              <a:rPr lang="ru-RU" sz="3800" b="1" dirty="0" smtClean="0">
                <a:ln w="6350">
                  <a:noFill/>
                </a:ln>
                <a:effectLst>
                  <a:outerShdw blurRad="114300" dist="101600" dir="2700000" algn="tl" rotWithShape="0">
                    <a:srgbClr val="000000">
                      <a:alpha val="40000"/>
                    </a:srgbClr>
                  </a:outerShdw>
                </a:effectLst>
                <a:latin typeface="+mj-lt"/>
                <a:ea typeface="+mj-ea"/>
                <a:cs typeface="+mj-cs"/>
              </a:rPr>
              <a:t>Возможность организации собственного свободного времени, а так же процесс обмена информацией и опыта для родителей.</a:t>
            </a:r>
          </a:p>
          <a:p>
            <a:pPr marL="0" marR="0" lvl="0" indent="0" defTabSz="914400" rtl="0" eaLnBrk="1" fontAlgn="auto" latinLnBrk="0" hangingPunct="1">
              <a:lnSpc>
                <a:spcPct val="100000"/>
              </a:lnSpc>
              <a:spcBef>
                <a:spcPct val="0"/>
              </a:spcBef>
              <a:spcAft>
                <a:spcPts val="0"/>
              </a:spcAft>
              <a:buClrTx/>
              <a:buSzTx/>
              <a:buFontTx/>
              <a:buChar char="-"/>
              <a:tabLst/>
              <a:defRPr/>
            </a:pPr>
            <a:r>
              <a:rPr lang="ru-RU" sz="3800" b="1" dirty="0" smtClean="0">
                <a:ln w="6350">
                  <a:noFill/>
                </a:ln>
                <a:effectLst>
                  <a:outerShdw blurRad="114300" dist="101600" dir="2700000" algn="tl" rotWithShape="0">
                    <a:srgbClr val="000000">
                      <a:alpha val="40000"/>
                    </a:srgbClr>
                  </a:outerShdw>
                </a:effectLst>
                <a:latin typeface="+mj-lt"/>
                <a:ea typeface="+mj-ea"/>
                <a:cs typeface="+mj-cs"/>
              </a:rPr>
              <a:t>Эмоциональная поддержка взрослых на всех этапах адаптации и принятия статуса «родитель ребенка с ОВЗ».</a:t>
            </a:r>
            <a:endParaRPr kumimoji="0" lang="ru-RU" sz="38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ransition spd="med" advClick="0" advTm="4000">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285860"/>
            <a:ext cx="7772400" cy="4643470"/>
          </a:xfrm>
        </p:spPr>
        <p:txBody>
          <a:bodyPr>
            <a:noAutofit/>
          </a:bodyPr>
          <a:lstStyle/>
          <a:p>
            <a:r>
              <a:rPr lang="ru-RU" sz="3100" dirty="0" smtClean="0">
                <a:solidFill>
                  <a:schemeClr val="tx1"/>
                </a:solidFill>
              </a:rPr>
              <a:t>В январе 2018 года на базе нашей организации образовалось объединение по интересам. По решению волонтеров ему было дано название «Счастливые дети». Это дало начало одноименному проекту. </a:t>
            </a:r>
            <a:br>
              <a:rPr lang="ru-RU" sz="3100" dirty="0" smtClean="0">
                <a:solidFill>
                  <a:schemeClr val="tx1"/>
                </a:solidFill>
              </a:rPr>
            </a:br>
            <a:r>
              <a:rPr lang="ru-RU" sz="3100" dirty="0" smtClean="0">
                <a:solidFill>
                  <a:schemeClr val="tx1"/>
                </a:solidFill>
              </a:rPr>
              <a:t>На сегодняшний день по данному проекту прошло 150 развлекательных и познавательных мероприятий. </a:t>
            </a:r>
            <a:endParaRPr lang="ru-RU" sz="3100" dirty="0">
              <a:solidFill>
                <a:schemeClr val="tx1"/>
              </a:solidFill>
            </a:endParaRPr>
          </a:p>
        </p:txBody>
      </p:sp>
      <p:sp>
        <p:nvSpPr>
          <p:cNvPr id="3" name="Заголовок 1"/>
          <p:cNvSpPr txBox="1">
            <a:spLocks/>
          </p:cNvSpPr>
          <p:nvPr/>
        </p:nvSpPr>
        <p:spPr>
          <a:xfrm>
            <a:off x="714348" y="428604"/>
            <a:ext cx="7772400" cy="714380"/>
          </a:xfrm>
          <a:prstGeom prst="rect">
            <a:avLst/>
          </a:prstGeo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Реализация</a:t>
            </a:r>
            <a:r>
              <a:rPr kumimoji="0" lang="ru-RU" sz="4000" b="1" i="0" u="none" strike="noStrike" kern="1200" cap="none" spc="0" normalizeH="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проекта</a:t>
            </a:r>
            <a:endParaRPr kumimoji="0" lang="ru-RU" sz="40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ransition spd="med" advClick="0" advTm="4000">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142984"/>
            <a:ext cx="7772400" cy="4560536"/>
          </a:xfrm>
        </p:spPr>
        <p:txBody>
          <a:bodyPr>
            <a:normAutofit fontScale="90000"/>
          </a:bodyPr>
          <a:lstStyle/>
          <a:p>
            <a:r>
              <a:rPr lang="ru-RU" sz="3600" dirty="0" smtClean="0">
                <a:solidFill>
                  <a:schemeClr val="tx1"/>
                </a:solidFill>
              </a:rPr>
              <a:t>К участью в проекте привлечено двадцать добровольцев.  </a:t>
            </a:r>
            <a:br>
              <a:rPr lang="ru-RU" sz="3600" dirty="0" smtClean="0">
                <a:solidFill>
                  <a:schemeClr val="tx1"/>
                </a:solidFill>
              </a:rPr>
            </a:br>
            <a:r>
              <a:rPr lang="ru-RU" sz="3600" dirty="0" smtClean="0">
                <a:solidFill>
                  <a:schemeClr val="tx1"/>
                </a:solidFill>
              </a:rPr>
              <a:t>На попечении у них находится десять детей с ограниченными возможностями здоровья. Волонтеры помогают особенным детям научиться общаться и радоваться жизни во всех её проявлениях.</a:t>
            </a:r>
            <a:endParaRPr lang="ru-RU" sz="3600" dirty="0">
              <a:solidFill>
                <a:schemeClr val="tx1"/>
              </a:solidFill>
            </a:endParaRPr>
          </a:p>
        </p:txBody>
      </p:sp>
    </p:spTree>
  </p:cSld>
  <p:clrMapOvr>
    <a:masterClrMapping/>
  </p:clrMapOvr>
  <p:transition spd="med" advClick="0" advTm="4000">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428604"/>
            <a:ext cx="7772400" cy="1143008"/>
          </a:xfrm>
        </p:spPr>
        <p:txBody>
          <a:bodyPr>
            <a:noAutofit/>
          </a:bodyPr>
          <a:lstStyle/>
          <a:p>
            <a:r>
              <a:rPr lang="ru-RU" sz="4000" dirty="0" smtClean="0">
                <a:solidFill>
                  <a:schemeClr val="tx1"/>
                </a:solidFill>
              </a:rPr>
              <a:t>Результаты деятельности волонтеров</a:t>
            </a:r>
            <a:endParaRPr lang="ru-RU" sz="4000" dirty="0">
              <a:solidFill>
                <a:schemeClr val="tx1"/>
              </a:solidFill>
            </a:endParaRPr>
          </a:p>
        </p:txBody>
      </p:sp>
      <p:sp>
        <p:nvSpPr>
          <p:cNvPr id="3" name="Заголовок 1"/>
          <p:cNvSpPr txBox="1">
            <a:spLocks/>
          </p:cNvSpPr>
          <p:nvPr/>
        </p:nvSpPr>
        <p:spPr>
          <a:xfrm>
            <a:off x="428596" y="1571612"/>
            <a:ext cx="8572560" cy="3786214"/>
          </a:xfrm>
          <a:prstGeom prst="rect">
            <a:avLst/>
          </a:prstGeo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26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Дети регулярно посещает занятия</a:t>
            </a:r>
            <a:r>
              <a:rPr kumimoji="0" lang="ru-RU" sz="2600" b="1" i="0" u="none" strike="noStrike" kern="1200" cap="none" spc="0" normalizeH="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и мероприятия. По отзывам родителей, наблюдается положительная динамика в их развитии. Подопечные стали более общительны и раскрепощены. Они могут сконцентрироваться на поставленных перед ними задачах. Внутренний мир детей раскрывается для родителей в новом свете. Общение проходит в неформальной обстановке. </a:t>
            </a:r>
            <a:endParaRPr kumimoji="0" lang="ru-RU" sz="26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ransition spd="med" advClick="0" advTm="4000">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s://pp.userapi.com/c846322/v846322577/1af040/rZeFM8x0Aok.jpg"/>
          <p:cNvPicPr>
            <a:picLocks noChangeAspect="1" noChangeArrowheads="1"/>
          </p:cNvPicPr>
          <p:nvPr/>
        </p:nvPicPr>
        <p:blipFill>
          <a:blip r:embed="rId2" cstate="print"/>
          <a:srcRect/>
          <a:stretch>
            <a:fillRect/>
          </a:stretch>
        </p:blipFill>
        <p:spPr bwMode="auto">
          <a:xfrm>
            <a:off x="251520" y="3645024"/>
            <a:ext cx="4032448" cy="3024336"/>
          </a:xfrm>
          <a:prstGeom prst="rect">
            <a:avLst/>
          </a:prstGeom>
          <a:noFill/>
        </p:spPr>
      </p:pic>
      <p:pic>
        <p:nvPicPr>
          <p:cNvPr id="82948" name="Picture 4" descr="https://pp.userapi.com/c846021/v846021233/1784f2/s7lp83a58Gg.jpg"/>
          <p:cNvPicPr>
            <a:picLocks noChangeAspect="1" noChangeArrowheads="1"/>
          </p:cNvPicPr>
          <p:nvPr/>
        </p:nvPicPr>
        <p:blipFill>
          <a:blip r:embed="rId3" cstate="print"/>
          <a:srcRect/>
          <a:stretch>
            <a:fillRect/>
          </a:stretch>
        </p:blipFill>
        <p:spPr bwMode="auto">
          <a:xfrm>
            <a:off x="467544" y="188640"/>
            <a:ext cx="4127105" cy="3095329"/>
          </a:xfrm>
          <a:prstGeom prst="rect">
            <a:avLst/>
          </a:prstGeom>
          <a:noFill/>
        </p:spPr>
      </p:pic>
      <p:pic>
        <p:nvPicPr>
          <p:cNvPr id="82952" name="Picture 8" descr="https://pp.userapi.com/c831409/v831409745/1bd37b/5Fr5E3oLhXQ.jpg"/>
          <p:cNvPicPr>
            <a:picLocks noChangeAspect="1" noChangeArrowheads="1"/>
          </p:cNvPicPr>
          <p:nvPr/>
        </p:nvPicPr>
        <p:blipFill>
          <a:blip r:embed="rId4" cstate="print"/>
          <a:srcRect/>
          <a:stretch>
            <a:fillRect/>
          </a:stretch>
        </p:blipFill>
        <p:spPr bwMode="auto">
          <a:xfrm>
            <a:off x="4644008" y="3645024"/>
            <a:ext cx="4140968" cy="3024336"/>
          </a:xfrm>
          <a:prstGeom prst="rect">
            <a:avLst/>
          </a:prstGeom>
          <a:noFill/>
        </p:spPr>
      </p:pic>
      <p:pic>
        <p:nvPicPr>
          <p:cNvPr id="82954" name="Picture 10" descr="https://pp.userapi.com/c830109/v830109326/1533ea/ijIyIepfF_c.jpg"/>
          <p:cNvPicPr>
            <a:picLocks noChangeAspect="1" noChangeArrowheads="1"/>
          </p:cNvPicPr>
          <p:nvPr/>
        </p:nvPicPr>
        <p:blipFill>
          <a:blip r:embed="rId5" cstate="print"/>
          <a:srcRect/>
          <a:stretch>
            <a:fillRect/>
          </a:stretch>
        </p:blipFill>
        <p:spPr bwMode="auto">
          <a:xfrm>
            <a:off x="5508104" y="188640"/>
            <a:ext cx="2889120" cy="3312367"/>
          </a:xfrm>
          <a:prstGeom prst="rect">
            <a:avLst/>
          </a:prstGeom>
          <a:noFill/>
        </p:spPr>
      </p:pic>
    </p:spTree>
  </p:cSld>
  <p:clrMapOvr>
    <a:masterClrMapping/>
  </p:clrMapOvr>
  <p:transition spd="med" advClick="0" advTm="4000">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2143116"/>
            <a:ext cx="7772400" cy="3518132"/>
          </a:xfrm>
        </p:spPr>
        <p:txBody>
          <a:bodyPr>
            <a:normAutofit/>
          </a:bodyPr>
          <a:lstStyle/>
          <a:p>
            <a:pPr>
              <a:buFont typeface="Arial" pitchFamily="34" charset="0"/>
              <a:buChar char="•"/>
            </a:pPr>
            <a:r>
              <a:rPr lang="en-US" sz="2800" u="sng" dirty="0" smtClean="0">
                <a:hlinkClick r:id="rId2"/>
              </a:rPr>
              <a:t>https://vk.com/club157397723</a:t>
            </a:r>
            <a:r>
              <a:rPr lang="ru-RU" sz="2800" u="sng" dirty="0" smtClean="0"/>
              <a:t> </a:t>
            </a:r>
          </a:p>
          <a:p>
            <a:pPr>
              <a:buFont typeface="Arial" pitchFamily="34" charset="0"/>
              <a:buChar char="•"/>
            </a:pPr>
            <a:r>
              <a:rPr lang="ru-RU" sz="2800" u="sng" dirty="0" smtClean="0"/>
              <a:t> </a:t>
            </a:r>
            <a:r>
              <a:rPr lang="en-US" sz="2800" u="sng" dirty="0" smtClean="0">
                <a:hlinkClick r:id="rId3"/>
              </a:rPr>
              <a:t>https://ok.ru/group/54819388129485</a:t>
            </a:r>
            <a:endParaRPr lang="ru-RU" sz="2800" u="sng" dirty="0" smtClean="0"/>
          </a:p>
          <a:p>
            <a:pPr>
              <a:buFont typeface="Arial" pitchFamily="34" charset="0"/>
              <a:buChar char="•"/>
            </a:pPr>
            <a:r>
              <a:rPr lang="en-US" sz="2800" u="sng" dirty="0" smtClean="0">
                <a:hlinkClick r:id="rId4"/>
              </a:rPr>
              <a:t>https://www.instagram.com/club_new_generation/?hl=ru</a:t>
            </a:r>
            <a:endParaRPr lang="ru-RU" sz="2800" u="sng" dirty="0" smtClean="0"/>
          </a:p>
          <a:p>
            <a:pPr>
              <a:buFont typeface="Arial" pitchFamily="34" charset="0"/>
              <a:buChar char="•"/>
            </a:pPr>
            <a:r>
              <a:rPr lang="en-US" sz="2800" dirty="0" smtClean="0">
                <a:hlinkClick r:id="rId5"/>
              </a:rPr>
              <a:t>https://www.facebook.com/</a:t>
            </a:r>
            <a:r>
              <a:rPr lang="ru-RU" sz="2800" dirty="0" smtClean="0">
                <a:hlinkClick r:id="rId5"/>
              </a:rPr>
              <a:t>Волонтёрский-клуб-Новое-поколение-374260156738188</a:t>
            </a:r>
            <a:r>
              <a:rPr lang="ru-RU" sz="2800" dirty="0" smtClean="0"/>
              <a:t> </a:t>
            </a:r>
          </a:p>
          <a:p>
            <a:pPr>
              <a:buFont typeface="Arial" pitchFamily="34" charset="0"/>
              <a:buChar char="•"/>
            </a:pPr>
            <a:endParaRPr lang="ru-RU" sz="2800" dirty="0"/>
          </a:p>
        </p:txBody>
      </p:sp>
      <p:sp>
        <p:nvSpPr>
          <p:cNvPr id="4" name="Заголовок 1"/>
          <p:cNvSpPr>
            <a:spLocks noGrp="1"/>
          </p:cNvSpPr>
          <p:nvPr>
            <p:ph type="title"/>
          </p:nvPr>
        </p:nvSpPr>
        <p:spPr>
          <a:xfrm>
            <a:off x="214282" y="428604"/>
            <a:ext cx="8643998" cy="1214446"/>
          </a:xfrm>
        </p:spPr>
        <p:txBody>
          <a:bodyPr>
            <a:noAutofit/>
          </a:bodyPr>
          <a:lstStyle/>
          <a:p>
            <a:r>
              <a:rPr lang="ru-RU" sz="3200" dirty="0" smtClean="0">
                <a:solidFill>
                  <a:schemeClr val="tx1"/>
                </a:solidFill>
              </a:rPr>
              <a:t>Ссылки на проект «Счастливые дети» и клуб «Новое поколение»</a:t>
            </a:r>
            <a:endParaRPr lang="ru-RU" sz="3200" dirty="0">
              <a:solidFill>
                <a:schemeClr val="tx1"/>
              </a:solidFill>
            </a:endParaRPr>
          </a:p>
        </p:txBody>
      </p:sp>
    </p:spTree>
  </p:cSld>
  <p:clrMapOvr>
    <a:masterClrMapping/>
  </p:clrMapOvr>
  <p:transition spd="med" advClick="0" advTm="4000">
    <p:push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407</TotalTime>
  <Words>219</Words>
  <Application>Microsoft Office PowerPoint</Application>
  <PresentationFormat>Экран (4:3)</PresentationFormat>
  <Paragraphs>24</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Проект «Счастливые дети» волонтёрского клуба «Новое поколение»</vt:lpstr>
      <vt:lpstr>Тип проекта:  -организация волонтерами досуговой деятельности детей с ОВЗ. </vt:lpstr>
      <vt:lpstr>Слайд 3</vt:lpstr>
      <vt:lpstr>  Задачи проекта:</vt:lpstr>
      <vt:lpstr>В январе 2018 года на базе нашей организации образовалось объединение по интересам. По решению волонтеров ему было дано название «Счастливые дети». Это дало начало одноименному проекту.  На сегодняшний день по данному проекту прошло 150 развлекательных и познавательных мероприятий. </vt:lpstr>
      <vt:lpstr>К участью в проекте привлечено двадцать добровольцев.   На попечении у них находится десять детей с ограниченными возможностями здоровья. Волонтеры помогают особенным детям научиться общаться и радоваться жизни во всех её проявлениях.</vt:lpstr>
      <vt:lpstr>Результаты деятельности волонтеров</vt:lpstr>
      <vt:lpstr>Слайд 8</vt:lpstr>
      <vt:lpstr>Ссылки на проект «Счастливые дети» и клуб «Новое поколение»</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Windows User</cp:lastModifiedBy>
  <cp:revision>46</cp:revision>
  <dcterms:created xsi:type="dcterms:W3CDTF">2019-03-18T16:17:03Z</dcterms:created>
  <dcterms:modified xsi:type="dcterms:W3CDTF">2019-03-19T17:47:23Z</dcterms:modified>
</cp:coreProperties>
</file>