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595" autoAdjust="0"/>
  </p:normalViewPr>
  <p:slideViewPr>
    <p:cSldViewPr>
      <p:cViewPr varScale="1">
        <p:scale>
          <a:sx n="83" d="100"/>
          <a:sy n="83" d="100"/>
        </p:scale>
        <p:origin x="-144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2713-9195-470D-8C08-7BB5D159A910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ECD2-3D11-47AD-94E5-D42EFB24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00DE9-BAA7-4EB8-A498-42AA6150F3B8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BF38-32EA-4886-9A56-D324B3002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BD714-845E-4470-AF9B-F81BE0895EB5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36B4-71F8-46E9-BF82-F78D895DF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F5D7-7F92-41F0-94E9-FF60605706D2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562F-0C70-41FA-9D53-1CABE6E21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AD40-8B1D-4C43-91FA-80B70CC38452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B046-CACC-4E2B-AC9D-567970B54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D5A5-B51D-4C9F-AFAD-3BDF1E92F59A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0B276-F421-4876-9871-15B671B05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0CA1-CDEE-4162-9352-4C2337D5F78A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49EF8-3A58-4117-A244-4C2CA8EC8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6BCF-A136-4688-BED8-DE44C133655C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A171-2508-4EA6-AFC7-886FBD04D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F8C9-02B5-4118-8ABA-C6D8BE185A45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934C-BBE3-440D-BC3B-DE2E76CAB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D7BA-EF85-411B-AC1D-DF2CA847284C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5BAA-6D23-4EB7-92A6-0FEDD606B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3AC3D-1B53-446F-9248-79D42B1897A4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6AD6-7DFA-469B-B73D-E2EDF41AC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EB57E6-AE8B-4523-B66C-5FF32DA2552D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528BE4-0287-411C-B95E-F8251078F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20725" y="360363"/>
            <a:ext cx="806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rgbClr val="7030A0"/>
                </a:solidFill>
                <a:latin typeface="Monotype Corsiva" pitchFamily="66" charset="0"/>
              </a:rPr>
              <a:t>«С надеждой – в будущее!»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20725" y="1619250"/>
            <a:ext cx="8064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социального обслуживания населения Ростовской области «Социально-реабилитационный центр для несовершеннолетних Егорлыкского района»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20725" y="36036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rot="10800000" flipV="1">
            <a:off x="720725" y="360373"/>
            <a:ext cx="80645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Команда Проекта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Руководитель Проекта: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 заместитель директора Аносова </a:t>
            </a:r>
            <a:r>
              <a:rPr lang="ru-RU" sz="22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Нина Ивановна</a:t>
            </a:r>
            <a:endParaRPr lang="ru-RU" sz="2200" b="1" i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Рабочая группа: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  Гавриленко Ольга Владимировна  - руководитель </a:t>
            </a:r>
            <a:r>
              <a:rPr lang="ru-RU" sz="22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рабочей группы(координация работы по реализации мероприятий плана Проекта);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 заведующие отделениями, специалисты  по социальной работе 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педагог-психолог ,социальные </a:t>
            </a:r>
            <a:r>
              <a:rPr lang="ru-RU" sz="2200" b="1" i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педагоги,юрисконсульт</a:t>
            </a:r>
            <a:r>
              <a:rPr lang="ru-RU" sz="22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, музыкальный руководитель - выполнение задач проекта, анализ результатов работы, оформление документации.</a:t>
            </a:r>
          </a:p>
        </p:txBody>
      </p:sp>
      <p:pic>
        <p:nvPicPr>
          <p:cNvPr id="22534" name="Рисунок 9" descr="IMG_68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4679950"/>
            <a:ext cx="2879725" cy="19192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20725" y="36036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 rot="10800000" flipV="1">
            <a:off x="719138" y="803275"/>
            <a:ext cx="80660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3600" b="1" i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Наши дальнейшие планы.</a:t>
            </a:r>
          </a:p>
          <a:p>
            <a:pPr marL="514350" indent="-514350" algn="ctr"/>
            <a:endParaRPr lang="ru-RU" sz="2800" b="1" i="1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514350" indent="-514350" algn="just"/>
            <a:r>
              <a:rPr lang="ru-RU" sz="24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Разработка и реализация социального Проекта «Сохраним семейный очаг», направленного  на профилактику семейного неблагополучия и социального сиротства детей, включая профилактику жестокого обращения с детьми, восстановление благоприятной для воспитания ребенка семейной среды, семейное устройство детей-сирот и детей, оставшихся без попечения родителей</a:t>
            </a:r>
            <a:r>
              <a:rPr lang="ru-RU" sz="2400">
                <a:latin typeface="Calibri" pitchFamily="34" charset="0"/>
              </a:rPr>
              <a:t>.</a:t>
            </a:r>
            <a:endParaRPr lang="ru-RU" sz="2400" b="1" i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514350" indent="-514350" algn="just"/>
            <a:r>
              <a:rPr lang="ru-RU" sz="24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Проведение Акции  «Добровольцы – детям»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 flipV="1">
            <a:off x="720725" y="5949950"/>
            <a:ext cx="80645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20725" y="36036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 rot="10800000" flipV="1">
            <a:off x="719138" y="360363"/>
            <a:ext cx="80660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 b="1" i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Контакты организации .</a:t>
            </a:r>
          </a:p>
          <a:p>
            <a:pPr marL="514350" indent="-514350" algn="ctr"/>
            <a:r>
              <a:rPr lang="ru-RU" sz="24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государственное бюджетное учреждение социального обслуживания населения Ростовской области «Социально-реабилитационный центр для несовершеннолетних Егорлыкского района» </a:t>
            </a:r>
          </a:p>
          <a:p>
            <a:pPr marL="514350" indent="-514350" algn="ctr"/>
            <a:r>
              <a:rPr lang="ru-RU" sz="24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347660, Ростовская область, Егорлыкский район, ст. Егорлыкская, пер. Первомайский, 149.</a:t>
            </a:r>
          </a:p>
          <a:p>
            <a:pPr marL="514350" indent="-514350" algn="ctr"/>
            <a:r>
              <a:rPr lang="ru-RU" sz="24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Тел./факс: 8(863 70) 21-5-05; 23-7-17.</a:t>
            </a:r>
          </a:p>
          <a:p>
            <a:pPr marL="514350" indent="-514350" algn="ctr"/>
            <a:r>
              <a:rPr lang="en-US" sz="24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E-mail: reabilitaciya.centr@rambler.ru</a:t>
            </a:r>
            <a:endParaRPr lang="ru-RU" sz="2400" b="1" i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 flipV="1">
            <a:off x="720725" y="5949950"/>
            <a:ext cx="80645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Рисунок 9" descr="IMG_2557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3600450"/>
            <a:ext cx="5795963" cy="29908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5603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720725" y="36036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5605" name="Рисунок 10" descr="IMG_05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7950"/>
            <a:ext cx="2879725" cy="21605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6" name="Рисунок 11" descr="IMG_09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25" y="107950"/>
            <a:ext cx="2879725" cy="21605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7" name="Рисунок 12" descr="P103086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3300" y="107950"/>
            <a:ext cx="2881313" cy="21605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8" name="Рисунок 13" descr="P220007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2376488"/>
            <a:ext cx="2879725" cy="2159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9" name="Рисунок 14" descr="Беседа врача-педиатра с несовершеннолетними по пропаганде здорового образа жизни.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5625" y="2376488"/>
            <a:ext cx="2879725" cy="2159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10" name="Рисунок 15" descr="Оказание помощи семье.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3300" y="2376488"/>
            <a:ext cx="2881313" cy="2159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11" name="Рисунок 16" descr="IMG_125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950" y="4643438"/>
            <a:ext cx="2879725" cy="216058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12" name="Рисунок 17" descr="IMG_168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95625" y="4643438"/>
            <a:ext cx="2879725" cy="216058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13" name="Рисунок 18" descr="SAM_1605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3300" y="4643438"/>
            <a:ext cx="2881313" cy="216058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20725" y="360363"/>
            <a:ext cx="8064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Monotype Corsiva" pitchFamily="66" charset="0"/>
              </a:rPr>
              <a:t>Суть проекта в создании мобильной семейной службы     «С надеждой – в будущее!»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20725" y="1260475"/>
            <a:ext cx="8064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Будет обеспечен 100% охват </a:t>
            </a:r>
            <a:r>
              <a:rPr lang="ru-RU" sz="20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несовершеннолетнних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, находящихся в трудной жизненной ситуации, оказан комплекс социальных услуг по месту жительства.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720725" y="1978025"/>
            <a:ext cx="8064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Мобильная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семейная служба реализуется через организацию экстренных и плановых выездов в отдаленные сельские поселения Егорлыкского района, </a:t>
            </a:r>
            <a:r>
              <a:rPr lang="ru-RU" sz="2000" b="1" i="1" dirty="0">
                <a:latin typeface="Times New Roman" pitchFamily="18" charset="0"/>
              </a:rPr>
              <a:t>с целью оказания социально-медицинских, социально-педагогических, социально-психологических, социально-медицинских, социально-правовые и социально-трудовых услуг семьям, воспитывающих детей, находящихся в трудной жизненной ситуации.</a:t>
            </a:r>
          </a:p>
        </p:txBody>
      </p:sp>
      <p:pic>
        <p:nvPicPr>
          <p:cNvPr id="14343" name="Рисунок 9" descr="Очередной выезд специалистов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863" y="4319588"/>
            <a:ext cx="3060700" cy="22955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344" name="Рисунок 8" descr="IMG_20170426_104243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319588"/>
            <a:ext cx="3060700" cy="22955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720725" y="720725"/>
            <a:ext cx="80645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</a:rPr>
              <a:t>Участники Проекта: 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</a:rPr>
              <a:t>-Семьи и дети, находящиеся в трудной жизненной ситуации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</a:rPr>
              <a:t>-Добровольцы и специалисты, обеспечивающие реализацию мероприятий проекта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20725" y="2519363"/>
            <a:ext cx="8064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20 семей и 34 несовершеннолетних группы риска получат психологическую, педагогическую, правовую, трудовую,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здоровьесберегающую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комплексную помощь в преодолении трудной жизненной ситуации.</a:t>
            </a:r>
          </a:p>
        </p:txBody>
      </p: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 rot="10800000" flipV="1">
            <a:off x="720725" y="4500563"/>
            <a:ext cx="7704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7030A0"/>
                </a:solidFill>
                <a:latin typeface="Monotype Corsiva" pitchFamily="66" charset="0"/>
              </a:rPr>
              <a:t>Проект реализуется на территории Егорлыкского района Ростовской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720725" y="179388"/>
            <a:ext cx="8064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C00000"/>
                </a:solidFill>
                <a:latin typeface="Monotype Corsiva" pitchFamily="66" charset="0"/>
              </a:rPr>
              <a:t>Создана  мобильная семейная служба из специалистов ГБУСОН РО «СРЦ Егорлыкского района"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latin typeface="Monotype Corsiva" pitchFamily="66" charset="0"/>
              </a:rPr>
              <a:t>и специалистов  органов и организаций, входящих в систему профилактики безнадзорности и правонарушений несовершеннолетних.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rot="10800000" flipV="1">
            <a:off x="720725" y="2879725"/>
            <a:ext cx="8064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Подготовительно-информационный: март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года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Публикации  в СМИ о начале и ходе  реализации Проекта;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Выпущены и распространены 40 экземпляров буклетов и информационных листовок;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Заключены договора с соисполнителями Проекта;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Обучен 21 специалист, 15 волонтеров для работы с несовершеннолетними и семьями;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утвержден план мобильной семейной службы.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720725" y="2160588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Проект осуществлялся в 3 этапа:</a:t>
            </a:r>
            <a:endParaRPr lang="ru-RU" sz="2400" b="1" i="1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 rot="10800000" flipV="1">
            <a:off x="720725" y="900113"/>
            <a:ext cx="8064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-сформирована целевая группа из семей с детьми, находящихся в трудной жизненной ситуации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по согласованию с УСЗН Егорлыкского района, КДН и ЗП  Администрации Егорлыкского района;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создана мобильная семейная служба ;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реализован план мероприятий  семейного клуба «От мала до велика»;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реализован план клуба общения для несовершеннолетних «Подросток и закон»;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проведена Акция «Я гражданин своей страны»;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реализована программа  по профилактике ПАВ «Линия жизни»;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проведен семейный праздник «День семьи, любви и верности»;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проведена ярмарка  профессий «Сделай свой выбор»;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Monotype Corsiva" pitchFamily="66" charset="0"/>
              <a:buChar char="−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проведены  семейные мастер-классы  «Семейный оберег», «Семейные традиции».</a:t>
            </a:r>
          </a:p>
        </p:txBody>
      </p:sp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720725" y="360363"/>
            <a:ext cx="806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buFont typeface="Calibri" pitchFamily="34" charset="0"/>
              <a:buAutoNum type="arabicPeriod" startAt="2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2017 - 2018 года.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720725" y="36036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 rot="10800000" flipV="1">
            <a:off x="720725" y="1439863"/>
            <a:ext cx="8064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Monotype Corsiva" pitchFamily="66" charset="0"/>
              <a:buChar char="−"/>
            </a:pPr>
            <a:r>
              <a:rPr lang="ru-RU" sz="24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анализ эффективности этапов реализации Проекта;</a:t>
            </a:r>
          </a:p>
          <a:p>
            <a:pPr marL="514350" indent="-514350">
              <a:buFont typeface="Monotype Corsiva" pitchFamily="66" charset="0"/>
              <a:buChar char="−"/>
            </a:pPr>
            <a:r>
              <a:rPr lang="ru-RU" sz="24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сбор практических материалов;</a:t>
            </a:r>
          </a:p>
          <a:p>
            <a:pPr marL="514350" indent="-514350">
              <a:buFont typeface="Monotype Corsiva" pitchFamily="66" charset="0"/>
              <a:buChar char="−"/>
            </a:pPr>
            <a:r>
              <a:rPr lang="ru-RU" sz="24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отчет о проделанной работе;</a:t>
            </a:r>
          </a:p>
          <a:p>
            <a:pPr marL="514350" indent="-514350">
              <a:buFont typeface="Monotype Corsiva" pitchFamily="66" charset="0"/>
              <a:buChar char="−"/>
            </a:pPr>
            <a:r>
              <a:rPr lang="ru-RU" sz="24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освещение материалов результатов Проекта в СМИ.</a:t>
            </a:r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 rot="10800000" flipV="1">
            <a:off x="720725" y="720725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buFont typeface="Calibri" pitchFamily="34" charset="0"/>
              <a:buAutoNum type="arabicPeriod" startAt="3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Итоговый (аналитический) : декабрь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20725" y="36036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10800000" flipV="1">
            <a:off x="720725" y="215900"/>
            <a:ext cx="8069263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Достигнутые результаты.</a:t>
            </a:r>
          </a:p>
          <a:p>
            <a:pPr marL="514350" indent="-514350"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Количественные:</a:t>
            </a:r>
          </a:p>
          <a:p>
            <a:pPr marL="514350" indent="-514350"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Приняли участие в мероприятиях Проекта :</a:t>
            </a:r>
          </a:p>
          <a:p>
            <a:pPr marL="514350" indent="-514350"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-34 несовершеннолетних  и 20 семей целевой группы,</a:t>
            </a:r>
          </a:p>
          <a:p>
            <a:pPr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-64 взрослых : родители , специалисты ,непосредственно связанные с несовершеннолетними, находящимися в трудной жизненной ситуации.</a:t>
            </a:r>
          </a:p>
          <a:p>
            <a:pPr marL="514350" indent="-514350"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Специалисты посетили 36 отдаленных хуторов.</a:t>
            </a:r>
          </a:p>
          <a:p>
            <a:pPr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Добровольцами  и соисполнителями оказана благотворительная помощь в реализации мероприятий Проекта на сумму 50</a:t>
            </a:r>
            <a:r>
              <a:rPr lang="ru-RU" sz="2400" b="1" i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тыс. руб.</a:t>
            </a:r>
          </a:p>
          <a:p>
            <a:pPr marL="514350" indent="-514350"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Качественные:</a:t>
            </a:r>
          </a:p>
          <a:p>
            <a:pPr marL="514350" indent="-514350"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-100% реализация плана мероприятий Проекта;</a:t>
            </a:r>
          </a:p>
          <a:p>
            <a:pPr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-100% охват  несовершеннолетних и семей целевой группы , которым оказан комплекс социальных услуг;</a:t>
            </a:r>
          </a:p>
          <a:p>
            <a:pPr>
              <a:defRPr/>
            </a:pP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 улучшилось взаимодействие органов и организаций системы профилактики безнадзорности и правонарушений несовершеннолетних в Егорлыкском районе.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720725" y="36036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 rot="10800000" flipV="1">
            <a:off x="719138" y="360363"/>
            <a:ext cx="806608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 b="1" i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Финансовые ресурсы ,</a:t>
            </a:r>
          </a:p>
          <a:p>
            <a:pPr marL="514350" indent="-514350" algn="ctr"/>
            <a:r>
              <a:rPr lang="ru-RU" sz="2800" b="1" i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привлеченные на реализацию Проекта:</a:t>
            </a:r>
          </a:p>
          <a:p>
            <a:pPr marL="514350" indent="-514350" algn="ctr"/>
            <a:endParaRPr lang="ru-RU" sz="2800" b="1" i="1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514350" indent="-514350"/>
            <a:r>
              <a:rPr lang="ru-RU" sz="28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 собственные средства заявителя – 70 тыс. руб.;</a:t>
            </a:r>
          </a:p>
          <a:p>
            <a:pPr marL="514350" indent="-514350"/>
            <a:r>
              <a:rPr lang="ru-RU" sz="2800" b="1" i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 привлеченные средства – 50 тыс. руб.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 flipV="1">
            <a:off x="720725" y="5949950"/>
            <a:ext cx="80645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Рисунок 7" descr="IMG_16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2700338"/>
            <a:ext cx="3598863" cy="270033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488" name="Рисунок 9" descr="IMG_228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2700338"/>
            <a:ext cx="3600450" cy="270033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Arial" charset="0"/>
              </a:rPr>
              <a:t>С надеждой – в будущее!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Picture 4" descr="GE009_350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20725" y="36036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 rot="10800000" flipV="1">
            <a:off x="720725" y="539750"/>
            <a:ext cx="80645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 b="1" i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Партнеры Проекта «С надеждой – в будущее!»</a:t>
            </a:r>
          </a:p>
          <a:p>
            <a:pPr marL="514350" indent="-514350" algn="ctr"/>
            <a:endParaRPr lang="ru-RU" sz="2400" b="1" i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514350" indent="-514350">
              <a:buFont typeface="Monotype Corsiva" pitchFamily="66" charset="0"/>
              <a:buChar char="−"/>
            </a:pPr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Администрация Егорлыкского района;</a:t>
            </a:r>
          </a:p>
          <a:p>
            <a:pPr marL="514350" indent="-514350">
              <a:buFont typeface="Monotype Corsiva" pitchFamily="66" charset="0"/>
              <a:buChar char="−"/>
            </a:pPr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УСЗН  Егорлыкского района ;</a:t>
            </a:r>
          </a:p>
          <a:p>
            <a:pPr marL="514350" indent="-514350">
              <a:buFont typeface="Monotype Corsiva" pitchFamily="66" charset="0"/>
              <a:buChar char="−"/>
            </a:pPr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ПДН ОМВД России по Егорлыкскому району;</a:t>
            </a:r>
          </a:p>
          <a:p>
            <a:pPr marL="514350" indent="-514350">
              <a:buFont typeface="Monotype Corsiva" pitchFamily="66" charset="0"/>
              <a:buChar char="−"/>
            </a:pPr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отдел образования Администрации Егорлыкского района;</a:t>
            </a:r>
          </a:p>
          <a:p>
            <a:pPr marL="514350" indent="-514350">
              <a:buFont typeface="Monotype Corsiva" pitchFamily="66" charset="0"/>
              <a:buChar char="−"/>
            </a:pPr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ГКУ РО ЦЗН Егорлыкского района;</a:t>
            </a:r>
          </a:p>
          <a:p>
            <a:pPr marL="514350" indent="-514350">
              <a:buFont typeface="Monotype Corsiva" pitchFamily="66" charset="0"/>
              <a:buChar char="−"/>
            </a:pPr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отдел культуры Администрации Егорлыкского района;</a:t>
            </a:r>
          </a:p>
          <a:p>
            <a:pPr marL="514350" indent="-514350">
              <a:buFont typeface="Monotype Corsiva" pitchFamily="66" charset="0"/>
              <a:buChar char="−"/>
            </a:pPr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общественно-политическая газета «Заря» Егорлыкского района;</a:t>
            </a:r>
          </a:p>
          <a:p>
            <a:pPr marL="514350" indent="-514350">
              <a:buFont typeface="Monotype Corsiva" pitchFamily="66" charset="0"/>
              <a:buChar char="−"/>
            </a:pPr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Администрации 9 сельских поселений Егорлыкского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802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 надеждой – в будущее!</vt:lpstr>
      <vt:lpstr>С надеждой – в будущее!</vt:lpstr>
      <vt:lpstr>С надеждой – в будущее!</vt:lpstr>
      <vt:lpstr>С надеждой – в будущее!</vt:lpstr>
      <vt:lpstr>С надеждой – в будущее!</vt:lpstr>
      <vt:lpstr>С надеждой – в будущее!</vt:lpstr>
      <vt:lpstr>С надеждой – в будущее!</vt:lpstr>
      <vt:lpstr>С надеждой – в будущее!</vt:lpstr>
      <vt:lpstr>С надеждой – в будущее!</vt:lpstr>
      <vt:lpstr>С надеждой – в будущее!</vt:lpstr>
      <vt:lpstr>С надеждой – в будущее!</vt:lpstr>
      <vt:lpstr>С надеждой – в будущее!</vt:lpstr>
      <vt:lpstr>С надеждой – в будущее!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Пользователь</dc:creator>
  <cp:lastModifiedBy>RePack by SPecialiST</cp:lastModifiedBy>
  <cp:revision>59</cp:revision>
  <dcterms:created xsi:type="dcterms:W3CDTF">2017-04-25T08:22:58Z</dcterms:created>
  <dcterms:modified xsi:type="dcterms:W3CDTF">2018-06-20T08:37:49Z</dcterms:modified>
</cp:coreProperties>
</file>