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334" r:id="rId3"/>
    <p:sldId id="257" r:id="rId4"/>
    <p:sldId id="258" r:id="rId5"/>
    <p:sldId id="303" r:id="rId6"/>
    <p:sldId id="305" r:id="rId7"/>
    <p:sldId id="284" r:id="rId8"/>
    <p:sldId id="312" r:id="rId9"/>
    <p:sldId id="280" r:id="rId10"/>
    <p:sldId id="31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5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8527-7F90-4C41-8B61-8D828112AE1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7874-AFDB-46BA-B0BF-76848E38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0939DF-F44F-4DAB-AB30-81CC889A40E7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34E2D8-7191-4350-AE26-17C4477C0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картинки\hun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59"/>
            <a:ext cx="9143999" cy="6866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13193"/>
            <a:ext cx="8568951" cy="154480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Соколова Ирина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Алексеевна, 7 «В» класс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МАОУ «</a:t>
            </a:r>
            <a:r>
              <a:rPr lang="ru-RU" b="1" dirty="0" err="1" smtClean="0">
                <a:latin typeface="Georgia" pitchFamily="18" charset="0"/>
              </a:rPr>
              <a:t>Байкаловская</a:t>
            </a:r>
            <a:r>
              <a:rPr lang="ru-RU" b="1" dirty="0" smtClean="0">
                <a:latin typeface="Georgia" pitchFamily="18" charset="0"/>
              </a:rPr>
              <a:t> средняя общеобразовательная школа»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с.Байкалово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 г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204864"/>
            <a:ext cx="7200799" cy="2088233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u="sng" dirty="0" smtClean="0">
                <a:solidFill>
                  <a:srgbClr val="FF0000"/>
                </a:solidFill>
                <a:latin typeface="Georgia" pitchFamily="18" charset="0"/>
              </a:rPr>
              <a:t>Спаси </a:t>
            </a:r>
            <a:br>
              <a:rPr lang="ru-RU" i="1" u="sng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i="1" u="sng" dirty="0" smtClean="0">
                <a:solidFill>
                  <a:srgbClr val="FF0000"/>
                </a:solidFill>
                <a:latin typeface="Georgia" pitchFamily="18" charset="0"/>
              </a:rPr>
              <a:t>и сохрани!</a:t>
            </a:r>
            <a:endParaRPr lang="ru-RU" i="1" u="sng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11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соколова_и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285728"/>
            <a:ext cx="4433440" cy="621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1080120"/>
          </a:xfrm>
        </p:spPr>
        <p:txBody>
          <a:bodyPr/>
          <a:lstStyle/>
          <a:p>
            <a:pPr marL="45720" indent="0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Фотовыставка «Птицы и звери нашего края»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Documents and Settings\Admin\Рабочий стол\Новая папка\DSC_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24744"/>
            <a:ext cx="3741797" cy="280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Admin\Рабочий стол\флешка 8 гиг\2013_12_25\IMG_5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515" r="4522" b="5616"/>
          <a:stretch>
            <a:fillRect/>
          </a:stretch>
        </p:blipFill>
        <p:spPr>
          <a:xfrm>
            <a:off x="2455651" y="3879050"/>
            <a:ext cx="4381499" cy="297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7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6215106" cy="63709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«Красная книга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часть. «Млекопитающие </a:t>
            </a:r>
            <a:r>
              <a:rPr lang="ru-RU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района»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 часть.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«Млекопитающие </a:t>
            </a:r>
            <a:r>
              <a:rPr lang="ru-RU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района,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занесенные в Красную книгу Свердловской  области».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часть. «Млекопитающие </a:t>
            </a:r>
            <a:r>
              <a:rPr lang="ru-RU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района,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численность которых  падает или не обнаруженные, 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течении последних трех лет».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«Птицы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«Птицы 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занесенные в Красную книгу Свердловской  области».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«Растения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района,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занесенные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Красную книгу Свердловской  области».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«Растения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района,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численность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которых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ежегодно уменьшается.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часть: «Рыбы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Байкаловского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388" y="2357430"/>
            <a:ext cx="27146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Красная Книга Свердловской области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Неповторимость - редкие виды растений, животных  и грибов лишь Свердловской области: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12 видов млекопитающих,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22 вида птиц, 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2 вида рептилий, 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4 вида амфибий, 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2 вида рыб,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27 видов насекомых, 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101 вид растений,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14 видов грибов.</a:t>
            </a:r>
            <a:endParaRPr lang="ru-RU" sz="1600" b="1" dirty="0" smtClean="0">
              <a:latin typeface="Calibri"/>
              <a:ea typeface="Times New Roman"/>
              <a:cs typeface="Calibri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img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278724" cy="18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214290"/>
            <a:ext cx="8712968" cy="2016224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Цель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: </a:t>
            </a:r>
            <a:r>
              <a:rPr lang="ru-RU" sz="3200" dirty="0">
                <a:latin typeface="Times New Roman"/>
                <a:ea typeface="Times New Roman"/>
                <a:cs typeface="Calibri"/>
              </a:rPr>
              <a:t>сформировать </a:t>
            </a:r>
            <a:r>
              <a:rPr lang="ru-RU" sz="3200" dirty="0" smtClean="0">
                <a:latin typeface="Times New Roman"/>
                <a:ea typeface="Times New Roman"/>
                <a:cs typeface="Calibri"/>
              </a:rPr>
              <a:t>представление </a:t>
            </a:r>
            <a:r>
              <a:rPr lang="ru-RU" sz="3200" dirty="0">
                <a:latin typeface="Times New Roman"/>
                <a:ea typeface="Times New Roman"/>
                <a:cs typeface="Calibri"/>
              </a:rPr>
              <a:t>о способах спасения и сохранения </a:t>
            </a:r>
            <a:r>
              <a:rPr lang="ru-RU" sz="3200" dirty="0" smtClean="0">
                <a:latin typeface="Times New Roman"/>
                <a:ea typeface="Times New Roman"/>
                <a:cs typeface="Calibri"/>
              </a:rPr>
              <a:t>млекопитающих </a:t>
            </a:r>
            <a:r>
              <a:rPr lang="ru-RU" sz="3200" dirty="0">
                <a:latin typeface="Times New Roman"/>
                <a:ea typeface="Times New Roman"/>
                <a:cs typeface="Calibri"/>
              </a:rPr>
              <a:t>в </a:t>
            </a:r>
            <a:r>
              <a:rPr lang="ru-RU" sz="3200" dirty="0" err="1">
                <a:latin typeface="Times New Roman"/>
                <a:ea typeface="Times New Roman"/>
                <a:cs typeface="Calibri"/>
              </a:rPr>
              <a:t>Байкаловском</a:t>
            </a:r>
            <a:r>
              <a:rPr lang="ru-RU" sz="3200" dirty="0">
                <a:latin typeface="Times New Roman"/>
                <a:ea typeface="Times New Roman"/>
                <a:cs typeface="Calibri"/>
              </a:rPr>
              <a:t> </a:t>
            </a:r>
            <a:r>
              <a:rPr lang="ru-RU" sz="3200" dirty="0" smtClean="0">
                <a:latin typeface="Times New Roman"/>
                <a:ea typeface="Times New Roman"/>
                <a:cs typeface="Calibri"/>
              </a:rPr>
              <a:t>районе.</a:t>
            </a:r>
            <a:endParaRPr lang="ru-RU" sz="3200" dirty="0">
              <a:latin typeface="Calibri"/>
              <a:ea typeface="Times New Roman"/>
              <a:cs typeface="Calibri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r="14413" b="13952"/>
          <a:stretch>
            <a:fillRect/>
          </a:stretch>
        </p:blipFill>
        <p:spPr bwMode="auto">
          <a:xfrm>
            <a:off x="214282" y="2143116"/>
            <a:ext cx="4640810" cy="421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43116"/>
            <a:ext cx="2834532" cy="4286256"/>
          </a:xfrm>
          <a:prstGeom prst="rect">
            <a:avLst/>
          </a:prstGeom>
          <a:noFill/>
          <a:ln w="28575" cmpd="sng">
            <a:solidFill>
              <a:srgbClr val="31859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15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66936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ЗАДАЧИ:</a:t>
            </a: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выявить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представителей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млекопитающих </a:t>
            </a:r>
            <a:r>
              <a:rPr lang="ru-RU" dirty="0" err="1">
                <a:latin typeface="Times New Roman"/>
                <a:ea typeface="Times New Roman"/>
                <a:cs typeface="Calibri"/>
              </a:rPr>
              <a:t>Байкаловского</a:t>
            </a:r>
            <a:r>
              <a:rPr lang="ru-RU" dirty="0">
                <a:latin typeface="Times New Roman"/>
                <a:ea typeface="Times New Roman"/>
                <a:cs typeface="Calibri"/>
              </a:rPr>
              <a:t> района, находящихся под угрозой исчезновения;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определить  причины исчезновения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млекопитающих;</a:t>
            </a:r>
            <a:endParaRPr lang="en-US" dirty="0" smtClean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узнать, какие меры принимаются в нашем районе для сохранения  популяции диких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млекопитающих;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выяснить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мнение школьников о необходимости природоохранной деятельности   и способах помощи ей людьми, населяющими </a:t>
            </a:r>
            <a:r>
              <a:rPr lang="ru-RU" dirty="0" err="1">
                <a:latin typeface="Times New Roman"/>
                <a:ea typeface="Times New Roman"/>
                <a:cs typeface="Calibri"/>
              </a:rPr>
              <a:t>Байкаловский</a:t>
            </a:r>
            <a:r>
              <a:rPr lang="ru-RU" dirty="0">
                <a:latin typeface="Times New Roman"/>
                <a:ea typeface="Times New Roman"/>
                <a:cs typeface="Calibri"/>
              </a:rPr>
              <a:t> район;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выработать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предложения по охране исчезающих видов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млекопитающих;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рассказать ученическому сообществу нашей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школы о способах спасения и сохранения животных, представив свою работу в форме презентации и </a:t>
            </a:r>
            <a:r>
              <a:rPr lang="ru-RU" dirty="0" smtClean="0">
                <a:latin typeface="Times New Roman"/>
                <a:ea typeface="Times New Roman"/>
                <a:cs typeface="Calibri"/>
              </a:rPr>
              <a:t>буклета;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Calibri"/>
              </a:rPr>
              <a:t>создать </a:t>
            </a:r>
            <a:r>
              <a:rPr lang="ru-RU" dirty="0">
                <a:latin typeface="Times New Roman"/>
                <a:ea typeface="Times New Roman"/>
                <a:cs typeface="Calibri"/>
              </a:rPr>
              <a:t>проект Красной книги </a:t>
            </a:r>
            <a:r>
              <a:rPr lang="ru-RU" dirty="0" err="1">
                <a:latin typeface="Times New Roman"/>
                <a:ea typeface="Times New Roman"/>
                <a:cs typeface="Calibri"/>
              </a:rPr>
              <a:t>Байкаловского</a:t>
            </a:r>
            <a:r>
              <a:rPr lang="ru-RU" dirty="0">
                <a:latin typeface="Times New Roman"/>
                <a:ea typeface="Times New Roman"/>
                <a:cs typeface="Calibri"/>
              </a:rPr>
              <a:t> района. </a:t>
            </a:r>
            <a:endParaRPr lang="ru-RU" dirty="0">
              <a:latin typeface="Calibri"/>
              <a:ea typeface="Times New Roman"/>
              <a:cs typeface="Calibri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t="4517" r="4869" b="56787"/>
          <a:stretch>
            <a:fillRect/>
          </a:stretch>
        </p:blipFill>
        <p:spPr bwMode="auto">
          <a:xfrm>
            <a:off x="0" y="3645024"/>
            <a:ext cx="442691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t="3302" r="3131" b="62120"/>
          <a:stretch>
            <a:fillRect/>
          </a:stretch>
        </p:blipFill>
        <p:spPr bwMode="auto">
          <a:xfrm>
            <a:off x="4219220" y="18565"/>
            <a:ext cx="4924780" cy="375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51165"/>
            <a:ext cx="4644008" cy="340850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058" y="0"/>
            <a:ext cx="4594050" cy="357287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</p:pic>
      <p:sp>
        <p:nvSpPr>
          <p:cNvPr id="8" name="Прямоугольник 7"/>
          <p:cNvSpPr/>
          <p:nvPr/>
        </p:nvSpPr>
        <p:spPr>
          <a:xfrm>
            <a:off x="-110862" y="0"/>
            <a:ext cx="2571736" cy="4286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Ёж обыкновенный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0"/>
            <a:ext cx="2000232" cy="2857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белка-летяга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3016"/>
            <a:ext cx="2500330" cy="3571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европейская  норка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573016"/>
            <a:ext cx="2428892" cy="4286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речная выдра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80317"/>
              </p:ext>
            </p:extLst>
          </p:nvPr>
        </p:nvGraphicFramePr>
        <p:xfrm>
          <a:off x="28065" y="41564"/>
          <a:ext cx="9144000" cy="6764034"/>
        </p:xfrm>
        <a:graphic>
          <a:graphicData uri="http://schemas.openxmlformats.org/drawingml/2006/table">
            <a:tbl>
              <a:tblPr firstRow="1" firstCol="1" bandRow="1" bandCol="1">
                <a:tableStyleId>{69C7853C-536D-4A76-A0AE-DD22124D55A5}</a:tableStyleId>
              </a:tblPr>
              <a:tblGrid>
                <a:gridCol w="403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Факторы, не зависящие от человека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Факторы, зависящие только от человека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77" marR="314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5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Ёж обыкновенный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758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-суровые </a:t>
                      </a:r>
                      <a:r>
                        <a:rPr lang="ru-RU" sz="1400" kern="1200" dirty="0">
                          <a:effectLst/>
                        </a:rPr>
                        <a:t>зимы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-хищничество бродячих собак;</a:t>
                      </a:r>
                      <a:endParaRPr lang="ru-RU" sz="1400" dirty="0">
                        <a:effectLst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-гибель под автотранспортом;</a:t>
                      </a:r>
                      <a:endParaRPr lang="ru-RU" sz="1400" dirty="0">
                        <a:effectLst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борьба с вредителями сельского и лесного хозяйства;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вырубка леса в долинах рек, вследствие чего происходят ливневые паводки;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-вырубка и распашка лесополос, зарослей кустарников.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5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Норка европейская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509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-борьба </a:t>
                      </a:r>
                      <a:r>
                        <a:rPr lang="ru-RU" sz="1400" dirty="0">
                          <a:effectLst/>
                        </a:rPr>
                        <a:t>за существование двух видов норки</a:t>
                      </a:r>
                      <a:r>
                        <a:rPr lang="ru-RU" sz="1400" dirty="0" smtClean="0">
                          <a:effectLst/>
                        </a:rPr>
                        <a:t>: европейской </a:t>
                      </a:r>
                      <a:r>
                        <a:rPr lang="ru-RU" sz="1400" dirty="0">
                          <a:effectLst/>
                        </a:rPr>
                        <a:t>и американской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-изменение природы под воздействием деятельности людей;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-ухудшение гидрологического режима водоёмов вследствие вырубки лесов и зарегулирования стока некоторых рек;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-загрязнение водоёмов;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уменьшение количества рыбы;-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-браконьерство и промысел, стимулируемые высокими ценами на пушнину.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5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Белка-летяга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51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-отсутствие </a:t>
                      </a:r>
                      <a:r>
                        <a:rPr lang="ru-RU" sz="1400" dirty="0">
                          <a:effectLst/>
                        </a:rPr>
                        <a:t>дуплистых деревьев.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5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Речная выдра.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393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-отсутствие природных водоёмов;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недостаточность кормовых баз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-чрезмерный промысел;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вырубка лесов; и как следствие понижение уровня 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воды</a:t>
                      </a:r>
                      <a:r>
                        <a:rPr lang="ru-RU" sz="1400" dirty="0">
                          <a:effectLst/>
                        </a:rPr>
                        <a:t>, а значит </a:t>
                      </a:r>
                      <a:r>
                        <a:rPr lang="ru-RU" sz="1400" dirty="0" smtClean="0">
                          <a:effectLst/>
                        </a:rPr>
                        <a:t>техногенное </a:t>
                      </a:r>
                      <a:r>
                        <a:rPr lang="ru-RU" sz="1400" dirty="0">
                          <a:effectLst/>
                        </a:rPr>
                        <a:t>загрязнение рек.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477" marR="314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Мои документы\Мои рисунки\img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81457"/>
            <a:ext cx="4706521" cy="6190815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r="8877"/>
          <a:stretch>
            <a:fillRect/>
          </a:stretch>
        </p:blipFill>
        <p:spPr bwMode="auto">
          <a:xfrm>
            <a:off x="357158" y="642918"/>
            <a:ext cx="3429024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51679"/>
              </p:ext>
            </p:extLst>
          </p:nvPr>
        </p:nvGraphicFramePr>
        <p:xfrm>
          <a:off x="214282" y="142852"/>
          <a:ext cx="8640959" cy="6548470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187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9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вид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200</a:t>
                      </a:r>
                      <a:r>
                        <a:rPr lang="ru-RU" sz="1600" dirty="0" smtClean="0">
                          <a:effectLst/>
                        </a:rPr>
                        <a:t>7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200</a:t>
                      </a:r>
                      <a:r>
                        <a:rPr lang="ru-RU" sz="1600" dirty="0" smtClean="0">
                          <a:effectLst/>
                        </a:rPr>
                        <a:t>8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200</a:t>
                      </a:r>
                      <a:r>
                        <a:rPr lang="ru-RU" sz="1600" dirty="0" smtClean="0">
                          <a:effectLst/>
                        </a:rPr>
                        <a:t>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</a:t>
                      </a:r>
                      <a:r>
                        <a:rPr lang="ru-RU" sz="1600" dirty="0" smtClean="0">
                          <a:effectLst/>
                        </a:rPr>
                        <a:t>10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2012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2013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2014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кабан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косуля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310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581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</a:rPr>
                        <a:t>957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1140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1227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952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1276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колонок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лисица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горностай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заяц-беляк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474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рябчик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1085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748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глухарь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тетерев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175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131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723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312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416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307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куропатка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1280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барсук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24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куница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6450" marR="26450" marT="26450" marB="2645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\Рабочий стол\Новая папка\DSC_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4000495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0" name="Picture 4" descr="C:\Documents and Settings\Admin\Рабочий стол\Новая папка\DSC_0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3870570" cy="290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428860" y="3143248"/>
            <a:ext cx="38924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Выступление в начальной школе</a:t>
            </a:r>
            <a:endParaRPr lang="ru-RU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8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1868</TotalTime>
  <Words>445</Words>
  <Application>Microsoft Office PowerPoint</Application>
  <PresentationFormat>Экран (4:3)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Спаси  и сохрани!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Фотовыставка «Птицы и звери нашего края» 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Спасти  и сохранить!</dc:title>
  <dc:creator>User</dc:creator>
  <cp:lastModifiedBy>Пользователь</cp:lastModifiedBy>
  <cp:revision>136</cp:revision>
  <dcterms:created xsi:type="dcterms:W3CDTF">2014-01-26T08:04:50Z</dcterms:created>
  <dcterms:modified xsi:type="dcterms:W3CDTF">2019-02-16T14:25:58Z</dcterms:modified>
</cp:coreProperties>
</file>