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232091"/>
          <c:y val="0.162905"/>
          <c:w val="0.720108"/>
          <c:h val="0.742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 idx="0">
                  <c:v>2013</c:v>
                </c:pt>
              </c:strCache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1" i="0" strike="noStrike" sz="3566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defRPr>
                </a:pPr>
                <a:r>
                  <a:rPr b="1" i="0" strike="noStrike" sz="3566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Показатель на 100 тыс. населения</c:v>
                </c:pt>
                <c:pt idx="1">
                  <c:v/>
                </c:pt>
              </c:strCache>
            </c:strRef>
          </c:cat>
          <c:val>
            <c:numRef>
              <c:f>Sheet1!$B$2:$B$3</c:f>
              <c:numCache>
                <c:ptCount val="1"/>
                <c:pt idx="0">
                  <c:v>469.900000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 idx="0">
                  <c:v>2014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1" i="0" strike="noStrike" sz="3566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defRPr>
                </a:pPr>
                <a:r>
                  <a:rPr b="1" i="0" strike="noStrike" sz="3566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Показатель на 100 тыс. населения</c:v>
                </c:pt>
                <c:pt idx="1">
                  <c:v/>
                </c:pt>
              </c:strCache>
            </c:strRef>
          </c:cat>
          <c:val>
            <c:numRef>
              <c:f>Sheet1!$C$2:$C$3</c:f>
              <c:numCache>
                <c:ptCount val="1"/>
                <c:pt idx="0">
                  <c:v>453.790000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 idx="0">
                  <c:v>2015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1" i="0" strike="noStrike" sz="3566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defRPr>
                </a:pPr>
                <a:r>
                  <a:rPr b="1" i="0" strike="noStrike" sz="3566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Показатель на 100 тыс. населения</c:v>
                </c:pt>
                <c:pt idx="1">
                  <c:v/>
                </c:pt>
              </c:strCache>
            </c:strRef>
          </c:cat>
          <c:val>
            <c:numRef>
              <c:f>Sheet1!$D$2:$D$3</c:f>
              <c:numCache>
                <c:ptCount val="1"/>
                <c:pt idx="0">
                  <c:v>465.490000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 idx="0">
                  <c:v>2016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1" i="0" strike="noStrike" sz="3566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defRPr>
                </a:pPr>
                <a:r>
                  <a:rPr b="1" i="0" strike="noStrike" sz="3566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Показатель на 100 тыс. населения</c:v>
                </c:pt>
                <c:pt idx="1">
                  <c:v/>
                </c:pt>
              </c:strCache>
            </c:strRef>
          </c:cat>
          <c:val>
            <c:numRef>
              <c:f>Sheet1!$E$2:$E$3</c:f>
              <c:numCache>
                <c:ptCount val="1"/>
                <c:pt idx="0">
                  <c:v>549.500000</c:v>
                </c:pt>
              </c:numCache>
            </c:numRef>
          </c:val>
        </c:ser>
        <c:gapWidth val="40"/>
        <c:overlap val="-10"/>
        <c:axId val="0"/>
        <c:axId val="1"/>
      </c:barChart>
      <c:catAx>
        <c:axId val="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2965" u="none">
                <a:solidFill>
                  <a:srgbClr val="000000"/>
                </a:solidFill>
                <a:effectLst/>
                <a:latin typeface="Helvetica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2743" u="none">
                <a:solidFill>
                  <a:srgbClr val="000000"/>
                </a:solidFill>
                <a:effectLst/>
                <a:latin typeface="Helvetica"/>
              </a:defRPr>
            </a:pPr>
          </a:p>
        </c:txPr>
        <c:crossAx val="0"/>
        <c:crosses val="autoZero"/>
        <c:crossBetween val="between"/>
        <c:majorUnit val="137.5"/>
        <c:minorUnit val="68.7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3514"/>
          <c:y val="0.005"/>
          <c:w val="0.96486"/>
          <c:h val="0.072390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b="1" i="0" strike="noStrike" sz="3017" u="none">
              <a:solidFill>
                <a:srgbClr val="000000"/>
              </a:solidFill>
              <a:effectLst/>
              <a:latin typeface="Helvetica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186461"/>
          <c:y val="0.152081"/>
          <c:w val="0.627079"/>
          <c:h val="0.751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 idx="0">
                  <c:v>2013</c:v>
                </c:pt>
              </c:strCache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1" i="0" strike="noStrike" sz="3962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defRPr>
                </a:pPr>
                <a:r>
                  <a:rPr b="1" i="0" strike="noStrike" sz="3962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Показатель на 100 тыс. населения</c:v>
                </c:pt>
              </c:strCache>
            </c:strRef>
          </c:cat>
          <c:val>
            <c:numRef>
              <c:f>Sheet1!$B$2:$B$2</c:f>
              <c:numCache>
                <c:ptCount val="1"/>
                <c:pt idx="0">
                  <c:v>237.600000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 idx="0">
                  <c:v>2014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1" i="0" strike="noStrike" sz="3962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defRPr>
                </a:pPr>
                <a:r>
                  <a:rPr b="1" i="0" strike="noStrike" sz="3962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Показатель на 100 тыс. населения</c:v>
                </c:pt>
              </c:strCache>
            </c:strRef>
          </c:cat>
          <c:val>
            <c:numRef>
              <c:f>Sheet1!$C$2:$C$2</c:f>
              <c:numCache>
                <c:ptCount val="1"/>
                <c:pt idx="0">
                  <c:v>223.720000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 idx="0">
                  <c:v>2015</c:v>
                </c:pt>
              </c:strCache>
            </c:strRef>
          </c:tx>
          <c:spPr>
            <a:solidFill>
              <a:srgbClr val="E7A13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1" i="0" strike="noStrike" sz="3962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defRPr>
                </a:pPr>
                <a:r>
                  <a:rPr b="1" i="0" strike="noStrike" sz="3962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Показатель на 100 тыс. населения</c:v>
                </c:pt>
              </c:strCache>
            </c:strRef>
          </c:cat>
          <c:val>
            <c:numRef>
              <c:f>Sheet1!$D$2:$D$2</c:f>
              <c:numCache>
                <c:ptCount val="1"/>
                <c:pt idx="0">
                  <c:v>218.880000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 idx="0">
                  <c:v>2016</c:v>
                </c:pt>
              </c:strCache>
            </c:strRef>
          </c:tx>
          <c:spPr>
            <a:solidFill>
              <a:srgbClr val="BC2D30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1" i="0" strike="noStrike" sz="3962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defRPr>
                </a:pPr>
                <a:r>
                  <a:rPr b="1" i="0" strike="noStrike" sz="3962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</c:f>
              <c:strCache>
                <c:ptCount val="1"/>
                <c:pt idx="0">
                  <c:v>Показатель на 100 тыс. населения</c:v>
                </c:pt>
              </c:strCache>
            </c:strRef>
          </c:cat>
          <c:val>
            <c:numRef>
              <c:f>Sheet1!$E$2:$E$2</c:f>
              <c:numCache>
                <c:ptCount val="1"/>
                <c:pt idx="0">
                  <c:v>230.360000</c:v>
                </c:pt>
              </c:numCache>
            </c:numRef>
          </c:val>
        </c:ser>
        <c:gapWidth val="40"/>
        <c:overlap val="-10"/>
        <c:axId val="0"/>
        <c:axId val="1"/>
      </c:barChart>
      <c:catAx>
        <c:axId val="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3048" u="none">
                <a:solidFill>
                  <a:srgbClr val="000000"/>
                </a:solidFill>
                <a:effectLst/>
                <a:latin typeface="Helvetica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3048" u="none">
                <a:solidFill>
                  <a:srgbClr val="000000"/>
                </a:solidFill>
                <a:effectLst/>
                <a:latin typeface="Helvetica"/>
              </a:defRPr>
            </a:pPr>
          </a:p>
        </c:txPr>
        <c:crossAx val="0"/>
        <c:crosses val="autoZero"/>
        <c:crossBetween val="between"/>
        <c:majorUnit val="7.5"/>
        <c:minorUnit val="3.7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05"/>
          <c:y val="0.005"/>
          <c:w val="1"/>
          <c:h val="0.081534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b="1" i="0" strike="noStrike" sz="3353" u="none">
              <a:solidFill>
                <a:srgbClr val="000000"/>
              </a:solidFill>
              <a:effectLst/>
              <a:latin typeface="Helvetica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0577357"/>
          <c:y val="0.0921528"/>
          <c:w val="0.942264"/>
          <c:h val="0.824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 idx="0">
                  <c:v>2016</c:v>
                </c:pt>
              </c:strCache>
            </c:strRef>
          </c:tx>
          <c:spPr>
            <a:solidFill>
              <a:srgbClr val="2E578C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1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defRPr>
                </a:pPr>
                <a:r>
                  <a:rPr b="1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I стадия </c:v>
                </c:pt>
                <c:pt idx="1">
                  <c:v>II стадия</c:v>
                </c:pt>
                <c:pt idx="2">
                  <c:v>III стадия</c:v>
                </c:pt>
                <c:pt idx="3">
                  <c:v>IV стадия</c:v>
                </c:pt>
                <c:pt idx="4">
                  <c:v>Летальность </c:v>
                </c:pt>
              </c:strCache>
            </c:strRef>
          </c:cat>
          <c:val>
            <c:numRef>
              <c:f>Sheet1!$B$2:$F$2</c:f>
              <c:numCache>
                <c:ptCount val="5"/>
                <c:pt idx="0">
                  <c:v>24.300000</c:v>
                </c:pt>
                <c:pt idx="1">
                  <c:v>21.800000</c:v>
                </c:pt>
                <c:pt idx="2">
                  <c:v>17.400000</c:v>
                </c:pt>
                <c:pt idx="3">
                  <c:v>24.700000</c:v>
                </c:pt>
                <c:pt idx="4">
                  <c:v>24.700000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 idx="0">
                  <c:v>2017</c:v>
                </c:pt>
              </c:strCache>
            </c:strRef>
          </c:tx>
          <c:spPr>
            <a:solidFill>
              <a:srgbClr val="5D964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 lvl="0">
                  <a:defRPr b="1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defRPr>
                </a:pPr>
                <a:r>
                  <a:rPr b="1" i="0" strike="noStrike" sz="2600" u="none">
                    <a:solidFill>
                      <a:srgbClr val="FFFFFF"/>
                    </a:solidFill>
                    <a:effectLst>
                      <a:outerShdw sx="100000" sy="100000" kx="0" ky="0" algn="b" rotWithShape="0" blurRad="0" dist="38100" dir="2700000">
                        <a:srgbClr val="000000"/>
                      </a:outerShdw>
                    </a:effectLst>
                    <a:latin typeface="Helvetica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I стадия </c:v>
                </c:pt>
                <c:pt idx="1">
                  <c:v>II стадия</c:v>
                </c:pt>
                <c:pt idx="2">
                  <c:v>III стадия</c:v>
                </c:pt>
                <c:pt idx="3">
                  <c:v>IV стадия</c:v>
                </c:pt>
                <c:pt idx="4">
                  <c:v>Летальность </c:v>
                </c:pt>
              </c:strCache>
            </c:strRef>
          </c:cat>
          <c:val>
            <c:numRef>
              <c:f>Sheet1!$B$3:$F$3</c:f>
              <c:numCache>
                <c:ptCount val="5"/>
                <c:pt idx="0">
                  <c:v>27.500000</c:v>
                </c:pt>
                <c:pt idx="1">
                  <c:v>20.800000</c:v>
                </c:pt>
                <c:pt idx="2">
                  <c:v>17.100000</c:v>
                </c:pt>
                <c:pt idx="3">
                  <c:v>23.900000</c:v>
                </c:pt>
                <c:pt idx="4">
                  <c:v>23.200000</c:v>
                </c:pt>
              </c:numCache>
            </c:numRef>
          </c:val>
        </c:ser>
        <c:gapWidth val="40"/>
        <c:overlap val="-10"/>
        <c:axId val="0"/>
        <c:axId val="1"/>
      </c:barChart>
      <c:catAx>
        <c:axId val="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2000" u="none">
                <a:solidFill>
                  <a:srgbClr val="000000"/>
                </a:solidFill>
                <a:effectLst/>
                <a:latin typeface="Helvetica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2000" u="none">
                <a:solidFill>
                  <a:srgbClr val="000000"/>
                </a:solidFill>
                <a:effectLst/>
                <a:latin typeface="Helvetica"/>
              </a:defRPr>
            </a:pPr>
          </a:p>
        </c:txPr>
        <c:crossAx val="0"/>
        <c:crosses val="autoZero"/>
        <c:crossBetween val="between"/>
        <c:majorUnit val="7"/>
        <c:minorUnit val="3.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05"/>
          <c:y val="0.005"/>
          <c:w val="0.993723"/>
          <c:h val="0.069425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b="1" i="0" strike="noStrike" sz="2200" u="none">
              <a:solidFill>
                <a:srgbClr val="000000"/>
              </a:solidFill>
              <a:effectLst/>
              <a:latin typeface="Helvetica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31" name="Shape 31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  <a:endParaRPr sz="2800"/>
          </a:p>
          <a:p>
            <a:pPr lvl="1">
              <a:defRPr sz="1800"/>
            </a:pPr>
            <a:r>
              <a:rPr sz="2800"/>
              <a:t>Уровень текста 2</a:t>
            </a:r>
            <a:endParaRPr sz="2800"/>
          </a:p>
          <a:p>
            <a:pPr lvl="2">
              <a:defRPr sz="1800"/>
            </a:pPr>
            <a:r>
              <a:rPr sz="2800"/>
              <a:t>Уровень текста 3</a:t>
            </a:r>
            <a:endParaRPr sz="2800"/>
          </a:p>
          <a:p>
            <a:pPr lvl="3">
              <a:defRPr sz="1800"/>
            </a:pPr>
            <a:r>
              <a:rPr sz="2800"/>
              <a:t>Уровень текста 4</a:t>
            </a:r>
            <a:endParaRPr sz="2800"/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Текст заголовка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  <a:endParaRPr sz="3200"/>
          </a:p>
          <a:p>
            <a:pPr lvl="1">
              <a:defRPr sz="1800"/>
            </a:pPr>
            <a:r>
              <a:rPr sz="3200"/>
              <a:t>Уровень текста 2</a:t>
            </a:r>
            <a:endParaRPr sz="3200"/>
          </a:p>
          <a:p>
            <a:pPr lvl="2">
              <a:defRPr sz="1800"/>
            </a:pPr>
            <a:r>
              <a:rPr sz="3200"/>
              <a:t>Уровень текста 3</a:t>
            </a:r>
            <a:endParaRPr sz="3200"/>
          </a:p>
          <a:p>
            <a:pPr lvl="3">
              <a:defRPr sz="1800"/>
            </a:pPr>
            <a:r>
              <a:rPr sz="3200"/>
              <a:t>Уровень текста 4</a:t>
            </a:r>
            <a:endParaRPr sz="3200"/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  <a:endParaRPr sz="3600"/>
          </a:p>
          <a:p>
            <a:pPr lvl="1">
              <a:defRPr sz="1800"/>
            </a:pPr>
            <a:r>
              <a:rPr sz="3600"/>
              <a:t>Уровень текста 2</a:t>
            </a:r>
            <a:endParaRPr sz="3600"/>
          </a:p>
          <a:p>
            <a:pPr lvl="2">
              <a:defRPr sz="1800"/>
            </a:pPr>
            <a:r>
              <a:rPr sz="3600"/>
              <a:t>Уровень текста 3</a:t>
            </a:r>
            <a:endParaRPr sz="3600"/>
          </a:p>
          <a:p>
            <a:pPr lvl="3">
              <a:defRPr sz="1800"/>
            </a:pPr>
            <a:r>
              <a:rPr sz="3600"/>
              <a:t>Уровень текста 4</a:t>
            </a:r>
            <a:endParaRPr sz="3600"/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  <a:endParaRPr sz="2800"/>
          </a:p>
          <a:p>
            <a:pPr lvl="1">
              <a:defRPr sz="1800"/>
            </a:pPr>
            <a:r>
              <a:rPr sz="2800"/>
              <a:t>Уровень текста 2</a:t>
            </a:r>
            <a:endParaRPr sz="2800"/>
          </a:p>
          <a:p>
            <a:pPr lvl="2">
              <a:defRPr sz="1800"/>
            </a:pPr>
            <a:r>
              <a:rPr sz="2800"/>
              <a:t>Уровень текста 3</a:t>
            </a:r>
            <a:endParaRPr sz="2800"/>
          </a:p>
          <a:p>
            <a:pPr lvl="3">
              <a:defRPr sz="1800"/>
            </a:pPr>
            <a:r>
              <a:rPr sz="2800"/>
              <a:t>Уровень текста 4</a:t>
            </a:r>
            <a:endParaRPr sz="2800"/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Уровень текста 1</a:t>
            </a:r>
            <a:endParaRPr sz="3600"/>
          </a:p>
          <a:p>
            <a:pPr lvl="1">
              <a:defRPr sz="1800"/>
            </a:pPr>
            <a:r>
              <a:rPr sz="3600"/>
              <a:t>Уровень текста 2</a:t>
            </a:r>
            <a:endParaRPr sz="3600"/>
          </a:p>
          <a:p>
            <a:pPr lvl="2">
              <a:defRPr sz="1800"/>
            </a:pPr>
            <a:r>
              <a:rPr sz="3600"/>
              <a:t>Уровень текста 3</a:t>
            </a:r>
            <a:endParaRPr sz="3600"/>
          </a:p>
          <a:p>
            <a:pPr lvl="3">
              <a:defRPr sz="1800"/>
            </a:pPr>
            <a:r>
              <a:rPr sz="3600"/>
              <a:t>Уровень текста 4</a:t>
            </a:r>
            <a:endParaRPr sz="3600"/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Уровень текста 1</a:t>
            </a:r>
            <a:endParaRPr sz="3600"/>
          </a:p>
          <a:p>
            <a:pPr lvl="1">
              <a:defRPr sz="1800"/>
            </a:pPr>
            <a:r>
              <a:rPr sz="3600"/>
              <a:t>Уровень текста 2</a:t>
            </a:r>
            <a:endParaRPr sz="3600"/>
          </a:p>
          <a:p>
            <a:pPr lvl="2">
              <a:defRPr sz="1800"/>
            </a:pPr>
            <a:r>
              <a:rPr sz="3600"/>
              <a:t>Уровень текста 3</a:t>
            </a:r>
            <a:endParaRPr sz="3600"/>
          </a:p>
          <a:p>
            <a:pPr lvl="3">
              <a:defRPr sz="1800"/>
            </a:pPr>
            <a:r>
              <a:rPr sz="3600"/>
              <a:t>Уровень текста 4</a:t>
            </a:r>
            <a:endParaRPr sz="3600"/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jpeg"/><Relationship Id="rId4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chart" Target="../charts/chart1.xml"/><Relationship Id="rId4" Type="http://schemas.openxmlformats.org/officeDocument/2006/relationships/image" Target="../media/image3.png"/><Relationship Id="rId5" Type="http://schemas.openxmlformats.org/officeDocument/2006/relationships/hyperlink" Target="http://www.oncology.ru/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chart" Target="../charts/chart2.xml"/><Relationship Id="rId4" Type="http://schemas.openxmlformats.org/officeDocument/2006/relationships/image" Target="../media/image3.png"/><Relationship Id="rId5" Type="http://schemas.openxmlformats.org/officeDocument/2006/relationships/hyperlink" Target="http://www.oncology.ru/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hyperlink" Target="http://www.oncology.ru/" TargetMode="Externa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5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338864" y="1146373"/>
            <a:ext cx="9366450" cy="5097794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/>
          <a:lstStyle>
            <a:lvl1pPr>
              <a:defRPr b="1" sz="8100">
                <a:solidFill>
                  <a:srgbClr val="B4252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100">
                <a:solidFill>
                  <a:srgbClr val="B4252A"/>
                </a:solidFill>
              </a:rPr>
              <a:t>Паллиативная помощь онкобольным на дому</a:t>
            </a:r>
          </a:p>
        </p:txBody>
      </p:sp>
      <p:pic>
        <p:nvPicPr>
          <p:cNvPr id="36" name="ДЂп ѓ†™•вЃҐ.pdf"/>
          <p:cNvPicPr/>
          <p:nvPr/>
        </p:nvPicPr>
        <p:blipFill>
          <a:blip r:embed="rId2">
            <a:extLst/>
          </a:blip>
          <a:srcRect l="183" t="0" r="183" b="65604"/>
          <a:stretch>
            <a:fillRect/>
          </a:stretch>
        </p:blipFill>
        <p:spPr>
          <a:xfrm>
            <a:off x="3362" y="3138616"/>
            <a:ext cx="12997999" cy="6635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e032cb_f157ef90784f4aec99126786fc035bb1~mv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69148" y="183268"/>
            <a:ext cx="2038141" cy="2364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469900" y="88900"/>
            <a:ext cx="11099800" cy="2159000"/>
          </a:xfrm>
          <a:prstGeom prst="rect">
            <a:avLst/>
          </a:prstGeom>
        </p:spPr>
        <p:txBody>
          <a:bodyPr/>
          <a:lstStyle>
            <a:lvl1pPr defTabSz="508254">
              <a:defRPr b="1" sz="6699">
                <a:solidFill>
                  <a:srgbClr val="B4252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699">
                <a:solidFill>
                  <a:srgbClr val="B4252A"/>
                </a:solidFill>
              </a:rPr>
              <a:t>Работа волонтеров-медиков </a:t>
            </a:r>
          </a:p>
        </p:txBody>
      </p:sp>
      <p:pic>
        <p:nvPicPr>
          <p:cNvPr id="89" name="ДЂп ѓ†™•вЃҐ.pdf"/>
          <p:cNvPicPr/>
          <p:nvPr/>
        </p:nvPicPr>
        <p:blipFill>
          <a:blip r:embed="rId2">
            <a:extLst/>
          </a:blip>
          <a:srcRect l="0" t="0" r="0" b="74656"/>
          <a:stretch>
            <a:fillRect/>
          </a:stretch>
        </p:blipFill>
        <p:spPr>
          <a:xfrm>
            <a:off x="-1390" y="4887180"/>
            <a:ext cx="13007465" cy="4874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e032cb_f157ef90784f4aec99126786fc035bb1~mv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97603" y="183268"/>
            <a:ext cx="1409686" cy="1635235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body" idx="1"/>
          </p:nvPr>
        </p:nvSpPr>
        <p:spPr>
          <a:xfrm>
            <a:off x="698500" y="2216150"/>
            <a:ext cx="8947448" cy="6286500"/>
          </a:xfrm>
          <a:prstGeom prst="rect">
            <a:avLst/>
          </a:prstGeom>
        </p:spPr>
        <p:txBody>
          <a:bodyPr/>
          <a:lstStyle/>
          <a:p>
            <a:pPr lvl="0" marL="0" indent="0" defTabSz="572516">
              <a:spcBef>
                <a:spcPts val="3100"/>
              </a:spcBef>
              <a:buSzTx/>
              <a:buNone/>
              <a:defRPr sz="1800"/>
            </a:pPr>
            <a:r>
              <a:rPr b="1" sz="2352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На данный момент наше движение взяло под опеку только одного онкобольного . </a:t>
            </a:r>
            <a:endParaRPr b="1" sz="2352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572516">
              <a:spcBef>
                <a:spcPts val="3100"/>
              </a:spcBef>
              <a:buSzTx/>
              <a:buNone/>
              <a:defRPr sz="1800"/>
            </a:pPr>
            <a:r>
              <a:rPr b="1" sz="2352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В течение нескольких месяцев волонтеры-медики под контролем врача онкодиспансера оказывают помощь как самому больному, так и его родным. </a:t>
            </a:r>
            <a:endParaRPr b="1" sz="2352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572516">
              <a:spcBef>
                <a:spcPts val="3100"/>
              </a:spcBef>
              <a:buSzTx/>
              <a:buNone/>
              <a:defRPr sz="1800"/>
            </a:pPr>
            <a:r>
              <a:rPr b="1" sz="2352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Добровольцы ежедневно созваниваются с женой; так как больной из-за перелома  не в состоянии передвигаться, волонтеры проводят противопролежневые процедуры, помогают ухаживать и перемещать больного, проводят с ним беседы, отвлекающие больного от своего состояния. </a:t>
            </a:r>
            <a:endParaRPr b="1" sz="2352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 defTabSz="572516">
              <a:spcBef>
                <a:spcPts val="3100"/>
              </a:spcBef>
              <a:buSzTx/>
              <a:buNone/>
              <a:defRPr sz="1800"/>
            </a:pPr>
            <a:r>
              <a:rPr b="1" sz="2352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Проводится обучение родственников больного правилам ухода за тяжелобольным.</a:t>
            </a:r>
            <a:endParaRPr b="1" sz="2352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-190500" y="-410634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b="1" sz="7700">
                <a:solidFill>
                  <a:srgbClr val="B4252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700">
                <a:solidFill>
                  <a:srgbClr val="B4252A"/>
                </a:solidFill>
              </a:rPr>
              <a:t>Результаты </a:t>
            </a:r>
          </a:p>
        </p:txBody>
      </p:sp>
      <p:pic>
        <p:nvPicPr>
          <p:cNvPr id="94" name="image2.png"/>
          <p:cNvPicPr/>
          <p:nvPr/>
        </p:nvPicPr>
        <p:blipFill>
          <a:blip r:embed="rId2">
            <a:extLst/>
          </a:blip>
          <a:srcRect l="0" t="0" r="0" b="73291"/>
          <a:stretch>
            <a:fillRect/>
          </a:stretch>
        </p:blipFill>
        <p:spPr>
          <a:xfrm>
            <a:off x="-1391" y="4624713"/>
            <a:ext cx="13007466" cy="5137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e032cb_f157ef90784f4aec99126786fc035bb1~mv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69148" y="183268"/>
            <a:ext cx="2038141" cy="2364244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>
            <p:ph type="body" idx="1"/>
          </p:nvPr>
        </p:nvSpPr>
        <p:spPr>
          <a:xfrm>
            <a:off x="263358" y="1410525"/>
            <a:ext cx="9882719" cy="6932550"/>
          </a:xfrm>
          <a:prstGeom prst="rect">
            <a:avLst/>
          </a:prstGeom>
        </p:spPr>
        <p:txBody>
          <a:bodyPr/>
          <a:lstStyle/>
          <a:p>
            <a:pPr lvl="0" marL="1081024" indent="-1081024" defTabSz="490727">
              <a:spcBef>
                <a:spcPts val="2600"/>
              </a:spcBef>
              <a:buSzPct val="111000"/>
              <a:buBlip>
                <a:blip r:embed="rId4"/>
              </a:buBlip>
              <a:defRPr sz="1800"/>
            </a:pPr>
            <a:r>
              <a:rPr b="1" sz="319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Значительное улучшение качества жизни больного в последние дни;</a:t>
            </a:r>
            <a:endParaRPr b="1" sz="3191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1081024" indent="-1081024" defTabSz="490727">
              <a:spcBef>
                <a:spcPts val="2600"/>
              </a:spcBef>
              <a:buSzPct val="111000"/>
              <a:buBlip>
                <a:blip r:embed="rId4"/>
              </a:buBlip>
              <a:defRPr sz="1800"/>
            </a:pPr>
            <a:r>
              <a:rPr b="1" sz="319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Родственники больного получили возможность больше времени уделять себе, домашнему хозяйству и работе;</a:t>
            </a:r>
            <a:endParaRPr b="1" sz="3191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1081024" indent="-1081024" defTabSz="490727">
              <a:spcBef>
                <a:spcPts val="2600"/>
              </a:spcBef>
              <a:buSzPct val="111000"/>
              <a:buBlip>
                <a:blip r:embed="rId4"/>
              </a:buBlip>
              <a:defRPr sz="1800"/>
            </a:pPr>
            <a:r>
              <a:rPr b="1" sz="319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Родственники обучились базовым навыкам ухода за тяжелобольным пациентом;</a:t>
            </a:r>
            <a:endParaRPr b="1" sz="3191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1081024" indent="-1081024" defTabSz="490727">
              <a:spcBef>
                <a:spcPts val="2600"/>
              </a:spcBef>
              <a:buSzPct val="111000"/>
              <a:buBlip>
                <a:blip r:embed="rId4"/>
              </a:buBlip>
              <a:defRPr sz="1800"/>
            </a:pPr>
            <a:r>
              <a:rPr b="1" sz="319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Волонтеры-медики усовершенствовали навыки оказания помощи тяжелобольным;</a:t>
            </a:r>
            <a:endParaRPr b="1" sz="3191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1081024" indent="-1081024" defTabSz="490727">
              <a:spcBef>
                <a:spcPts val="2600"/>
              </a:spcBef>
              <a:buSzPct val="111000"/>
              <a:buBlip>
                <a:blip r:embed="rId4"/>
              </a:buBlip>
              <a:defRPr sz="1800"/>
            </a:pPr>
            <a:r>
              <a:rPr b="1" sz="3191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Добровольцы обучились грамотному общению с тяжелобольными и их                            родственниками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-405259" y="774700"/>
            <a:ext cx="13815318" cy="3302000"/>
          </a:xfrm>
          <a:prstGeom prst="rect">
            <a:avLst/>
          </a:prstGeom>
        </p:spPr>
        <p:txBody>
          <a:bodyPr/>
          <a:lstStyle>
            <a:lvl1pPr>
              <a:defRPr b="1" sz="8800">
                <a:solidFill>
                  <a:srgbClr val="B4252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800">
                <a:solidFill>
                  <a:srgbClr val="B4252A"/>
                </a:solidFill>
              </a:rPr>
              <a:t>Спасибо за внимание!</a:t>
            </a:r>
          </a:p>
        </p:txBody>
      </p:sp>
      <p:pic>
        <p:nvPicPr>
          <p:cNvPr id="99" name="ДЂп ѓ†™•вЃҐ.pdf"/>
          <p:cNvPicPr/>
          <p:nvPr/>
        </p:nvPicPr>
        <p:blipFill>
          <a:blip r:embed="rId2">
            <a:extLst/>
          </a:blip>
          <a:srcRect l="0" t="0" r="0" b="70034"/>
          <a:stretch>
            <a:fillRect/>
          </a:stretch>
        </p:blipFill>
        <p:spPr>
          <a:xfrm>
            <a:off x="-1390" y="4336847"/>
            <a:ext cx="13007465" cy="5763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e032cb_f157ef90784f4aec99126786fc035bb1~mv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67548" y="284868"/>
            <a:ext cx="2038141" cy="2364243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744388" y="4628554"/>
            <a:ext cx="8813206" cy="21517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63682" dir="5400000">
              <a:srgbClr val="000000">
                <a:alpha val="301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defTabSz="531622">
              <a:defRPr b="1" i="1" sz="3276">
                <a:solidFill>
                  <a:srgbClr val="B4252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3276">
                <a:solidFill>
                  <a:srgbClr val="B4252A"/>
                </a:solidFill>
              </a:rPr>
              <a:t>"Пусть мы не сможем спасти всех, кого бы нам хотелось. Но мы спасем намного больше, чем те, кто даже не пытается..." - П. Скотт.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body" idx="1"/>
          </p:nvPr>
        </p:nvSpPr>
        <p:spPr>
          <a:xfrm>
            <a:off x="664633" y="-294151"/>
            <a:ext cx="6744957" cy="9159876"/>
          </a:xfrm>
          <a:prstGeom prst="rect">
            <a:avLst/>
          </a:prstGeom>
        </p:spPr>
        <p:txBody>
          <a:bodyPr/>
          <a:lstStyle/>
          <a:p>
            <a:pPr lvl="0" marL="0" indent="0">
              <a:buSzTx/>
              <a:buNone/>
              <a:defRPr sz="1800"/>
            </a:pPr>
            <a:r>
              <a:rPr b="1" sz="4500">
                <a:solidFill>
                  <a:srgbClr val="B4252A"/>
                </a:solidFill>
                <a:latin typeface="Helvetica"/>
                <a:ea typeface="Helvetica"/>
                <a:cs typeface="Helvetica"/>
                <a:sym typeface="Helvetica"/>
              </a:rPr>
              <a:t>Паллиативная помощь</a:t>
            </a:r>
            <a:r>
              <a:rPr b="1" sz="2800">
                <a:latin typeface="Helvetica"/>
                <a:ea typeface="Helvetica"/>
                <a:cs typeface="Helvetica"/>
                <a:sym typeface="Helvetica"/>
              </a:rPr>
              <a:t>  </a:t>
            </a:r>
            <a:endParaRPr b="1" sz="2800">
              <a:latin typeface="Helvetica"/>
              <a:ea typeface="Helvetica"/>
              <a:cs typeface="Helvetica"/>
              <a:sym typeface="Helvetica"/>
            </a:endParaRPr>
          </a:p>
          <a:p>
            <a:pPr lvl="0" marL="0" indent="0">
              <a:buSzTx/>
              <a:buNone/>
              <a:defRPr sz="1800"/>
            </a:pPr>
            <a:r>
              <a:rPr b="1" sz="2800">
                <a:latin typeface="Helvetica"/>
                <a:ea typeface="Helvetica"/>
                <a:cs typeface="Helvetica"/>
                <a:sym typeface="Helvetica"/>
              </a:rPr>
              <a:t>-  помощь, направленная на улучшение качества жизни граждан, страдающих неизлечимыми прогрессирующими заболеваниями и состояниями, которые, как    правило, приводят к преждевременной смерти, а также заболеваниями в стадии, когда исчерпаны возможности радикального лечения. *</a:t>
            </a:r>
            <a:endParaRPr b="1" sz="2800"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0" name="ДЂп ѓ†™•вЃҐ.pdf"/>
          <p:cNvPicPr/>
          <p:nvPr/>
        </p:nvPicPr>
        <p:blipFill>
          <a:blip r:embed="rId2">
            <a:extLst/>
          </a:blip>
          <a:srcRect l="0" t="0" r="0" b="70034"/>
          <a:stretch>
            <a:fillRect/>
          </a:stretch>
        </p:blipFill>
        <p:spPr>
          <a:xfrm>
            <a:off x="-1390" y="4641647"/>
            <a:ext cx="13007465" cy="57639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news_4184_494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6656" y="1455539"/>
            <a:ext cx="5086495" cy="32586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e032cb_f157ef90784f4aec99126786fc035bb1~mv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58854" y="81668"/>
            <a:ext cx="1273835" cy="1477649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1135999" y="8261349"/>
            <a:ext cx="580222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 lvl="0">
              <a:defRPr sz="1800"/>
            </a:pPr>
            <a:r>
              <a:rPr sz="1900"/>
              <a:t>*Приказ Министертва Здравоохранения РФ №187н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7856604" y="639233"/>
            <a:ext cx="5179748" cy="399719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6600">
                <a:solidFill>
                  <a:srgbClr val="B4252A"/>
                </a:solidFill>
                <a:latin typeface="Helvetica"/>
                <a:ea typeface="Helvetica"/>
                <a:cs typeface="Helvetica"/>
                <a:sym typeface="Helvetica"/>
              </a:rPr>
              <a:t>Статистика</a:t>
            </a:r>
            <a:r>
              <a:rPr b="1" sz="7700">
                <a:solidFill>
                  <a:srgbClr val="B4252A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b="1" sz="4800">
                <a:solidFill>
                  <a:srgbClr val="B4252A"/>
                </a:solidFill>
                <a:latin typeface="Helvetica"/>
                <a:ea typeface="Helvetica"/>
                <a:cs typeface="Helvetica"/>
                <a:sym typeface="Helvetica"/>
              </a:rPr>
              <a:t>заболеваемости </a:t>
            </a:r>
          </a:p>
        </p:txBody>
      </p:sp>
      <p:pic>
        <p:nvPicPr>
          <p:cNvPr id="46" name="ДЂп ѓ†™•вЃҐ.pdf"/>
          <p:cNvPicPr/>
          <p:nvPr/>
        </p:nvPicPr>
        <p:blipFill>
          <a:blip r:embed="rId2">
            <a:extLst/>
          </a:blip>
          <a:srcRect l="10933" t="0" r="0" b="74768"/>
          <a:stretch>
            <a:fillRect/>
          </a:stretch>
        </p:blipFill>
        <p:spPr>
          <a:xfrm>
            <a:off x="-129270" y="4293811"/>
            <a:ext cx="13135345" cy="550267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7" name="Chart 47"/>
          <p:cNvGraphicFramePr/>
          <p:nvPr/>
        </p:nvGraphicFramePr>
        <p:xfrm>
          <a:off x="251311" y="666661"/>
          <a:ext cx="7897339" cy="763388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48" name="e032cb_f157ef90784f4aec99126786fc035bb1~mv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20912" y="183268"/>
            <a:ext cx="1086377" cy="1260197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388567" y="8497887"/>
            <a:ext cx="354429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900"/>
              <a:t>Источник: </a:t>
            </a:r>
            <a:endParaRPr sz="1900"/>
          </a:p>
          <a:p>
            <a:pPr lvl="0">
              <a:defRPr sz="1800"/>
            </a:pPr>
            <a:r>
              <a:rPr sz="1900" u="sng">
                <a:hlinkClick r:id="rId5" invalidUrl="" action="" tgtFrame="" tooltip="" history="1" highlightClick="0" endSnd="0"/>
              </a:rPr>
              <a:t>http://www.oncology.ru/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7227358" y="1858433"/>
            <a:ext cx="5849409" cy="2159001"/>
          </a:xfrm>
          <a:prstGeom prst="rect">
            <a:avLst/>
          </a:prstGeom>
        </p:spPr>
        <p:txBody>
          <a:bodyPr/>
          <a:lstStyle>
            <a:lvl1pPr defTabSz="490727">
              <a:defRPr b="1" sz="6719">
                <a:solidFill>
                  <a:srgbClr val="B4252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719">
                <a:solidFill>
                  <a:srgbClr val="B4252A"/>
                </a:solidFill>
              </a:rPr>
              <a:t>Статистика смертности</a:t>
            </a:r>
          </a:p>
        </p:txBody>
      </p:sp>
      <p:pic>
        <p:nvPicPr>
          <p:cNvPr id="52" name="ДЂп ѓ†™•вЃҐ.pdf"/>
          <p:cNvPicPr/>
          <p:nvPr/>
        </p:nvPicPr>
        <p:blipFill>
          <a:blip r:embed="rId2">
            <a:extLst/>
          </a:blip>
          <a:srcRect l="0" t="0" r="0" b="70034"/>
          <a:stretch>
            <a:fillRect/>
          </a:stretch>
        </p:blipFill>
        <p:spPr>
          <a:xfrm>
            <a:off x="-1390" y="3998180"/>
            <a:ext cx="13007465" cy="576397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3" name="Chart 53"/>
          <p:cNvGraphicFramePr/>
          <p:nvPr/>
        </p:nvGraphicFramePr>
        <p:xfrm>
          <a:off x="323706" y="499548"/>
          <a:ext cx="7995508" cy="754262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54" name="e032cb_f157ef90784f4aec99126786fc035bb1~mv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28538" y="183268"/>
            <a:ext cx="1378751" cy="159935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3496767" y="8061188"/>
            <a:ext cx="354429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900"/>
              <a:t>Источник: </a:t>
            </a:r>
            <a:endParaRPr sz="1900"/>
          </a:p>
          <a:p>
            <a:pPr lvl="0">
              <a:defRPr sz="1800"/>
            </a:pPr>
            <a:r>
              <a:rPr sz="1900" u="sng">
                <a:hlinkClick r:id="rId5" invalidUrl="" action="" tgtFrame="" tooltip="" history="1" highlightClick="0" endSnd="0"/>
              </a:rPr>
              <a:t>http://www.oncology.ru/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241300" y="-165100"/>
            <a:ext cx="12522201" cy="2159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4252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B4252A"/>
                </a:solidFill>
              </a:rPr>
              <a:t>Диагностика ЗНО</a:t>
            </a:r>
          </a:p>
        </p:txBody>
      </p:sp>
      <p:graphicFrame>
        <p:nvGraphicFramePr>
          <p:cNvPr id="58" name="Chart 58"/>
          <p:cNvGraphicFramePr/>
          <p:nvPr/>
        </p:nvGraphicFramePr>
        <p:xfrm>
          <a:off x="496910" y="1861634"/>
          <a:ext cx="10669275" cy="580059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59" name="ДЂп ѓ†™•вЃҐ.pdf"/>
          <p:cNvPicPr/>
          <p:nvPr/>
        </p:nvPicPr>
        <p:blipFill>
          <a:blip r:embed="rId3">
            <a:extLst/>
          </a:blip>
          <a:srcRect l="0" t="0" r="18369" b="75721"/>
          <a:stretch>
            <a:fillRect/>
          </a:stretch>
        </p:blipFill>
        <p:spPr>
          <a:xfrm>
            <a:off x="-1389" y="4074380"/>
            <a:ext cx="13007577" cy="5721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e032cb_f157ef90784f4aec99126786fc035bb1~mv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46716" y="183268"/>
            <a:ext cx="1260573" cy="1462264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2302967" y="8320087"/>
            <a:ext cx="354429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900"/>
              <a:t>Источник: </a:t>
            </a:r>
            <a:endParaRPr sz="1900"/>
          </a:p>
          <a:p>
            <a:pPr lvl="0">
              <a:defRPr sz="1800"/>
            </a:pPr>
            <a:r>
              <a:rPr sz="1900" u="sng">
                <a:hlinkClick r:id="rId5" invalidUrl="" action="" tgtFrame="" tooltip="" history="1" highlightClick="0" endSnd="0"/>
              </a:rPr>
              <a:t>http://www.oncology.ru/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952500" y="-127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B4252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000">
                <a:solidFill>
                  <a:srgbClr val="B4252A"/>
                </a:solidFill>
              </a:rPr>
              <a:t>История развития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630766" y="1869016"/>
            <a:ext cx="9331094" cy="5876331"/>
          </a:xfrm>
          <a:prstGeom prst="rect">
            <a:avLst/>
          </a:prstGeom>
        </p:spPr>
        <p:txBody>
          <a:bodyPr/>
          <a:lstStyle/>
          <a:p>
            <a:pPr lvl="0" marL="311149" indent="-311149" defTabSz="525779">
              <a:spcBef>
                <a:spcPts val="2800"/>
              </a:spcBef>
              <a:buSzPct val="120000"/>
              <a:buBlip>
                <a:blip r:embed="rId2"/>
              </a:buBlip>
              <a:defRPr sz="1800"/>
            </a:pPr>
            <a:r>
              <a:rPr b="1" sz="2520">
                <a:latin typeface="Helvetica"/>
                <a:ea typeface="Helvetica"/>
                <a:cs typeface="Helvetica"/>
                <a:sym typeface="Helvetica"/>
              </a:rPr>
              <a:t>Идея о проекте зародилась в марте 2018 года</a:t>
            </a:r>
            <a:endParaRPr b="1" sz="2520">
              <a:latin typeface="Helvetica"/>
              <a:ea typeface="Helvetica"/>
              <a:cs typeface="Helvetica"/>
              <a:sym typeface="Helvetica"/>
            </a:endParaRPr>
          </a:p>
          <a:p>
            <a:pPr lvl="0" marL="311149" indent="-311149" defTabSz="525779">
              <a:spcBef>
                <a:spcPts val="2800"/>
              </a:spcBef>
              <a:buSzPct val="120000"/>
              <a:buBlip>
                <a:blip r:embed="rId2"/>
              </a:buBlip>
              <a:defRPr sz="1800"/>
            </a:pPr>
            <a:r>
              <a:rPr b="1" sz="2520">
                <a:latin typeface="Helvetica"/>
                <a:ea typeface="Helvetica"/>
                <a:cs typeface="Helvetica"/>
                <a:sym typeface="Helvetica"/>
              </a:rPr>
              <a:t>Врач-онколог,Мохов И.В., предложил волонтерам-медикам помогать пациентам, находящимся в тяжелом состоянии</a:t>
            </a:r>
            <a:endParaRPr b="1" sz="2520">
              <a:latin typeface="Helvetica"/>
              <a:ea typeface="Helvetica"/>
              <a:cs typeface="Helvetica"/>
              <a:sym typeface="Helvetica"/>
            </a:endParaRPr>
          </a:p>
          <a:p>
            <a:pPr lvl="0" marL="311149" indent="-311149" defTabSz="525779">
              <a:spcBef>
                <a:spcPts val="2800"/>
              </a:spcBef>
              <a:buSzPct val="120000"/>
              <a:buBlip>
                <a:blip r:embed="rId2"/>
              </a:buBlip>
              <a:defRPr sz="1800"/>
            </a:pPr>
            <a:r>
              <a:rPr b="1" sz="2520">
                <a:latin typeface="Helvetica"/>
                <a:ea typeface="Helvetica"/>
                <a:cs typeface="Helvetica"/>
                <a:sym typeface="Helvetica"/>
              </a:rPr>
              <a:t>Был разработан план работы и обучения для волонтеров-медиков </a:t>
            </a:r>
            <a:endParaRPr b="1" sz="2520">
              <a:latin typeface="Helvetica"/>
              <a:ea typeface="Helvetica"/>
              <a:cs typeface="Helvetica"/>
              <a:sym typeface="Helvetica"/>
            </a:endParaRPr>
          </a:p>
          <a:p>
            <a:pPr lvl="0" marL="311149" indent="-311149" defTabSz="525779">
              <a:spcBef>
                <a:spcPts val="2800"/>
              </a:spcBef>
              <a:buSzPct val="120000"/>
              <a:buBlip>
                <a:blip r:embed="rId2"/>
              </a:buBlip>
              <a:defRPr sz="1800"/>
            </a:pPr>
            <a:r>
              <a:rPr b="1" sz="2520">
                <a:latin typeface="Helvetica"/>
                <a:ea typeface="Helvetica"/>
                <a:cs typeface="Helvetica"/>
                <a:sym typeface="Helvetica"/>
              </a:rPr>
              <a:t>Помощь онкобольным на данный момент является одним из направлений работы местного Калужского отделения ВОД “Волонтеры-медики”</a:t>
            </a:r>
            <a:endParaRPr b="1" sz="2520">
              <a:latin typeface="Helvetica"/>
              <a:ea typeface="Helvetica"/>
              <a:cs typeface="Helvetica"/>
              <a:sym typeface="Helvetica"/>
            </a:endParaRPr>
          </a:p>
          <a:p>
            <a:pPr lvl="0" marL="311149" indent="-311149" defTabSz="525779">
              <a:spcBef>
                <a:spcPts val="2800"/>
              </a:spcBef>
              <a:buSzPct val="120000"/>
              <a:buBlip>
                <a:blip r:embed="rId2"/>
              </a:buBlip>
              <a:defRPr sz="1800"/>
            </a:pPr>
            <a:r>
              <a:rPr b="1" sz="2520">
                <a:latin typeface="Helvetica"/>
                <a:ea typeface="Helvetica"/>
                <a:cs typeface="Helvetica"/>
                <a:sym typeface="Helvetica"/>
              </a:rPr>
              <a:t>С октября 2018 года начата совместная работа с фондом хосписной помощи “Вместе”</a:t>
            </a:r>
          </a:p>
        </p:txBody>
      </p:sp>
      <p:pic>
        <p:nvPicPr>
          <p:cNvPr id="65" name="ДЂп ѓ†™•вЃҐ.pdf"/>
          <p:cNvPicPr/>
          <p:nvPr/>
        </p:nvPicPr>
        <p:blipFill>
          <a:blip r:embed="rId3">
            <a:extLst/>
          </a:blip>
          <a:srcRect l="0" t="0" r="0" b="70034"/>
          <a:stretch>
            <a:fillRect/>
          </a:stretch>
        </p:blipFill>
        <p:spPr>
          <a:xfrm>
            <a:off x="-1390" y="3998180"/>
            <a:ext cx="13007465" cy="576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e032cb_f157ef90784f4aec99126786fc035bb1~mv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83957" y="183268"/>
            <a:ext cx="1523331" cy="17670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444500" y="-317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b="1" sz="7700">
                <a:solidFill>
                  <a:srgbClr val="B4252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700">
                <a:solidFill>
                  <a:srgbClr val="B4252A"/>
                </a:solidFill>
              </a:rPr>
              <a:t>Обучение волонтеров 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891282" y="1268610"/>
            <a:ext cx="6066036" cy="7216380"/>
          </a:xfrm>
          <a:prstGeom prst="rect">
            <a:avLst/>
          </a:prstGeom>
        </p:spPr>
        <p:txBody>
          <a:bodyPr/>
          <a:lstStyle/>
          <a:p>
            <a:pPr lvl="0" marL="370416" indent="-370416">
              <a:buSzPct val="120000"/>
              <a:buBlip>
                <a:blip r:embed="rId2"/>
              </a:buBlip>
              <a:defRPr sz="1800"/>
            </a:pP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Правила ухода за тяжелобольным </a:t>
            </a:r>
            <a:endParaRPr b="1" sz="3000">
              <a:latin typeface="Helvetica"/>
              <a:ea typeface="Helvetica"/>
              <a:cs typeface="Helvetica"/>
              <a:sym typeface="Helvetica"/>
            </a:endParaRPr>
          </a:p>
          <a:p>
            <a:pPr lvl="0" marL="370416" indent="-370416">
              <a:buSzPct val="120000"/>
              <a:buBlip>
                <a:blip r:embed="rId2"/>
              </a:buBlip>
              <a:defRPr sz="1800"/>
            </a:pP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Противопролежневые процедуры </a:t>
            </a:r>
            <a:endParaRPr b="1" sz="3000">
              <a:latin typeface="Helvetica"/>
              <a:ea typeface="Helvetica"/>
              <a:cs typeface="Helvetica"/>
              <a:sym typeface="Helvetica"/>
            </a:endParaRPr>
          </a:p>
          <a:p>
            <a:pPr lvl="0" marL="370416" indent="-370416">
              <a:buSzPct val="120000"/>
              <a:buBlip>
                <a:blip r:embed="rId2"/>
              </a:buBlip>
              <a:defRPr sz="1800"/>
            </a:pP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Правила смены нательного и постельного белья </a:t>
            </a:r>
            <a:endParaRPr b="1" sz="3000">
              <a:latin typeface="Helvetica"/>
              <a:ea typeface="Helvetica"/>
              <a:cs typeface="Helvetica"/>
              <a:sym typeface="Helvetica"/>
            </a:endParaRPr>
          </a:p>
          <a:p>
            <a:pPr lvl="0" marL="370416" indent="-370416">
              <a:buSzPct val="120000"/>
              <a:buBlip>
                <a:blip r:embed="rId2"/>
              </a:buBlip>
              <a:defRPr sz="1800"/>
            </a:pP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Правила перемещения больного </a:t>
            </a:r>
            <a:endParaRPr b="1" sz="3000">
              <a:latin typeface="Helvetica"/>
              <a:ea typeface="Helvetica"/>
              <a:cs typeface="Helvetica"/>
              <a:sym typeface="Helvetica"/>
            </a:endParaRPr>
          </a:p>
          <a:p>
            <a:pPr lvl="0" marL="370416" indent="-370416">
              <a:buSzPct val="120000"/>
              <a:buBlip>
                <a:blip r:embed="rId2"/>
              </a:buBlip>
              <a:defRPr sz="1800"/>
            </a:pP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Правила общения с тяжелобольным и его родственникам</a:t>
            </a:r>
          </a:p>
        </p:txBody>
      </p:sp>
      <p:pic>
        <p:nvPicPr>
          <p:cNvPr id="70" name="ДЂп ѓ†™•вЃҐ.pdf"/>
          <p:cNvPicPr/>
          <p:nvPr/>
        </p:nvPicPr>
        <p:blipFill>
          <a:blip r:embed="rId3">
            <a:extLst/>
          </a:blip>
          <a:srcRect l="0" t="0" r="0" b="70034"/>
          <a:stretch>
            <a:fillRect/>
          </a:stretch>
        </p:blipFill>
        <p:spPr>
          <a:xfrm>
            <a:off x="-1390" y="3998180"/>
            <a:ext cx="13007465" cy="576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uZLL90c7Wb4.jpg"/>
          <p:cNvPicPr/>
          <p:nvPr/>
        </p:nvPicPr>
        <p:blipFill>
          <a:blip r:embed="rId4">
            <a:extLst/>
          </a:blip>
          <a:srcRect l="0" t="0" r="26751" b="21290"/>
          <a:stretch>
            <a:fillRect/>
          </a:stretch>
        </p:blipFill>
        <p:spPr>
          <a:xfrm>
            <a:off x="6799064" y="1778291"/>
            <a:ext cx="5731324" cy="408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8p-ya-Jzudo.jpg"/>
          <p:cNvPicPr/>
          <p:nvPr/>
        </p:nvPicPr>
        <p:blipFill>
          <a:blip r:embed="rId5">
            <a:extLst/>
          </a:blip>
          <a:srcRect l="5293" t="0" r="7830" b="26900"/>
          <a:stretch>
            <a:fillRect/>
          </a:stretch>
        </p:blipFill>
        <p:spPr>
          <a:xfrm>
            <a:off x="5949171" y="5957803"/>
            <a:ext cx="6340461" cy="3534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e032cb_f157ef90784f4aec99126786fc035bb1~mv2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696139" y="183268"/>
            <a:ext cx="1111150" cy="12889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-345431" y="-961579"/>
            <a:ext cx="13695662" cy="4136232"/>
          </a:xfrm>
          <a:prstGeom prst="rect">
            <a:avLst/>
          </a:prstGeom>
        </p:spPr>
        <p:txBody>
          <a:bodyPr/>
          <a:lstStyle>
            <a:lvl1pPr>
              <a:defRPr b="1" sz="8600">
                <a:solidFill>
                  <a:srgbClr val="B4252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8600">
                <a:solidFill>
                  <a:srgbClr val="B4252A"/>
                </a:solidFill>
              </a:rPr>
              <a:t>Наша цель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235197" y="319616"/>
            <a:ext cx="13004801" cy="4825505"/>
          </a:xfrm>
          <a:prstGeom prst="rect">
            <a:avLst/>
          </a:prstGeom>
        </p:spPr>
        <p:txBody>
          <a:bodyPr/>
          <a:lstStyle/>
          <a:p>
            <a:pPr lvl="0" marL="0" indent="0">
              <a:spcBef>
                <a:spcPts val="4200"/>
              </a:spcBef>
              <a:buSzTx/>
              <a:buNone/>
              <a:defRPr sz="1800"/>
            </a:pPr>
            <a:r>
              <a:rPr sz="3600">
                <a:latin typeface="Helvetica"/>
                <a:ea typeface="Helvetica"/>
                <a:cs typeface="Helvetica"/>
                <a:sym typeface="Helvetica"/>
              </a:rPr>
              <a:t>      </a:t>
            </a:r>
            <a:r>
              <a:rPr b="1" sz="30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Оказать помощь, как психологическую, так и медицинскую онкобольным с  инкурабельными формами рака и их родным на дому</a:t>
            </a:r>
          </a:p>
        </p:txBody>
      </p:sp>
      <p:pic>
        <p:nvPicPr>
          <p:cNvPr id="77" name="ДЂп ѓ†™•вЃҐ.pdf"/>
          <p:cNvPicPr/>
          <p:nvPr/>
        </p:nvPicPr>
        <p:blipFill>
          <a:blip r:embed="rId2">
            <a:extLst/>
          </a:blip>
          <a:srcRect l="10837" t="0" r="16493" b="72590"/>
          <a:stretch>
            <a:fillRect/>
          </a:stretch>
        </p:blipFill>
        <p:spPr>
          <a:xfrm>
            <a:off x="-19848" y="2470814"/>
            <a:ext cx="13044495" cy="7276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first-aid-nnnn.jpg"/>
          <p:cNvPicPr/>
          <p:nvPr/>
        </p:nvPicPr>
        <p:blipFill>
          <a:blip r:embed="rId3">
            <a:extLst/>
          </a:blip>
          <a:srcRect l="7756" t="0" r="0" b="7643"/>
          <a:stretch>
            <a:fillRect/>
          </a:stretch>
        </p:blipFill>
        <p:spPr>
          <a:xfrm>
            <a:off x="484187" y="4561284"/>
            <a:ext cx="3935239" cy="3934474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/>
        </p:nvSpPr>
        <p:spPr>
          <a:xfrm>
            <a:off x="3932783" y="3356438"/>
            <a:ext cx="7054851" cy="3040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554" y="0"/>
                </a:moveTo>
                <a:cubicBezTo>
                  <a:pt x="5761" y="0"/>
                  <a:pt x="5118" y="1492"/>
                  <a:pt x="5118" y="3332"/>
                </a:cubicBezTo>
                <a:lnTo>
                  <a:pt x="5118" y="6865"/>
                </a:lnTo>
                <a:lnTo>
                  <a:pt x="0" y="13340"/>
                </a:lnTo>
                <a:lnTo>
                  <a:pt x="5118" y="17484"/>
                </a:lnTo>
                <a:lnTo>
                  <a:pt x="5118" y="18268"/>
                </a:lnTo>
                <a:cubicBezTo>
                  <a:pt x="5118" y="20108"/>
                  <a:pt x="5761" y="21600"/>
                  <a:pt x="6554" y="21600"/>
                </a:cubicBezTo>
                <a:lnTo>
                  <a:pt x="20165" y="21600"/>
                </a:lnTo>
                <a:cubicBezTo>
                  <a:pt x="20958" y="21600"/>
                  <a:pt x="21600" y="20108"/>
                  <a:pt x="21600" y="18268"/>
                </a:cubicBezTo>
                <a:lnTo>
                  <a:pt x="21600" y="3332"/>
                </a:lnTo>
                <a:cubicBezTo>
                  <a:pt x="21600" y="1492"/>
                  <a:pt x="20958" y="0"/>
                  <a:pt x="20165" y="0"/>
                </a:cubicBezTo>
                <a:lnTo>
                  <a:pt x="6554" y="0"/>
                </a:lnTo>
                <a:close/>
              </a:path>
            </a:pathLst>
          </a:cu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B4252A"/>
                </a:solidFill>
              </a:defRPr>
            </a:pPr>
          </a:p>
        </p:txBody>
      </p:sp>
      <p:sp>
        <p:nvSpPr>
          <p:cNvPr id="80" name="Shape 80"/>
          <p:cNvSpPr/>
          <p:nvPr/>
        </p:nvSpPr>
        <p:spPr>
          <a:xfrm>
            <a:off x="6307021" y="3600863"/>
            <a:ext cx="4396285" cy="2552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 defTabSz="321310">
              <a:spcBef>
                <a:spcPts val="2300"/>
              </a:spcBef>
              <a:defRPr sz="1800"/>
            </a:pPr>
            <a:r>
              <a:rPr b="1" sz="2970">
                <a:solidFill>
                  <a:srgbClr val="FFFFFF"/>
                </a:solidFill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В какой бы дом я ни вошел, я войду туда для пользы больного. </a:t>
            </a:r>
            <a:endParaRPr b="1" sz="2970">
              <a:solidFill>
                <a:srgbClr val="FFFFFF"/>
              </a:solidFill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321310">
              <a:spcBef>
                <a:spcPts val="2300"/>
              </a:spcBef>
              <a:defRPr sz="1800"/>
            </a:pPr>
            <a:r>
              <a:rPr b="1" sz="2970">
                <a:solidFill>
                  <a:srgbClr val="FFFFFF"/>
                </a:solidFill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Гиппократ</a:t>
            </a:r>
          </a:p>
        </p:txBody>
      </p:sp>
      <p:pic>
        <p:nvPicPr>
          <p:cNvPr id="81" name="e032cb_f157ef90784f4aec99126786fc035bb1~mv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15445" y="183268"/>
            <a:ext cx="1591843" cy="1846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z="7700">
                <a:solidFill>
                  <a:srgbClr val="B4252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7700">
                <a:solidFill>
                  <a:srgbClr val="B4252A"/>
                </a:solidFill>
              </a:rPr>
              <a:t>Задачи проекта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1130300" y="1733550"/>
            <a:ext cx="9488984" cy="6286500"/>
          </a:xfrm>
          <a:prstGeom prst="rect">
            <a:avLst/>
          </a:prstGeom>
        </p:spPr>
        <p:txBody>
          <a:bodyPr/>
          <a:lstStyle/>
          <a:p>
            <a:pPr lvl="0" marL="370416" indent="-370416">
              <a:buSzPct val="126000"/>
              <a:buBlip>
                <a:blip r:embed="rId2"/>
              </a:buBlip>
              <a:defRPr sz="1800"/>
            </a:pP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Улучшить качество жизни онкобольного;</a:t>
            </a:r>
            <a:endParaRPr b="1" sz="3000">
              <a:latin typeface="Helvetica"/>
              <a:ea typeface="Helvetica"/>
              <a:cs typeface="Helvetica"/>
              <a:sym typeface="Helvetica"/>
            </a:endParaRPr>
          </a:p>
          <a:p>
            <a:pPr lvl="0" marL="370416" indent="-370416">
              <a:buSzPct val="126000"/>
              <a:buBlip>
                <a:blip r:embed="rId2"/>
              </a:buBlip>
              <a:defRPr sz="1800"/>
            </a:pP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Улучшить эмоциональное состояние пациента;</a:t>
            </a:r>
            <a:endParaRPr b="1" sz="3000">
              <a:latin typeface="Helvetica"/>
              <a:ea typeface="Helvetica"/>
              <a:cs typeface="Helvetica"/>
              <a:sym typeface="Helvetica"/>
            </a:endParaRPr>
          </a:p>
          <a:p>
            <a:pPr lvl="0" marL="370416" indent="-370416">
              <a:buSzPct val="126000"/>
              <a:buBlip>
                <a:blip r:embed="rId2"/>
              </a:buBlip>
              <a:defRPr sz="1800"/>
            </a:pP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Облегчить уход за больным для родных, дать им “передышку”;</a:t>
            </a:r>
            <a:endParaRPr b="1" sz="3000">
              <a:latin typeface="Helvetica"/>
              <a:ea typeface="Helvetica"/>
              <a:cs typeface="Helvetica"/>
              <a:sym typeface="Helvetica"/>
            </a:endParaRPr>
          </a:p>
          <a:p>
            <a:pPr lvl="0" marL="370416" indent="-370416">
              <a:buSzPct val="126000"/>
              <a:buBlip>
                <a:blip r:embed="rId2"/>
              </a:buBlip>
              <a:defRPr sz="1800"/>
            </a:pPr>
            <a:r>
              <a:rPr b="1" sz="3000">
                <a:latin typeface="Helvetica"/>
                <a:ea typeface="Helvetica"/>
                <a:cs typeface="Helvetica"/>
                <a:sym typeface="Helvetica"/>
              </a:rPr>
              <a:t>Оказать психологическую поддержку родным в последние дни жизни больного.</a:t>
            </a:r>
          </a:p>
        </p:txBody>
      </p:sp>
      <p:pic>
        <p:nvPicPr>
          <p:cNvPr id="85" name="ДЂп ѓ†™•вЃҐ.pdf"/>
          <p:cNvPicPr/>
          <p:nvPr/>
        </p:nvPicPr>
        <p:blipFill>
          <a:blip r:embed="rId3">
            <a:extLst/>
          </a:blip>
          <a:srcRect l="0" t="0" r="0" b="70034"/>
          <a:stretch>
            <a:fillRect/>
          </a:stretch>
        </p:blipFill>
        <p:spPr>
          <a:xfrm>
            <a:off x="-1390" y="3998180"/>
            <a:ext cx="13007465" cy="576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e032cb_f157ef90784f4aec99126786fc035bb1~mv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69148" y="183268"/>
            <a:ext cx="2038141" cy="2364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