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docProps/custom.xml" ContentType="application/vnd.openxmlformats-officedocument.custom-propertie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9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  <p:sldMasterId id="2147483799" r:id="rId5"/>
    <p:sldMasterId id="2147483834" r:id="rId6"/>
  </p:sldMasterIdLst>
  <p:notesMasterIdLst>
    <p:notesMasterId r:id="rId22"/>
  </p:notesMasterIdLst>
  <p:sldIdLst>
    <p:sldId id="273" r:id="rId7"/>
    <p:sldId id="283" r:id="rId8"/>
    <p:sldId id="303" r:id="rId9"/>
    <p:sldId id="276" r:id="rId10"/>
    <p:sldId id="285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286" r:id="rId19"/>
    <p:sldId id="289" r:id="rId20"/>
    <p:sldId id="301" r:id="rId2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2" id="{421CEC63-551C-4AF8-8180-FA7C84AC0712}">
          <p14:sldIdLst>
            <p14:sldId id="273"/>
            <p14:sldId id="283"/>
            <p14:sldId id="303"/>
            <p14:sldId id="276"/>
            <p14:sldId id="285"/>
            <p14:sldId id="304"/>
            <p14:sldId id="305"/>
            <p14:sldId id="306"/>
            <p14:sldId id="307"/>
            <p14:sldId id="308"/>
            <p14:sldId id="309"/>
            <p14:sldId id="310"/>
            <p14:sldId id="286"/>
            <p14:sldId id="289"/>
            <p14:sldId id="30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жаровский Александр Вячеславович" initials="ОАВ" lastIdx="8" clrIdx="0"/>
  <p:cmAuthor id="2" name="Мария Н. Рукавишникова" initials="МНР" lastIdx="1" clrIdx="1">
    <p:extLst>
      <p:ext uri="{19B8F6BF-5375-455C-9EA6-DF929625EA0E}">
        <p15:presenceInfo xmlns:p15="http://schemas.microsoft.com/office/powerpoint/2012/main" xmlns="" userId="S-1-5-21-3035676600-3644978971-2042288101-11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FAFA"/>
    <a:srgbClr val="2F7D33"/>
    <a:srgbClr val="4BD844"/>
    <a:srgbClr val="FF9900"/>
    <a:srgbClr val="03D6F3"/>
    <a:srgbClr val="29A523"/>
    <a:srgbClr val="76CEF6"/>
    <a:srgbClr val="DBD60C"/>
    <a:srgbClr val="60DC5A"/>
    <a:srgbClr val="2565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41" autoAdjust="0"/>
  </p:normalViewPr>
  <p:slideViewPr>
    <p:cSldViewPr snapToGrid="0"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174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CC228-C45A-46F9-9EC9-81B6FCE6316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C64C6-DD5F-408A-9EB1-30F8F71061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159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72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8006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1820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3D2259-0473-4195-B331-640336A2756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09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923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17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998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34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C64C6-DD5F-408A-9EB1-30F8F710611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C64C6-DD5F-408A-9EB1-30F8F710611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6150" y="1347788"/>
            <a:ext cx="4846638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6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4AD6F-0DC6-4317-A461-E070DA4C96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6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83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45C8-6C97-4068-B145-4F76EDE09570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637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DA-0528-4253-BCE6-8D01F5A9533B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41374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в 2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0086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406">
          <p15:clr>
            <a:srgbClr val="FBAE40"/>
          </p15:clr>
        </p15:guide>
        <p15:guide id="6" orient="horz" pos="99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в 3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255780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3287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264241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8752690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1156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565">
          <p15:clr>
            <a:srgbClr val="FBAE40"/>
          </p15:clr>
        </p15:guide>
        <p15:guide id="6" orient="horz" pos="975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Заголовок в 1 строку, под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477946"/>
            <a:ext cx="7574629" cy="35401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5458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48849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19463494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orient="horz" pos="108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04AA-E024-41B7-AE7D-B3C775175C32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8226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3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518" y="6532526"/>
            <a:ext cx="1707729" cy="19785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3" y="2808096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1085260" y="6713450"/>
            <a:ext cx="7497670" cy="16928"/>
          </a:xfrm>
          <a:prstGeom prst="line">
            <a:avLst/>
          </a:prstGeom>
          <a:ln w="25400" cap="rnd">
            <a:solidFill>
              <a:schemeClr val="accent2">
                <a:lumMod val="20000"/>
                <a:lumOff val="8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59008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256820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xmlns="" val="58672855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5410"/>
            <a:ext cx="8208112" cy="39936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3910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2 строки, граф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516" y="285774"/>
            <a:ext cx="823481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0" hasCustomPrompt="1"/>
          </p:nvPr>
        </p:nvSpPr>
        <p:spPr>
          <a:xfrm>
            <a:off x="753515" y="1566885"/>
            <a:ext cx="8129810" cy="43218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Графики и диаграммы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7964099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в 3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808096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37367292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6887"/>
            <a:ext cx="8208112" cy="40177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3098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в 3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3801"/>
            <a:ext cx="8208112" cy="4127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39140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в 1 строку, под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4241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77309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 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6678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  <p15:guide id="0" orient="horz" pos="131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в 2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5" y="190270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Текст 29"/>
          <p:cNvSpPr>
            <a:spLocks noGrp="1"/>
          </p:cNvSpPr>
          <p:nvPr>
            <p:ph type="body" sz="quarter" idx="19" hasCustomPrompt="1"/>
          </p:nvPr>
        </p:nvSpPr>
        <p:spPr>
          <a:xfrm>
            <a:off x="4874366" y="190226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676901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DEF1-70C2-40F3-8B7F-E136B2036DC3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8204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в 3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2348280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1176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633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92055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0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8828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Заголовок в 3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0" y="2131431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4884289" y="2122790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xmlns="" val="27608580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в 1 строку, под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2" y="2352300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27431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193669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xmlns="" val="18601926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в 2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85850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5260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19148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3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131431"/>
            <a:ext cx="8222131" cy="3686039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677685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под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212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934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933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865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79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730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663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5596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152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7461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152C-D12B-46AA-95A3-03146EFB0D18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73469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1" y="2352300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4860351" y="2352299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xmlns="" val="289092701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49764522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6" pos="555">
          <p15:clr>
            <a:srgbClr val="FBAE40"/>
          </p15:clr>
        </p15:guide>
        <p15:guide id="7" orient="horz" pos="1406">
          <p15:clr>
            <a:srgbClr val="FBAE40"/>
          </p15:clr>
        </p15:guide>
        <p15:guide id="8" orient="horz" pos="998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в 2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64601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406">
          <p15:clr>
            <a:srgbClr val="FBAE40"/>
          </p15:clr>
        </p15:guide>
        <p15:guide id="6" orient="horz" pos="99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в 3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255780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3287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264241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13199432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1156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565">
          <p15:clr>
            <a:srgbClr val="FBAE40"/>
          </p15:clr>
        </p15:guide>
        <p15:guide id="6" orient="horz" pos="975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Заголовок в 1 строку, под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477946"/>
            <a:ext cx="7574629" cy="35401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5458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48849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179240160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orient="horz" pos="1088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45C8-6C97-4068-B145-4F76EDE09570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2903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DEF1-70C2-40F3-8B7F-E136B2036DC3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17229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934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933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865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79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730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663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5596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152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7461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152C-D12B-46AA-95A3-03146EFB0D18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80091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BEB1-A0C2-4B6E-8472-12D43E4BEA7D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79607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6D48-76CA-409B-87CA-F403295E1E3F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284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BEB1-A0C2-4B6E-8472-12D43E4BEA7D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951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BA4D-43EE-4EFF-B0BD-C6C3E4F778D6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03188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569-9397-41A0-B431-F179ED25DD18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52796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079"/>
            </a:lvl1pPr>
            <a:lvl2pPr>
              <a:defRPr sz="2737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7AD-951F-47E4-9DA9-F57107E2552B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90908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079"/>
            </a:lvl1pPr>
            <a:lvl2pPr marL="445933" indent="0">
              <a:buNone/>
              <a:defRPr sz="2737"/>
            </a:lvl2pPr>
            <a:lvl3pPr marL="891865" indent="0">
              <a:buNone/>
              <a:defRPr sz="2309"/>
            </a:lvl3pPr>
            <a:lvl4pPr marL="1337798" indent="0">
              <a:buNone/>
              <a:defRPr sz="1967"/>
            </a:lvl4pPr>
            <a:lvl5pPr marL="1783730" indent="0">
              <a:buNone/>
              <a:defRPr sz="1967"/>
            </a:lvl5pPr>
            <a:lvl6pPr marL="2229663" indent="0">
              <a:buNone/>
              <a:defRPr sz="1967"/>
            </a:lvl6pPr>
            <a:lvl7pPr marL="2675596" indent="0">
              <a:buNone/>
              <a:defRPr sz="1967"/>
            </a:lvl7pPr>
            <a:lvl8pPr marL="3121528" indent="0">
              <a:buNone/>
              <a:defRPr sz="1967"/>
            </a:lvl8pPr>
            <a:lvl9pPr marL="3567461" indent="0">
              <a:buNone/>
              <a:defRPr sz="19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A1C-1D91-458E-BA7D-E9F0E9217D7A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79004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DA-0528-4253-BCE6-8D01F5A9533B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99893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04AA-E024-41B7-AE7D-B3C775175C32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77831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3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518" y="6532526"/>
            <a:ext cx="1707729" cy="19785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3" y="2808096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1085260" y="6713450"/>
            <a:ext cx="7497670" cy="16928"/>
          </a:xfrm>
          <a:prstGeom prst="line">
            <a:avLst/>
          </a:prstGeom>
          <a:ln w="25400" cap="rnd">
            <a:solidFill>
              <a:schemeClr val="accent2">
                <a:lumMod val="20000"/>
                <a:lumOff val="8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59008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256820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xmlns="" val="116685121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5410"/>
            <a:ext cx="8208112" cy="39936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10873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2 строки, граф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516" y="285774"/>
            <a:ext cx="823481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0" hasCustomPrompt="1"/>
          </p:nvPr>
        </p:nvSpPr>
        <p:spPr>
          <a:xfrm>
            <a:off x="753515" y="1566885"/>
            <a:ext cx="8129810" cy="43218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Графики и диаграммы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7328028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в 3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808096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118025175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6D48-76CA-409B-87CA-F403295E1E3F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6323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6887"/>
            <a:ext cx="8208112" cy="40177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93877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в 3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3801"/>
            <a:ext cx="8208112" cy="4127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4572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в 1 строку, под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4241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77309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 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7126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  <p15:guide id="0" orient="horz" pos="1315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в 2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5" y="190270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Текст 29"/>
          <p:cNvSpPr>
            <a:spLocks noGrp="1"/>
          </p:cNvSpPr>
          <p:nvPr>
            <p:ph type="body" sz="quarter" idx="19" hasCustomPrompt="1"/>
          </p:nvPr>
        </p:nvSpPr>
        <p:spPr>
          <a:xfrm>
            <a:off x="4874366" y="190226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204777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в 3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2348280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3349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633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6049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0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31533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Заголовок в 3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0" y="2131431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4884289" y="2122790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xmlns="" val="42056814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в 1 строку, под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2" y="2352300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27431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193669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xmlns="" val="14554961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в 2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0535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BA4D-43EE-4EFF-B0BD-C6C3E4F778D6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96694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44656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07289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3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131431"/>
            <a:ext cx="8222131" cy="3686039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65636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под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6771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1" y="2352300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4860351" y="2352299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xmlns="" val="79649629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404270011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6" pos="555">
          <p15:clr>
            <a:srgbClr val="FBAE40"/>
          </p15:clr>
        </p15:guide>
        <p15:guide id="7" orient="horz" pos="1406">
          <p15:clr>
            <a:srgbClr val="FBAE40"/>
          </p15:clr>
        </p15:guide>
        <p15:guide id="8" orient="horz" pos="998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Заголовок в 2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09561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406">
          <p15:clr>
            <a:srgbClr val="FBAE40"/>
          </p15:clr>
        </p15:guide>
        <p15:guide id="6" orient="horz" pos="998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Заголовок в 3 строки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255780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3287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264241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30973825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1156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565">
          <p15:clr>
            <a:srgbClr val="FBAE40"/>
          </p15:clr>
        </p15:guide>
        <p15:guide id="6" orient="horz" pos="975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Заголовок в 1 строку, под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477946"/>
            <a:ext cx="7574629" cy="35401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5458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48849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275467999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orient="horz" pos="1088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45C8-6C97-4068-B145-4F76EDE09570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99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569-9397-41A0-B431-F179ED25DD18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36921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DEF1-70C2-40F3-8B7F-E136B2036DC3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16988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934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933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865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79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730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663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5596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152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7461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152C-D12B-46AA-95A3-03146EFB0D18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73744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37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BEB1-A0C2-4B6E-8472-12D43E4BEA7D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01675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933" indent="0">
              <a:buNone/>
              <a:defRPr sz="1967" b="1"/>
            </a:lvl2pPr>
            <a:lvl3pPr marL="891865" indent="0">
              <a:buNone/>
              <a:defRPr sz="1796" b="1"/>
            </a:lvl3pPr>
            <a:lvl4pPr marL="1337798" indent="0">
              <a:buNone/>
              <a:defRPr sz="1539" b="1"/>
            </a:lvl4pPr>
            <a:lvl5pPr marL="1783730" indent="0">
              <a:buNone/>
              <a:defRPr sz="1539" b="1"/>
            </a:lvl5pPr>
            <a:lvl6pPr marL="2229663" indent="0">
              <a:buNone/>
              <a:defRPr sz="1539" b="1"/>
            </a:lvl6pPr>
            <a:lvl7pPr marL="2675596" indent="0">
              <a:buNone/>
              <a:defRPr sz="1539" b="1"/>
            </a:lvl7pPr>
            <a:lvl8pPr marL="3121528" indent="0">
              <a:buNone/>
              <a:defRPr sz="1539" b="1"/>
            </a:lvl8pPr>
            <a:lvl9pPr marL="3567461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6D48-76CA-409B-87CA-F403295E1E3F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77302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CBA4D-43EE-4EFF-B0BD-C6C3E4F778D6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345459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5569-9397-41A0-B431-F179ED25DD18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68826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079"/>
            </a:lvl1pPr>
            <a:lvl2pPr>
              <a:defRPr sz="2737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7AD-951F-47E4-9DA9-F57107E2552B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07274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079"/>
            </a:lvl1pPr>
            <a:lvl2pPr marL="445933" indent="0">
              <a:buNone/>
              <a:defRPr sz="2737"/>
            </a:lvl2pPr>
            <a:lvl3pPr marL="891865" indent="0">
              <a:buNone/>
              <a:defRPr sz="2309"/>
            </a:lvl3pPr>
            <a:lvl4pPr marL="1337798" indent="0">
              <a:buNone/>
              <a:defRPr sz="1967"/>
            </a:lvl4pPr>
            <a:lvl5pPr marL="1783730" indent="0">
              <a:buNone/>
              <a:defRPr sz="1967"/>
            </a:lvl5pPr>
            <a:lvl6pPr marL="2229663" indent="0">
              <a:buNone/>
              <a:defRPr sz="1967"/>
            </a:lvl6pPr>
            <a:lvl7pPr marL="2675596" indent="0">
              <a:buNone/>
              <a:defRPr sz="1967"/>
            </a:lvl7pPr>
            <a:lvl8pPr marL="3121528" indent="0">
              <a:buNone/>
              <a:defRPr sz="1967"/>
            </a:lvl8pPr>
            <a:lvl9pPr marL="3567461" indent="0">
              <a:buNone/>
              <a:defRPr sz="19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A1C-1D91-458E-BA7D-E9F0E9217D7A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357498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DA-0528-4253-BCE6-8D01F5A9533B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909335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04AA-E024-41B7-AE7D-B3C775175C32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146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079"/>
            </a:lvl1pPr>
            <a:lvl2pPr>
              <a:defRPr sz="2737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7AD-951F-47E4-9DA9-F57107E2552B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23743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3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518" y="6532526"/>
            <a:ext cx="1707729" cy="19785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3" y="2808096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1085260" y="6713450"/>
            <a:ext cx="7497670" cy="16928"/>
          </a:xfrm>
          <a:prstGeom prst="line">
            <a:avLst/>
          </a:prstGeom>
          <a:ln w="25400" cap="rnd">
            <a:solidFill>
              <a:schemeClr val="accent2">
                <a:lumMod val="20000"/>
                <a:lumOff val="8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59008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256820" y="2803838"/>
            <a:ext cx="2626507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xmlns="" val="10689168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5410"/>
            <a:ext cx="8208112" cy="39936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5146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в 2 строки, граф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516" y="285774"/>
            <a:ext cx="823481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0" hasCustomPrompt="1"/>
          </p:nvPr>
        </p:nvSpPr>
        <p:spPr>
          <a:xfrm>
            <a:off x="753515" y="1566885"/>
            <a:ext cx="8129810" cy="43218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Графики и диаграммы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30154113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в 3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7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808096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2358063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199158531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55">
          <p15:clr>
            <a:srgbClr val="FBAE40"/>
          </p15:clr>
        </p15:guide>
        <p15:guide id="2" pos="6543">
          <p15:clr>
            <a:srgbClr val="FBAE40"/>
          </p15:clr>
        </p15:guide>
        <p15:guide id="3" orient="horz" pos="1315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975">
          <p15:clr>
            <a:srgbClr val="FBAE40"/>
          </p15:clr>
        </p15:guide>
        <p15:guide id="6" orient="horz" pos="1633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566887"/>
            <a:ext cx="8208112" cy="40177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53428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5" orient="horz" pos="1088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в 3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3801"/>
            <a:ext cx="8208112" cy="4127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54083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pos="555">
          <p15:clr>
            <a:srgbClr val="FBAE40"/>
          </p15:clr>
        </p15:guide>
        <p15:guide id="5" orient="horz" pos="1315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в 1 строку, подзаголовок в 1 строку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1894241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77309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 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8639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pos="555">
          <p15:clr>
            <a:srgbClr val="FBAE40"/>
          </p15:clr>
        </p15:guide>
        <p15:guide id="0" orient="horz" pos="1315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в 2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5" y="190270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23267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Текст 29"/>
          <p:cNvSpPr>
            <a:spLocks noGrp="1"/>
          </p:cNvSpPr>
          <p:nvPr>
            <p:ph type="body" sz="quarter" idx="19" hasCustomPrompt="1"/>
          </p:nvPr>
        </p:nvSpPr>
        <p:spPr>
          <a:xfrm>
            <a:off x="4874366" y="1902265"/>
            <a:ext cx="400896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598921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в 3 строки, подзаголовок в 2 строки, основно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3" hasCustomPrompt="1"/>
          </p:nvPr>
        </p:nvSpPr>
        <p:spPr>
          <a:xfrm>
            <a:off x="675212" y="2348280"/>
            <a:ext cx="8208112" cy="367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sz="1539" dirty="0" smtClean="0">
                <a:solidFill>
                  <a:schemeClr val="accent2"/>
                </a:solidFill>
              </a:defRPr>
            </a:lvl1pPr>
            <a:lvl2pPr marL="430622" indent="0">
              <a:buNone/>
              <a:defRPr sz="1368">
                <a:solidFill>
                  <a:schemeClr val="accent2"/>
                </a:solidFill>
                <a:latin typeface="+mn-lt"/>
              </a:defRPr>
            </a:lvl2pPr>
            <a:lvl3pPr marL="861247" indent="0">
              <a:buNone/>
              <a:defRPr sz="1368">
                <a:solidFill>
                  <a:schemeClr val="accent2"/>
                </a:solidFill>
                <a:latin typeface="+mn-lt"/>
              </a:defRPr>
            </a:lvl3pPr>
            <a:lvl4pPr marL="1291869" indent="0">
              <a:buNone/>
              <a:defRPr sz="1368">
                <a:solidFill>
                  <a:schemeClr val="accent2"/>
                </a:solidFill>
                <a:latin typeface="+mn-lt"/>
              </a:defRPr>
            </a:lvl4pPr>
            <a:lvl5pPr marL="1722493" indent="0">
              <a:buNone/>
              <a:defRPr sz="1368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Основной текст</a:t>
            </a:r>
          </a:p>
          <a:p>
            <a:pPr lvl="0"/>
            <a:endParaRPr lang="ru-R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6" y="1686710"/>
            <a:ext cx="8222131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26145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633">
          <p15:clr>
            <a:srgbClr val="FBAE40"/>
          </p15:clr>
        </p15:guide>
        <p15:guide id="5" pos="555">
          <p15:clr>
            <a:srgbClr val="FBAE40"/>
          </p15:clr>
        </p15:guide>
        <p15:guide id="6" orient="horz" pos="1315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80809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0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079"/>
            </a:lvl1pPr>
            <a:lvl2pPr marL="445933" indent="0">
              <a:buNone/>
              <a:defRPr sz="2737"/>
            </a:lvl2pPr>
            <a:lvl3pPr marL="891865" indent="0">
              <a:buNone/>
              <a:defRPr sz="2309"/>
            </a:lvl3pPr>
            <a:lvl4pPr marL="1337798" indent="0">
              <a:buNone/>
              <a:defRPr sz="1967"/>
            </a:lvl4pPr>
            <a:lvl5pPr marL="1783730" indent="0">
              <a:buNone/>
              <a:defRPr sz="1967"/>
            </a:lvl5pPr>
            <a:lvl6pPr marL="2229663" indent="0">
              <a:buNone/>
              <a:defRPr sz="1967"/>
            </a:lvl6pPr>
            <a:lvl7pPr marL="2675596" indent="0">
              <a:buNone/>
              <a:defRPr sz="1967"/>
            </a:lvl7pPr>
            <a:lvl8pPr marL="3121528" indent="0">
              <a:buNone/>
              <a:defRPr sz="1967"/>
            </a:lvl8pPr>
            <a:lvl9pPr marL="3567461" indent="0">
              <a:buNone/>
              <a:defRPr sz="19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933" indent="0">
              <a:buNone/>
              <a:defRPr sz="1197"/>
            </a:lvl2pPr>
            <a:lvl3pPr marL="891865" indent="0">
              <a:buNone/>
              <a:defRPr sz="941"/>
            </a:lvl3pPr>
            <a:lvl4pPr marL="1337798" indent="0">
              <a:buNone/>
              <a:defRPr sz="855"/>
            </a:lvl4pPr>
            <a:lvl5pPr marL="1783730" indent="0">
              <a:buNone/>
              <a:defRPr sz="855"/>
            </a:lvl5pPr>
            <a:lvl6pPr marL="2229663" indent="0">
              <a:buNone/>
              <a:defRPr sz="855"/>
            </a:lvl6pPr>
            <a:lvl7pPr marL="2675596" indent="0">
              <a:buNone/>
              <a:defRPr sz="855"/>
            </a:lvl7pPr>
            <a:lvl8pPr marL="3121528" indent="0">
              <a:buNone/>
              <a:defRPr sz="855"/>
            </a:lvl8pPr>
            <a:lvl9pPr marL="3567461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A1C-1D91-458E-BA7D-E9F0E9217D7A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670072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6451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Заголовок в 3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0" y="2131431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4884289" y="2122790"/>
            <a:ext cx="3999043" cy="3686039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xmlns="" val="10526510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Заголовок в 1 строку, подзаголовок в 1 строку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2" y="2352300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3427431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6193669" y="2352299"/>
            <a:ext cx="2658428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</p:spTree>
    <p:extLst>
      <p:ext uri="{BB962C8B-B14F-4D97-AF65-F5344CB8AC3E}">
        <p14:creationId xmlns:p14="http://schemas.microsoft.com/office/powerpoint/2010/main" xmlns="" val="103777018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Заголовок в 2 строки, подзаголовок в 2 строки, бул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44162" indent="-244162">
              <a:buClr>
                <a:schemeClr val="tx1"/>
              </a:buClr>
              <a:buFont typeface="Arial" panose="020B0604020202020204" pitchFamily="34" charset="0"/>
              <a:buChar char="•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Буллит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буллитов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1084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4725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62252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1893799"/>
            <a:ext cx="8222131" cy="3915023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8405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3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131431"/>
            <a:ext cx="8222131" cy="3686039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67592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347937"/>
            <a:ext cx="8190905" cy="1197234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длинного заголовка</a:t>
            </a:r>
            <a:br>
              <a:rPr lang="ru-RU" dirty="0"/>
            </a:br>
            <a:r>
              <a:rPr lang="ru-RU" dirty="0"/>
              <a:t>в три строки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654534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975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156">
          <p15:clr>
            <a:srgbClr val="FBAE40"/>
          </p15:clr>
        </p15:guide>
        <p15:guide id="5" orient="horz" pos="1474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1 строку, подзаголовок в 1 строку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196" y="2352300"/>
            <a:ext cx="822213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8400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r>
              <a:rPr lang="en-US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подзаголовка слайда в одну строку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56636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108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2 строки, подзаголовок в 2 строки, нумер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661201" y="2352300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893631"/>
            <a:ext cx="8222132" cy="384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Заголовок для списка нумерации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</a:t>
            </a:r>
            <a:br>
              <a:rPr lang="ru-RU" dirty="0"/>
            </a:br>
            <a:r>
              <a:rPr lang="ru-RU" dirty="0"/>
              <a:t>Вариант размещения заголовка в две строки</a:t>
            </a:r>
            <a:endParaRPr lang="en-US" dirty="0"/>
          </a:p>
        </p:txBody>
      </p:sp>
      <p:sp>
        <p:nvSpPr>
          <p:cNvPr id="13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661195" y="1232670"/>
            <a:ext cx="8213986" cy="541497"/>
          </a:xfrm>
          <a:prstGeom prst="rect">
            <a:avLst/>
          </a:prstGeom>
        </p:spPr>
        <p:txBody>
          <a:bodyPr anchor="ctr"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1796" b="0" i="1" kern="120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Подзаголовок.</a:t>
            </a:r>
            <a:b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1796" b="0" i="1" kern="1200" dirty="0">
                <a:solidFill>
                  <a:schemeClr val="accent2"/>
                </a:solidFill>
                <a:effectLst/>
                <a:latin typeface="+mn-lt"/>
                <a:ea typeface="+mj-ea"/>
                <a:cs typeface="+mj-cs"/>
              </a:rPr>
              <a:t>Вариант размещения длинного подзаголовка слайда в две строки </a:t>
            </a:r>
            <a:endParaRPr lang="ru-RU" sz="1796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4860351" y="2352299"/>
            <a:ext cx="4022981" cy="3456522"/>
          </a:xfrm>
          <a:prstGeom prst="rect">
            <a:avLst/>
          </a:prstGeom>
        </p:spPr>
        <p:txBody>
          <a:bodyPr/>
          <a:lstStyle>
            <a:lvl1pPr marL="292995" indent="-292995">
              <a:buClr>
                <a:schemeClr val="tx1"/>
              </a:buClr>
              <a:buFont typeface="+mj-lt"/>
              <a:buAutoNum type="arabicPeriod"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Список</a:t>
            </a:r>
          </a:p>
        </p:txBody>
      </p:sp>
    </p:spTree>
    <p:extLst>
      <p:ext uri="{BB962C8B-B14F-4D97-AF65-F5344CB8AC3E}">
        <p14:creationId xmlns:p14="http://schemas.microsoft.com/office/powerpoint/2010/main" xmlns="" val="16570930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543">
          <p15:clr>
            <a:srgbClr val="FBAE40"/>
          </p15:clr>
        </p15:guide>
        <p15:guide id="2" orient="horz" pos="680">
          <p15:clr>
            <a:srgbClr val="FBAE40"/>
          </p15:clr>
        </p15:guide>
        <p15:guide id="3" orient="horz" pos="4536">
          <p15:clr>
            <a:srgbClr val="FBAE40"/>
          </p15:clr>
        </p15:guide>
        <p15:guide id="4" orient="horz" pos="998">
          <p15:clr>
            <a:srgbClr val="FBAE40"/>
          </p15:clr>
        </p15:guide>
        <p15:guide id="5" orient="horz" pos="1315">
          <p15:clr>
            <a:srgbClr val="FBAE40"/>
          </p15:clr>
        </p15:guide>
        <p15:guide id="6" pos="555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головок в 1 строку, ик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1308702" y="2029918"/>
            <a:ext cx="7574629" cy="3893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939"/>
              </a:spcBef>
              <a:spcAft>
                <a:spcPts val="1283"/>
              </a:spcAft>
              <a:buFont typeface="Arial" panose="020B0604020202020204" pitchFamily="34" charset="0"/>
              <a:buNone/>
              <a:defRPr sz="1539">
                <a:solidFill>
                  <a:schemeClr val="accent2"/>
                </a:solidFill>
              </a:defRPr>
            </a:lvl1pPr>
            <a:lvl2pPr marL="674786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2pPr>
            <a:lvl3pPr marL="1105409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3pPr>
            <a:lvl4pPr marL="1536032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4pPr>
            <a:lvl5pPr marL="1966657" indent="-244162">
              <a:buFont typeface="Arial" panose="020B0604020202020204" pitchFamily="34" charset="0"/>
              <a:buChar char="•"/>
              <a:defRPr sz="1368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82930" y="6484785"/>
            <a:ext cx="414038" cy="246321"/>
          </a:xfrm>
          <a:prstGeom prst="rect">
            <a:avLst/>
          </a:prstGeom>
        </p:spPr>
        <p:txBody>
          <a:bodyPr lIns="78134" tIns="39067" rIns="78134" bIns="39067"/>
          <a:lstStyle>
            <a:defPPr>
              <a:defRPr lang="ru-RU"/>
            </a:defPPr>
            <a:lvl1pPr marL="0" algn="l" defTabSz="1042727" rtl="0" eaLnBrk="1" latinLnBrk="0" hangingPunct="1">
              <a:defRPr sz="16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1364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727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9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456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820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18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549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913" algn="l" defTabSz="1042727" rtl="0" eaLnBrk="1" latinLnBrk="0" hangingPunct="1">
              <a:defRPr sz="20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F18D96-32B6-41B3-9B50-75D95C1FB02B}" type="slidenum">
              <a:rPr lang="ru-RU" sz="1539" smtClean="0">
                <a:solidFill>
                  <a:schemeClr val="accent2"/>
                </a:solidFill>
              </a:rPr>
              <a:pPr/>
              <a:t>‹#›</a:t>
            </a:fld>
            <a:endParaRPr lang="ru-RU" sz="1539" dirty="0">
              <a:solidFill>
                <a:schemeClr val="accent2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61193" y="1438786"/>
            <a:ext cx="8222132" cy="384465"/>
          </a:xfrm>
          <a:prstGeom prst="rect">
            <a:avLst/>
          </a:prstGeom>
        </p:spPr>
        <p:txBody>
          <a:bodyPr/>
          <a:lstStyle>
            <a:lvl1pPr marL="0" marR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 b="1" baseline="0">
                <a:solidFill>
                  <a:schemeClr val="accent2"/>
                </a:solidFill>
              </a:defRPr>
            </a:lvl1pPr>
            <a:lvl2pPr marL="430622" indent="0">
              <a:buNone/>
              <a:defRPr sz="1368" b="1">
                <a:solidFill>
                  <a:schemeClr val="accent2"/>
                </a:solidFill>
              </a:defRPr>
            </a:lvl2pPr>
            <a:lvl3pPr marL="861247" indent="0">
              <a:buNone/>
              <a:defRPr sz="1368" b="1">
                <a:solidFill>
                  <a:schemeClr val="accent2"/>
                </a:solidFill>
              </a:defRPr>
            </a:lvl3pPr>
            <a:lvl4pPr marL="1291869" indent="0">
              <a:buNone/>
              <a:defRPr sz="1368" b="1">
                <a:solidFill>
                  <a:schemeClr val="accent2"/>
                </a:solidFill>
              </a:defRPr>
            </a:lvl4pPr>
            <a:lvl5pPr marL="1722493" indent="0">
              <a:buNone/>
              <a:defRPr sz="1368" b="1">
                <a:solidFill>
                  <a:schemeClr val="accent2"/>
                </a:solidFill>
              </a:defRPr>
            </a:lvl5pPr>
          </a:lstStyle>
          <a:p>
            <a:pPr marL="0" marR="0" lvl="0" indent="0" algn="l" defTabSz="861247" rtl="0" eaLnBrk="1" fontAlgn="auto" latinLnBrk="0" hangingPunct="1">
              <a:lnSpc>
                <a:spcPct val="9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Заголовок для текста с иконками</a:t>
            </a:r>
          </a:p>
          <a:p>
            <a:pPr lvl="0"/>
            <a:endParaRPr lang="ru-RU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61200" y="285774"/>
            <a:ext cx="8190905" cy="835287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248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заголовка. Вариант размещения в 1 строку</a:t>
            </a:r>
            <a:endParaRPr lang="en-US" dirty="0"/>
          </a:p>
        </p:txBody>
      </p:sp>
      <p:sp>
        <p:nvSpPr>
          <p:cNvPr id="15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753515" y="2029916"/>
            <a:ext cx="481070" cy="50590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77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Иконка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13845246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6543">
          <p15:clr>
            <a:srgbClr val="FBAE40"/>
          </p15:clr>
        </p15:guide>
        <p15:guide id="3" orient="horz" pos="680">
          <p15:clr>
            <a:srgbClr val="FBAE40"/>
          </p15:clr>
        </p15:guide>
        <p15:guide id="4" orient="horz" pos="4536">
          <p15:clr>
            <a:srgbClr val="FBAE40"/>
          </p15:clr>
        </p15:guide>
        <p15:guide id="6" pos="555">
          <p15:clr>
            <a:srgbClr val="FBAE40"/>
          </p15:clr>
        </p15:guide>
        <p15:guide id="7" orient="horz" pos="1406">
          <p15:clr>
            <a:srgbClr val="FBAE40"/>
          </p15:clr>
        </p15:guide>
        <p15:guide id="8" orient="horz" pos="99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34" Type="http://schemas.openxmlformats.org/officeDocument/2006/relationships/slideLayout" Target="../slideLayouts/slideLayout68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35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" Type="http://schemas.openxmlformats.org/officeDocument/2006/relationships/slideLayout" Target="../slideLayouts/slideLayout71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D20B-6BAC-48E1-84E5-44E2BCBEE066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67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68" r:id="rId21"/>
    <p:sldLayoutId id="2147483769" r:id="rId22"/>
    <p:sldLayoutId id="2147483770" r:id="rId23"/>
    <p:sldLayoutId id="2147483771" r:id="rId24"/>
    <p:sldLayoutId id="2147483772" r:id="rId25"/>
    <p:sldLayoutId id="2147483773" r:id="rId26"/>
    <p:sldLayoutId id="2147483774" r:id="rId27"/>
    <p:sldLayoutId id="2147483775" r:id="rId28"/>
    <p:sldLayoutId id="2147483776" r:id="rId29"/>
    <p:sldLayoutId id="2147483777" r:id="rId30"/>
    <p:sldLayoutId id="2147483778" r:id="rId31"/>
    <p:sldLayoutId id="2147483779" r:id="rId32"/>
    <p:sldLayoutId id="2147483780" r:id="rId33"/>
    <p:sldLayoutId id="2147483781" r:id="rId34"/>
  </p:sldLayoutIdLst>
  <p:hf hdr="0" ftr="0" dt="0"/>
  <p:txStyles>
    <p:titleStyle>
      <a:lvl1pPr algn="ctr" defTabSz="891865" rtl="0" eaLnBrk="1" latinLnBrk="0" hangingPunct="1">
        <a:spcBef>
          <a:spcPct val="0"/>
        </a:spcBef>
        <a:buNone/>
        <a:defRPr sz="42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49" indent="-334449" algn="l" defTabSz="891865" rtl="0" eaLnBrk="1" latinLnBrk="0" hangingPunct="1">
        <a:spcBef>
          <a:spcPct val="20000"/>
        </a:spcBef>
        <a:buFont typeface="Arial" pitchFamily="34" charset="0"/>
        <a:buChar char="•"/>
        <a:defRPr sz="3079" kern="1200">
          <a:solidFill>
            <a:schemeClr val="tx1"/>
          </a:solidFill>
          <a:latin typeface="+mn-lt"/>
          <a:ea typeface="+mn-ea"/>
          <a:cs typeface="+mn-cs"/>
        </a:defRPr>
      </a:lvl1pPr>
      <a:lvl2pPr marL="724640" indent="-278708" algn="l" defTabSz="891865" rtl="0" eaLnBrk="1" latinLnBrk="0" hangingPunct="1">
        <a:spcBef>
          <a:spcPct val="20000"/>
        </a:spcBef>
        <a:buFont typeface="Arial" pitchFamily="34" charset="0"/>
        <a:buChar char="–"/>
        <a:defRPr sz="2737" kern="1200">
          <a:solidFill>
            <a:schemeClr val="tx1"/>
          </a:solidFill>
          <a:latin typeface="+mn-lt"/>
          <a:ea typeface="+mn-ea"/>
          <a:cs typeface="+mn-cs"/>
        </a:defRPr>
      </a:lvl2pPr>
      <a:lvl3pPr marL="111483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2309" kern="1200">
          <a:solidFill>
            <a:schemeClr val="tx1"/>
          </a:solidFill>
          <a:latin typeface="+mn-lt"/>
          <a:ea typeface="+mn-ea"/>
          <a:cs typeface="+mn-cs"/>
        </a:defRPr>
      </a:lvl3pPr>
      <a:lvl4pPr marL="1560764" indent="-222966" algn="l" defTabSz="891865" rtl="0" eaLnBrk="1" latinLnBrk="0" hangingPunct="1">
        <a:spcBef>
          <a:spcPct val="20000"/>
        </a:spcBef>
        <a:buFont typeface="Arial" pitchFamily="34" charset="0"/>
        <a:buChar char="–"/>
        <a:defRPr sz="1967" kern="1200">
          <a:solidFill>
            <a:schemeClr val="tx1"/>
          </a:solidFill>
          <a:latin typeface="+mn-lt"/>
          <a:ea typeface="+mn-ea"/>
          <a:cs typeface="+mn-cs"/>
        </a:defRPr>
      </a:lvl4pPr>
      <a:lvl5pPr marL="2006697" indent="-222966" algn="l" defTabSz="891865" rtl="0" eaLnBrk="1" latinLnBrk="0" hangingPunct="1">
        <a:spcBef>
          <a:spcPct val="20000"/>
        </a:spcBef>
        <a:buFont typeface="Arial" pitchFamily="34" charset="0"/>
        <a:buChar char="»"/>
        <a:defRPr sz="1967" kern="1200">
          <a:solidFill>
            <a:schemeClr val="tx1"/>
          </a:solidFill>
          <a:latin typeface="+mn-lt"/>
          <a:ea typeface="+mn-ea"/>
          <a:cs typeface="+mn-cs"/>
        </a:defRPr>
      </a:lvl5pPr>
      <a:lvl6pPr marL="2452629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856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4495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90427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93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865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79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73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66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5596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152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7461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D20B-6BAC-48E1-84E5-44E2BCBEE066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493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</p:sldLayoutIdLst>
  <p:hf hdr="0" ftr="0" dt="0"/>
  <p:txStyles>
    <p:titleStyle>
      <a:lvl1pPr algn="ctr" defTabSz="891865" rtl="0" eaLnBrk="1" latinLnBrk="0" hangingPunct="1">
        <a:spcBef>
          <a:spcPct val="0"/>
        </a:spcBef>
        <a:buNone/>
        <a:defRPr sz="42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49" indent="-334449" algn="l" defTabSz="891865" rtl="0" eaLnBrk="1" latinLnBrk="0" hangingPunct="1">
        <a:spcBef>
          <a:spcPct val="20000"/>
        </a:spcBef>
        <a:buFont typeface="Arial" pitchFamily="34" charset="0"/>
        <a:buChar char="•"/>
        <a:defRPr sz="3079" kern="1200">
          <a:solidFill>
            <a:schemeClr val="tx1"/>
          </a:solidFill>
          <a:latin typeface="+mn-lt"/>
          <a:ea typeface="+mn-ea"/>
          <a:cs typeface="+mn-cs"/>
        </a:defRPr>
      </a:lvl1pPr>
      <a:lvl2pPr marL="724640" indent="-278708" algn="l" defTabSz="891865" rtl="0" eaLnBrk="1" latinLnBrk="0" hangingPunct="1">
        <a:spcBef>
          <a:spcPct val="20000"/>
        </a:spcBef>
        <a:buFont typeface="Arial" pitchFamily="34" charset="0"/>
        <a:buChar char="–"/>
        <a:defRPr sz="2737" kern="1200">
          <a:solidFill>
            <a:schemeClr val="tx1"/>
          </a:solidFill>
          <a:latin typeface="+mn-lt"/>
          <a:ea typeface="+mn-ea"/>
          <a:cs typeface="+mn-cs"/>
        </a:defRPr>
      </a:lvl2pPr>
      <a:lvl3pPr marL="111483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2309" kern="1200">
          <a:solidFill>
            <a:schemeClr val="tx1"/>
          </a:solidFill>
          <a:latin typeface="+mn-lt"/>
          <a:ea typeface="+mn-ea"/>
          <a:cs typeface="+mn-cs"/>
        </a:defRPr>
      </a:lvl3pPr>
      <a:lvl4pPr marL="1560764" indent="-222966" algn="l" defTabSz="891865" rtl="0" eaLnBrk="1" latinLnBrk="0" hangingPunct="1">
        <a:spcBef>
          <a:spcPct val="20000"/>
        </a:spcBef>
        <a:buFont typeface="Arial" pitchFamily="34" charset="0"/>
        <a:buChar char="–"/>
        <a:defRPr sz="1967" kern="1200">
          <a:solidFill>
            <a:schemeClr val="tx1"/>
          </a:solidFill>
          <a:latin typeface="+mn-lt"/>
          <a:ea typeface="+mn-ea"/>
          <a:cs typeface="+mn-cs"/>
        </a:defRPr>
      </a:lvl4pPr>
      <a:lvl5pPr marL="2006697" indent="-222966" algn="l" defTabSz="891865" rtl="0" eaLnBrk="1" latinLnBrk="0" hangingPunct="1">
        <a:spcBef>
          <a:spcPct val="20000"/>
        </a:spcBef>
        <a:buFont typeface="Arial" pitchFamily="34" charset="0"/>
        <a:buChar char="»"/>
        <a:defRPr sz="1967" kern="1200">
          <a:solidFill>
            <a:schemeClr val="tx1"/>
          </a:solidFill>
          <a:latin typeface="+mn-lt"/>
          <a:ea typeface="+mn-ea"/>
          <a:cs typeface="+mn-cs"/>
        </a:defRPr>
      </a:lvl5pPr>
      <a:lvl6pPr marL="2452629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856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4495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90427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93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865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79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73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66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5596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152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7461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D20B-6BAC-48E1-84E5-44E2BCBEE066}" type="datetime1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581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  <p:sldLayoutId id="2147483856" r:id="rId22"/>
    <p:sldLayoutId id="2147483857" r:id="rId23"/>
    <p:sldLayoutId id="2147483858" r:id="rId24"/>
    <p:sldLayoutId id="2147483859" r:id="rId25"/>
    <p:sldLayoutId id="2147483860" r:id="rId26"/>
    <p:sldLayoutId id="2147483861" r:id="rId27"/>
    <p:sldLayoutId id="2147483862" r:id="rId28"/>
    <p:sldLayoutId id="2147483863" r:id="rId29"/>
    <p:sldLayoutId id="2147483864" r:id="rId30"/>
    <p:sldLayoutId id="2147483865" r:id="rId31"/>
    <p:sldLayoutId id="2147483866" r:id="rId32"/>
    <p:sldLayoutId id="2147483867" r:id="rId33"/>
    <p:sldLayoutId id="2147483868" r:id="rId34"/>
  </p:sldLayoutIdLst>
  <p:hf hdr="0" ftr="0" dt="0"/>
  <p:txStyles>
    <p:titleStyle>
      <a:lvl1pPr algn="ctr" defTabSz="891865" rtl="0" eaLnBrk="1" latinLnBrk="0" hangingPunct="1">
        <a:spcBef>
          <a:spcPct val="0"/>
        </a:spcBef>
        <a:buNone/>
        <a:defRPr sz="42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49" indent="-334449" algn="l" defTabSz="891865" rtl="0" eaLnBrk="1" latinLnBrk="0" hangingPunct="1">
        <a:spcBef>
          <a:spcPct val="20000"/>
        </a:spcBef>
        <a:buFont typeface="Arial" pitchFamily="34" charset="0"/>
        <a:buChar char="•"/>
        <a:defRPr sz="3079" kern="1200">
          <a:solidFill>
            <a:schemeClr val="tx1"/>
          </a:solidFill>
          <a:latin typeface="+mn-lt"/>
          <a:ea typeface="+mn-ea"/>
          <a:cs typeface="+mn-cs"/>
        </a:defRPr>
      </a:lvl1pPr>
      <a:lvl2pPr marL="724640" indent="-278708" algn="l" defTabSz="891865" rtl="0" eaLnBrk="1" latinLnBrk="0" hangingPunct="1">
        <a:spcBef>
          <a:spcPct val="20000"/>
        </a:spcBef>
        <a:buFont typeface="Arial" pitchFamily="34" charset="0"/>
        <a:buChar char="–"/>
        <a:defRPr sz="2737" kern="1200">
          <a:solidFill>
            <a:schemeClr val="tx1"/>
          </a:solidFill>
          <a:latin typeface="+mn-lt"/>
          <a:ea typeface="+mn-ea"/>
          <a:cs typeface="+mn-cs"/>
        </a:defRPr>
      </a:lvl2pPr>
      <a:lvl3pPr marL="111483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2309" kern="1200">
          <a:solidFill>
            <a:schemeClr val="tx1"/>
          </a:solidFill>
          <a:latin typeface="+mn-lt"/>
          <a:ea typeface="+mn-ea"/>
          <a:cs typeface="+mn-cs"/>
        </a:defRPr>
      </a:lvl3pPr>
      <a:lvl4pPr marL="1560764" indent="-222966" algn="l" defTabSz="891865" rtl="0" eaLnBrk="1" latinLnBrk="0" hangingPunct="1">
        <a:spcBef>
          <a:spcPct val="20000"/>
        </a:spcBef>
        <a:buFont typeface="Arial" pitchFamily="34" charset="0"/>
        <a:buChar char="–"/>
        <a:defRPr sz="1967" kern="1200">
          <a:solidFill>
            <a:schemeClr val="tx1"/>
          </a:solidFill>
          <a:latin typeface="+mn-lt"/>
          <a:ea typeface="+mn-ea"/>
          <a:cs typeface="+mn-cs"/>
        </a:defRPr>
      </a:lvl4pPr>
      <a:lvl5pPr marL="2006697" indent="-222966" algn="l" defTabSz="891865" rtl="0" eaLnBrk="1" latinLnBrk="0" hangingPunct="1">
        <a:spcBef>
          <a:spcPct val="20000"/>
        </a:spcBef>
        <a:buFont typeface="Arial" pitchFamily="34" charset="0"/>
        <a:buChar char="»"/>
        <a:defRPr sz="1967" kern="1200">
          <a:solidFill>
            <a:schemeClr val="tx1"/>
          </a:solidFill>
          <a:latin typeface="+mn-lt"/>
          <a:ea typeface="+mn-ea"/>
          <a:cs typeface="+mn-cs"/>
        </a:defRPr>
      </a:lvl5pPr>
      <a:lvl6pPr marL="2452629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8562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4495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90427" indent="-222966" algn="l" defTabSz="891865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93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865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79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730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663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5596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1528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7461" algn="l" defTabSz="891865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7.pn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3255068"/>
              </p:ext>
            </p:extLst>
          </p:nvPr>
        </p:nvGraphicFramePr>
        <p:xfrm>
          <a:off x="282632" y="1318089"/>
          <a:ext cx="8775643" cy="12079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46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294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0051">
                <a:tc>
                  <a:txBody>
                    <a:bodyPr/>
                    <a:lstStyle/>
                    <a:p>
                      <a:pPr algn="l"/>
                      <a:r>
                        <a:rPr lang="ru-RU" sz="1400" b="1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Наименование проекта (полное):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по организации летнего отдыха детей и подростков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«Наследники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Победы»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111"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Автор проекта: </a:t>
                      </a:r>
                    </a:p>
                    <a:p>
                      <a:pPr algn="l"/>
                      <a:endParaRPr lang="ru-RU" sz="1500" b="0" i="0" u="none" strike="noStrike" kern="1200" baseline="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Рыков Александр Петрович,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культорганизатор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Новотроицкого СДК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1028432"/>
              </p:ext>
            </p:extLst>
          </p:nvPr>
        </p:nvGraphicFramePr>
        <p:xfrm>
          <a:off x="282631" y="2607819"/>
          <a:ext cx="8775643" cy="3617769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277849">
                  <a:extLst>
                    <a:ext uri="{9D8B030D-6E8A-4147-A177-3AD203B41FA5}">
                      <a16:colId xmlns:a16="http://schemas.microsoft.com/office/drawing/2014/main" xmlns="" val="1973703757"/>
                    </a:ext>
                  </a:extLst>
                </a:gridCol>
                <a:gridCol w="4640420">
                  <a:extLst>
                    <a:ext uri="{9D8B030D-6E8A-4147-A177-3AD203B41FA5}">
                      <a16:colId xmlns:a16="http://schemas.microsoft.com/office/drawing/2014/main" xmlns="" val="119063058"/>
                    </a:ext>
                  </a:extLst>
                </a:gridCol>
                <a:gridCol w="1857374">
                  <a:extLst>
                    <a:ext uri="{9D8B030D-6E8A-4147-A177-3AD203B41FA5}">
                      <a16:colId xmlns:a16="http://schemas.microsoft.com/office/drawing/2014/main" xmlns="" val="685960446"/>
                    </a:ext>
                  </a:extLst>
                </a:gridCol>
              </a:tblGrid>
              <a:tr h="836033">
                <a:tc>
                  <a:txBody>
                    <a:bodyPr/>
                    <a:lstStyle/>
                    <a:p>
                      <a:pPr marL="0" indent="4445" algn="l" defTabSz="100794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Срок начала и окончания 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проекта:</a:t>
                      </a: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4 июня по 21 августа 2020 года</a:t>
                      </a:r>
                      <a:endParaRPr lang="ru-RU" sz="14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1725505"/>
                  </a:ext>
                </a:extLst>
              </a:tr>
              <a:tr h="258187">
                <a:tc>
                  <a:txBody>
                    <a:bodyPr/>
                    <a:lstStyle/>
                    <a:p>
                      <a:pPr marL="0" indent="4445" algn="l" defTabSz="100794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0" i="0" u="none" strike="noStrike" kern="1200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ФИО, должность</a:t>
                      </a: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Утверждаю:</a:t>
                      </a:r>
                      <a:endParaRPr lang="ru-RU" sz="1200" dirty="0">
                        <a:effectLst/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8360854"/>
                  </a:ext>
                </a:extLst>
              </a:tr>
              <a:tr h="707593">
                <a:tc>
                  <a:txBody>
                    <a:bodyPr/>
                    <a:lstStyle/>
                    <a:p>
                      <a:pPr marL="0" marR="0" lvl="0" indent="4445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Функциональный заказчик:</a:t>
                      </a:r>
                    </a:p>
                    <a:p>
                      <a:pPr marL="0" marR="0" lvl="0" indent="4445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Буракова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 Анатольевна,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иректор Автономного учреждения «Культура»   Нижнетавдинского муниципального района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00329"/>
                  </a:ext>
                </a:extLst>
              </a:tr>
              <a:tr h="412159">
                <a:tc>
                  <a:txBody>
                    <a:bodyPr/>
                    <a:lstStyle/>
                    <a:p>
                      <a:pPr marL="0" marR="0" indent="4445" algn="l" defTabSz="10079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Куратор проекта:</a:t>
                      </a: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Рукавишникова Мария Николаевна,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методист методико-аналитического отдела</a:t>
                      </a: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3251668"/>
                  </a:ext>
                </a:extLst>
              </a:tr>
              <a:tr h="618238"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реализации проекта: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Новотроицкий сельский дом культуры,</a:t>
                      </a:r>
                    </a:p>
                    <a:p>
                      <a:pPr algn="ctr"/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с.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Новотроицкое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ул.Советская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д.19 «А»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Нижнетавдинский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Тюменская область,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тел.8(34533) 3-86-11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8517373"/>
                  </a:ext>
                </a:extLst>
              </a:tr>
              <a:tr h="617870">
                <a:tc>
                  <a:txBody>
                    <a:bodyPr/>
                    <a:lstStyle/>
                    <a:p>
                      <a:pPr marL="0" indent="4445" algn="ctr" defTabSz="100794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Адресат проектной деятельности:</a:t>
                      </a: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 и подростки в возрасте 6-16 лет, проживающие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с.Новотроицкое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количестве 25 человек</a:t>
                      </a:r>
                      <a:endParaRPr lang="ru-RU" sz="1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723" marR="21723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502" y="76201"/>
            <a:ext cx="1231867" cy="1143000"/>
          </a:xfrm>
          <a:prstGeom prst="rect">
            <a:avLst/>
          </a:prstGeom>
        </p:spPr>
      </p:pic>
      <p:pic>
        <p:nvPicPr>
          <p:cNvPr id="7" name="Рисунок 6" descr="C:\Users\Александр Рыков\Desktop\логотип нацпроект культура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3800" y="355601"/>
            <a:ext cx="223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6700" y="224642"/>
            <a:ext cx="8318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92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1342699"/>
              </p:ext>
            </p:extLst>
          </p:nvPr>
        </p:nvGraphicFramePr>
        <p:xfrm>
          <a:off x="317501" y="382385"/>
          <a:ext cx="8648699" cy="55421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3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073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1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3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012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51372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17.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Познавательно-игровая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программа «Путешествие в страну Толерантность»</a:t>
                      </a: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Подвижные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игры 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«Летние обрядовые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праздники»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.07.20.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Уличная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площадка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А.Ю.Рыкова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272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18.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«Путешествие в страну Добра»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Творческий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конкурс «Зажги звезду»</a:t>
                      </a: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Танцевально-развлекательная программа «Диско»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31.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07.20.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А.Ю.Рыкова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264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19.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Кейс № 3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«Спортом занимайся – победы добивайся!»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Спортивно-игровая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программа «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Спорт-микс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«Виды спорта»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Настольные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06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.08.20.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17:00-18:00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19:00-20:00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Уличная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А.П.Рыков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89226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20.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«Виды спорта»</a:t>
                      </a: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Настольные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игры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Фотоэкспозиция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«Край,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родной!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07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.08.20.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17:00-18:00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18:00-19600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19:00-20:00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А.П.Рыков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2899464"/>
              </p:ext>
            </p:extLst>
          </p:nvPr>
        </p:nvGraphicFramePr>
        <p:xfrm>
          <a:off x="266699" y="317501"/>
          <a:ext cx="8696326" cy="56339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94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8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07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58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2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54149">
                <a:tc>
                  <a:txBody>
                    <a:bodyPr/>
                    <a:lstStyle/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21.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Тематическая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«Российский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триколор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«Игры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нашего двора»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Профилактическая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беседа «Здоровым будешь - всё добудешь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.08.20.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17:00-18:00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76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22.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Спортивные состязания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«Сильные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быстрые, ловкие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Литературно-музыкальный конкурс «О тебе,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мой край!»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Подвижные игры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«На дворе у нас игра…»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.08.20.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17:00-18:00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А.П.Рыков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72251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23.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Познавательно-игровая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«Грамотные пешеходы»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кинозал «Береги здоровье с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молоду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«Веселая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Детворяндия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.08.20.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17:00-18:00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А.Ю.Рыкова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77976">
                <a:tc>
                  <a:txBody>
                    <a:bodyPr/>
                    <a:lstStyle/>
                    <a:p>
                      <a:r>
                        <a:rPr lang="ru-RU" sz="1200" baseline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24.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Игра-соревнование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станциям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«Фантастический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забег»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Коммуникативные игры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Турниры «Шашки», «Бильярд», «Теннис»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.08.20.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17.00-18:00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А.П.Рыков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8772085"/>
              </p:ext>
            </p:extLst>
          </p:nvPr>
        </p:nvGraphicFramePr>
        <p:xfrm>
          <a:off x="177801" y="718458"/>
          <a:ext cx="8763000" cy="14721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54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57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0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76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5561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24.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Квест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«Кладоискатели»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Развлекательная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«Хорошее настроение»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Торжественное закрытие программы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Награждения.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21.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08.20.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17:00-18:00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площадка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А.П.Рыков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639300" y="9448800"/>
          <a:ext cx="208280" cy="365125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8865403"/>
              </p:ext>
            </p:extLst>
          </p:nvPr>
        </p:nvGraphicFramePr>
        <p:xfrm>
          <a:off x="313742" y="1066800"/>
          <a:ext cx="8373057" cy="52033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37149">
                  <a:extLst>
                    <a:ext uri="{9D8B030D-6E8A-4147-A177-3AD203B41FA5}">
                      <a16:colId xmlns:a16="http://schemas.microsoft.com/office/drawing/2014/main" xmlns="" val="715649980"/>
                    </a:ext>
                  </a:extLst>
                </a:gridCol>
                <a:gridCol w="2207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8028">
                  <a:extLst>
                    <a:ext uri="{9D8B030D-6E8A-4147-A177-3AD203B41FA5}">
                      <a16:colId xmlns:a16="http://schemas.microsoft.com/office/drawing/2014/main" xmlns="" val="3798094887"/>
                    </a:ext>
                  </a:extLst>
                </a:gridCol>
                <a:gridCol w="1680769">
                  <a:extLst>
                    <a:ext uri="{9D8B030D-6E8A-4147-A177-3AD203B41FA5}">
                      <a16:colId xmlns:a16="http://schemas.microsoft.com/office/drawing/2014/main" xmlns="" val="3164720953"/>
                    </a:ext>
                  </a:extLst>
                </a:gridCol>
              </a:tblGrid>
              <a:tr h="890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№ п/п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 этап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 этап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3 этап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457461"/>
                  </a:ext>
                </a:extLst>
              </a:tr>
              <a:tr h="890208"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Наименование этапа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Организационный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Основной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Заключительный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9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Сроки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февраль-май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июнь-август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2549529"/>
                  </a:ext>
                </a:extLst>
              </a:tr>
              <a:tr h="2313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Содержание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0" marR="5375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1.Разработка проекта;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2.Подготовка методических материалов;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3.Подготовка материально-технической базы;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Реклама, информирование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родителей, детей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1.Реализация проекта, проведение плановых мероприятий.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2.Освещение деятельности в СМИ.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1.Подведение итогов , оформление информационных отчетов;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2.Оценка эффективности реализации проекта;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3.Нараждение  Грамотами активных 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участников.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4135056"/>
                  </a:ext>
                </a:extLst>
              </a:tr>
            </a:tbl>
          </a:graphicData>
        </a:graphic>
      </p:graphicFrame>
      <p:sp>
        <p:nvSpPr>
          <p:cNvPr id="8" name="Пятиугольник 3">
            <a:extLst>
              <a:ext uri="{FF2B5EF4-FFF2-40B4-BE49-F238E27FC236}">
                <a16:creationId xmlns:a16="http://schemas.microsoft.com/office/drawing/2014/main" xmlns="" id="{7369D424-84C3-4DE5-AAE2-3F1EC6F3C275}"/>
              </a:ext>
            </a:extLst>
          </p:cNvPr>
          <p:cNvSpPr/>
          <p:nvPr/>
        </p:nvSpPr>
        <p:spPr>
          <a:xfrm>
            <a:off x="243" y="254131"/>
            <a:ext cx="4025658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163" y="188578"/>
            <a:ext cx="4752723" cy="505294"/>
          </a:xfrm>
        </p:spPr>
        <p:txBody>
          <a:bodyPr>
            <a:noAutofit/>
          </a:bodyPr>
          <a:lstStyle/>
          <a:p>
            <a:pPr algn="l" defTabSz="914406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ru-RU" sz="1800" dirty="0" smtClean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Механизм реализации проекта</a:t>
            </a:r>
            <a:endParaRPr lang="ru-RU" sz="1800" dirty="0">
              <a:solidFill>
                <a:srgbClr val="FFFFFF"/>
              </a:solidFill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4432" y="0"/>
            <a:ext cx="1061126" cy="984577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0"/>
            <a:ext cx="1244600" cy="952500"/>
          </a:xfrm>
          <a:prstGeom prst="rect">
            <a:avLst/>
          </a:prstGeom>
        </p:spPr>
      </p:pic>
      <p:pic>
        <p:nvPicPr>
          <p:cNvPr id="7" name="Рисунок 6" descr="C:\Users\Александр Рыков\Desktop\логотип нацпроект культура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4800" y="177801"/>
            <a:ext cx="223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319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5922049"/>
              </p:ext>
            </p:extLst>
          </p:nvPr>
        </p:nvGraphicFramePr>
        <p:xfrm>
          <a:off x="345856" y="1064685"/>
          <a:ext cx="8394676" cy="54038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1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13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09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0029">
                  <a:extLst>
                    <a:ext uri="{9D8B030D-6E8A-4147-A177-3AD203B41FA5}">
                      <a16:colId xmlns:a16="http://schemas.microsoft.com/office/drawing/2014/main" xmlns="" val="3143527332"/>
                    </a:ext>
                  </a:extLst>
                </a:gridCol>
                <a:gridCol w="10676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1278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76676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r>
                        <a:rPr lang="ru-RU" sz="12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п/п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Наименование мероприятия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Наименование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Количество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Цена 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Общая сумма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97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Кейс №3 «Спортом занимайся – победы добивайся!»</a:t>
                      </a:r>
                      <a:r>
                        <a:rPr lang="ru-RU" sz="1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Теннисный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стол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696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Кейс №3 «Спортом занимайся – победы добивайся!»</a:t>
                      </a:r>
                      <a:r>
                        <a:rPr lang="ru-RU" sz="1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Мячи: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футбольный,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волейбольный,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резиновые детские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841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 Кейс №3 «Спортом занимайся – победы добивайся!»</a:t>
                      </a:r>
                      <a:r>
                        <a:rPr lang="ru-RU" sz="12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Мяч-попрыгун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ручками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8774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Кейс № 2 «Радуга победы» </a:t>
                      </a:r>
                      <a:endParaRPr lang="ru-RU" sz="1200" b="0" dirty="0" smtClean="0"/>
                    </a:p>
                    <a:p>
                      <a:endParaRPr lang="ru-RU" sz="1200" dirty="0"/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Канцелярские товары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Бумага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цветная 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бумага писчая, альбомы, скотч,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картон, краски, карандаши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284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Кейс № 2 «Радуга победы» </a:t>
                      </a:r>
                      <a:endParaRPr lang="ru-RU" sz="1200" b="0" dirty="0" smtClean="0"/>
                    </a:p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«Лото»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38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Кейс № 2 «Радуга победы» </a:t>
                      </a:r>
                      <a:endParaRPr lang="ru-RU" sz="1200" b="0" dirty="0" smtClean="0"/>
                    </a:p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Настольные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игры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«Футбол», «Хоккей»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619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Питьевой режим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Стакан одноразовый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803">
                <a:tc gridSpan="5"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xmlns="" id="{7369D424-84C3-4DE5-AAE2-3F1EC6F3C275}"/>
              </a:ext>
            </a:extLst>
          </p:cNvPr>
          <p:cNvSpPr/>
          <p:nvPr/>
        </p:nvSpPr>
        <p:spPr>
          <a:xfrm>
            <a:off x="1" y="254131"/>
            <a:ext cx="3886200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286889" y="350632"/>
            <a:ext cx="3057202" cy="392305"/>
          </a:xfrm>
        </p:spPr>
        <p:txBody>
          <a:bodyPr anchor="ctr">
            <a:noAutofit/>
          </a:bodyPr>
          <a:lstStyle/>
          <a:p>
            <a:pPr algn="l">
              <a:lnSpc>
                <a:spcPct val="85000"/>
              </a:lnSpc>
            </a:pPr>
            <a:r>
              <a:rPr lang="ru-RU" sz="1800" dirty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Бюджет проекта</a:t>
            </a:r>
          </a:p>
        </p:txBody>
      </p:sp>
      <p:pic>
        <p:nvPicPr>
          <p:cNvPr id="5" name="Рисунок 4" descr="C:\Users\Александр Рыков\Desktop\логотип нацпроект культура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4800" y="177801"/>
            <a:ext cx="223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0"/>
            <a:ext cx="1244600" cy="952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4432" y="0"/>
            <a:ext cx="1061126" cy="98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7692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7454577"/>
              </p:ext>
            </p:extLst>
          </p:nvPr>
        </p:nvGraphicFramePr>
        <p:xfrm>
          <a:off x="535643" y="1763108"/>
          <a:ext cx="8251536" cy="40947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99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31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82815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полноценного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культурного досуга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летний период,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асширение общего кругозора, раскрытие новых творческих способностей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641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Пополнить общее представление у молодого поколения об истории Великой Отечественной войны, в частности о ветеранах - односельчанах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87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89186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Привитие положительного отношения к здоровому образу жизни.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Отсутствие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правонарушений среди несовершеннолетних.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1666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4.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Положительное сотрудничество с социальными партнёрами.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ятиугольник 3">
            <a:extLst>
              <a:ext uri="{FF2B5EF4-FFF2-40B4-BE49-F238E27FC236}">
                <a16:creationId xmlns:a16="http://schemas.microsoft.com/office/drawing/2014/main" xmlns="" id="{9FB373BF-2874-4723-B1F6-DECEB6198106}"/>
              </a:ext>
            </a:extLst>
          </p:cNvPr>
          <p:cNvSpPr/>
          <p:nvPr/>
        </p:nvSpPr>
        <p:spPr>
          <a:xfrm>
            <a:off x="243" y="220795"/>
            <a:ext cx="4089158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" name="Заголовок 5">
            <a:extLst>
              <a:ext uri="{FF2B5EF4-FFF2-40B4-BE49-F238E27FC236}">
                <a16:creationId xmlns:a16="http://schemas.microsoft.com/office/drawing/2014/main" xmlns="" id="{457F19D4-F30D-456A-BFF0-0FA57B414320}"/>
              </a:ext>
            </a:extLst>
          </p:cNvPr>
          <p:cNvSpPr txBox="1">
            <a:spLocks/>
          </p:cNvSpPr>
          <p:nvPr/>
        </p:nvSpPr>
        <p:spPr>
          <a:xfrm>
            <a:off x="258586" y="310369"/>
            <a:ext cx="5142331" cy="374888"/>
          </a:xfrm>
          <a:prstGeom prst="rect">
            <a:avLst/>
          </a:prstGeom>
        </p:spPr>
        <p:txBody>
          <a:bodyPr vert="horz" lIns="104287" tIns="52144" rIns="104287" bIns="52144" rtlCol="0" anchor="ctr">
            <a:noAutofit/>
          </a:bodyPr>
          <a:lstStyle>
            <a:lvl1pPr algn="ctr" defTabSz="8918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6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ru-RU" sz="18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Ожидаемые результаты проекта</a:t>
            </a:r>
            <a:r>
              <a:rPr lang="ru-RU" sz="1800" dirty="0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5072" y="177800"/>
            <a:ext cx="1012772" cy="939711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1300" y="241300"/>
            <a:ext cx="1244600" cy="952500"/>
          </a:xfrm>
          <a:prstGeom prst="rect">
            <a:avLst/>
          </a:prstGeom>
        </p:spPr>
      </p:pic>
      <p:pic>
        <p:nvPicPr>
          <p:cNvPr id="12" name="Рисунок 11" descr="C:\Users\Александр Рыков\Desktop\логотип нацпроект культура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92900" y="368301"/>
            <a:ext cx="223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357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3">
            <a:extLst>
              <a:ext uri="{FF2B5EF4-FFF2-40B4-BE49-F238E27FC236}">
                <a16:creationId xmlns:a16="http://schemas.microsoft.com/office/drawing/2014/main" xmlns="" id="{55284313-CB93-40A4-803D-60E3232DD29F}"/>
              </a:ext>
            </a:extLst>
          </p:cNvPr>
          <p:cNvSpPr/>
          <p:nvPr/>
        </p:nvSpPr>
        <p:spPr>
          <a:xfrm>
            <a:off x="1" y="220795"/>
            <a:ext cx="4216400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C37C05A-24BF-4DB5-987F-539798AA1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496" y="285362"/>
            <a:ext cx="4007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6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Актуальность </a:t>
            </a:r>
            <a:r>
              <a:rPr lang="ru-RU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реализации проекта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448" y="0"/>
            <a:ext cx="1165501" cy="1081422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99258" y="-458948"/>
            <a:ext cx="8565342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2020 год- объявлен  Годом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памяти и славы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а также 75-летие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Победы в Великой Отечественной войне.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Именно поэтому, разработка и реализация проекта обусловлена складывающимися социальными условиями. </a:t>
            </a:r>
            <a:r>
              <a:rPr lang="ru-RU" sz="1400" dirty="0" smtClean="0"/>
              <a:t> 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каждым годом от нас всё дальше и дальше  Великая Отечественная война. Выросло уже не одно поколение людей, не испытавших на себе горячего дыхания великой битвы народов с немецко-фашистскими захватчиками. В последние годы заметно снижен у детей интерес к истории  вообще и Великой Отечественной войне в частности.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   В связи с этим, воспитать гражданина России – патриота своей страны становится всё сложнее. Героические события отечественной истории, выдающиеся достижения страны в области политики, экономики, науки, культуры и спорта ещё сохранили качества нравственных идеалов, что создаёт реальные предпосылки для разработки комплекса мероприятий по патриотическому воспитанию подрастающего поколения.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  Актуальность данного проекта заключается в создании  воспитательной среды, способствующей знакомству с отечественной историей и культурой, деятельностью замечательных людей. Изучение корней своей семьи, истории малой Родины оказывает непосредственное воздействие на формирование жизненных идеалов, помогает найти образы для подражания. </a:t>
            </a: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Именно для решения этой актуальной в современном обществе задачи  создан в Новотроицком сельском Доме культуры проект «Наследники Победы» по организации каникулярной летней занятости среди несовершеннолетних,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     Прикосновение к достижениям выдающихся людей усиливает чувство любви  к своей малой Родине, своему народу, вызывает искреннее уважение и переживание, оставляет след на всю жизнь, а приобретенные знания оказываются полезными в будущем.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Новизна данного проекта - общая стратегия, направления, содержание и механизмы реализации проектных мероприятий посредством тематических кейсов.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4952" y="208739"/>
            <a:ext cx="1030548" cy="952500"/>
          </a:xfrm>
          <a:prstGeom prst="rect">
            <a:avLst/>
          </a:prstGeom>
        </p:spPr>
      </p:pic>
      <p:pic>
        <p:nvPicPr>
          <p:cNvPr id="10" name="Рисунок 9" descr="C:\Users\Александр Рыков\Desktop\логотип нацпроект культура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0501" y="433878"/>
            <a:ext cx="223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732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9875325"/>
              </p:ext>
            </p:extLst>
          </p:nvPr>
        </p:nvGraphicFramePr>
        <p:xfrm>
          <a:off x="215900" y="1107439"/>
          <a:ext cx="8568871" cy="51161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948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66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50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95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4274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81042">
                <a:tc>
                  <a:txBody>
                    <a:bodyPr/>
                    <a:lstStyle/>
                    <a:p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Цель 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проекта: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96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93019">
                <a:tc>
                  <a:txBody>
                    <a:bodyPr/>
                    <a:lstStyle/>
                    <a:p>
                      <a:pPr marL="0" marR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Задачи проекта: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endParaRPr lang="ru-RU" sz="15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8918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1.Организовать полноценный культурный досуг детей, подростков с учётом их интересов, потребностей и возможностей для самореализации и творческого роста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посредством создания временного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коллектива на базе сельского Дома культуры;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2.Стимулировать интерес к истории родного села и района, способствовать расширению кругозора детей через изучение краеведческого материала 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ветеранах Великой Отечественной войны, тружеников тыла ;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3.Пропагандировать здоровый образ жизни среди подрастающего поколения;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4.Сформировать умения межличностного и межгруппового общения на основе приоритета общечеловеческих ценностей;</a:t>
                      </a:r>
                    </a:p>
                  </a:txBody>
                  <a:tcPr marL="78203" marR="78203" marT="39101" marB="3910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14">
                <a:tc rowSpan="3">
                  <a:txBody>
                    <a:bodyPr/>
                    <a:lstStyle/>
                    <a:p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Показатели</a:t>
                      </a:r>
                    </a:p>
                    <a:p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проекта</a:t>
                      </a:r>
                    </a:p>
                    <a:p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по годам</a:t>
                      </a:r>
                    </a:p>
                    <a:p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(одноразовый охват)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План на 2020 год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(количество человек)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Период, 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год*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14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2018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2018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2019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8507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xmlns="" id="{2273AC6A-97CA-460F-9D46-2D341B780118}"/>
              </a:ext>
            </a:extLst>
          </p:cNvPr>
          <p:cNvSpPr/>
          <p:nvPr/>
        </p:nvSpPr>
        <p:spPr>
          <a:xfrm>
            <a:off x="243" y="220795"/>
            <a:ext cx="3974858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8586" y="310369"/>
            <a:ext cx="4551069" cy="374888"/>
          </a:xfrm>
        </p:spPr>
        <p:txBody>
          <a:bodyPr anchor="ctr">
            <a:noAutofit/>
          </a:bodyPr>
          <a:lstStyle/>
          <a:p>
            <a:pPr algn="l" defTabSz="914406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ru-RU" sz="1800" dirty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Целеполагание проекта 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5032" y="0"/>
            <a:ext cx="1061126" cy="98457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16199" y="1104899"/>
            <a:ext cx="6168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Создание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культурно-досуговой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площадки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отдыха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творческого развития детей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подростков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летний период.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6297" y="92238"/>
            <a:ext cx="962025" cy="952500"/>
          </a:xfrm>
          <a:prstGeom prst="rect">
            <a:avLst/>
          </a:prstGeom>
        </p:spPr>
      </p:pic>
      <p:pic>
        <p:nvPicPr>
          <p:cNvPr id="12" name="Рисунок 11" descr="C:\Users\Александр Рыков\Desktop\логотип нацпроект культура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4800" y="177801"/>
            <a:ext cx="223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510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xmlns="" id="{2273AC6A-97CA-460F-9D46-2D341B780118}"/>
              </a:ext>
            </a:extLst>
          </p:cNvPr>
          <p:cNvSpPr/>
          <p:nvPr/>
        </p:nvSpPr>
        <p:spPr>
          <a:xfrm>
            <a:off x="243" y="220795"/>
            <a:ext cx="4203458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8586" y="310369"/>
            <a:ext cx="4551069" cy="374888"/>
          </a:xfrm>
        </p:spPr>
        <p:txBody>
          <a:bodyPr anchor="ctr">
            <a:noAutofit/>
          </a:bodyPr>
          <a:lstStyle/>
          <a:p>
            <a:pPr algn="l" defTabSz="914406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ru-RU" sz="1800" dirty="0" smtClean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Партнерские отношения </a:t>
            </a:r>
            <a:endParaRPr lang="ru-RU" sz="1800" dirty="0">
              <a:solidFill>
                <a:srgbClr val="FFFFFF"/>
              </a:solidFill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4432" y="0"/>
            <a:ext cx="1061126" cy="984577"/>
          </a:xfrm>
          <a:prstGeom prst="rect">
            <a:avLst/>
          </a:prstGeom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40780" y="1233655"/>
            <a:ext cx="784051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1.Методико-аналитический отдел АУ «Культура» (контроль реализации проекта, обеспечение реквизита по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смете, методические консультации, отчетность)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2.Первичная ветеранская организация села (проведение совместных патриотических мероприятий)</a:t>
            </a:r>
          </a:p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3.Новотроицкая сельская библиотека (обеспечение методическими и документальными материалами, проведение сквозных совместных мероприятий)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Администрация Новотроицкого сельского поселения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(благоустройство уличной площадки для проведения мероприятий на открытой площадке)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.Информационно-издательский центр «Светлый путь» (освещение в СМИ результаты реализации проекта)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Новотроицкий фельдшерско-акушерский пункт (проведение медработниками профилактических программ по теме «ЗОЖ»)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Филиал МАУ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Нижнетавдинская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СОШ»-ООШ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с.Новотроицкое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(контроль посещаемости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вечерней опорной площадки, совместная деятельность педагогов в проведении значимых мероприятий).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6289" y="132535"/>
            <a:ext cx="945011" cy="952500"/>
          </a:xfrm>
          <a:prstGeom prst="rect">
            <a:avLst/>
          </a:prstGeom>
        </p:spPr>
      </p:pic>
      <p:pic>
        <p:nvPicPr>
          <p:cNvPr id="11" name="Рисунок 10" descr="C:\Users\Александр Рыков\Desktop\логотип нацпроект культура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83375" y="268586"/>
            <a:ext cx="223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183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xmlns="" id="{7369D424-84C3-4DE5-AAE2-3F1EC6F3C275}"/>
              </a:ext>
            </a:extLst>
          </p:cNvPr>
          <p:cNvSpPr/>
          <p:nvPr/>
        </p:nvSpPr>
        <p:spPr>
          <a:xfrm>
            <a:off x="242" y="254131"/>
            <a:ext cx="4114557" cy="554037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239205" y="399068"/>
            <a:ext cx="4450361" cy="386393"/>
          </a:xfrm>
        </p:spPr>
        <p:txBody>
          <a:bodyPr anchor="ctr">
            <a:noAutofit/>
          </a:bodyPr>
          <a:lstStyle/>
          <a:p>
            <a:pPr algn="l" defTabSz="914406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ru-RU" sz="1800" dirty="0" smtClean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Программа проекта </a:t>
            </a:r>
            <a:endParaRPr lang="ru-RU" sz="1800" dirty="0">
              <a:solidFill>
                <a:srgbClr val="FFFFFF"/>
              </a:solidFill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45829" y="1224569"/>
            <a:ext cx="828747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 smtClean="0"/>
              <a:t>  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Программа летней занятости несовершеннолетних  направлена на организацию досуга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творческого развития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летний каникулярный период. Программа  посвящена 75-летию Победы в Великой Отечественной войне и построена в форме тематических  кейсов, с двух дневной занятостью в неделю.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Кейс №1 «Дни мужества»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(патриотическое направление)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в рамках этой недели способствуют формированию нравственно устойчивой цельной личности, обладающей такими моральными качествами, как добросовестность, честность, коллективизм, уважение к старшему поколению, мужество, любовь к Родине и своему народу;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Кейс № 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Радуга победы»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творческо-досуговое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Способствует творческому развитию детей и их инициативе, а также способствует эмоциональному настрою, формированию сплочённости детского коллектива.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Кейс №3 «Спортом занимайся – победы добивайся!»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 (спортивное-профилактическое направление).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Здоровье детей, в последнее время, резко падает, поэтому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деятельность формирует у детей ответственность за развитие самих себя, учит культуре здоровья.  Здесь ребят ждут соревнования, эстафеты, веселые старты, футбол, пионербол, другие игры и мероприятия о здоровом образе жизни. Очень важным является вопрос безопасности детей в период летних каникул. С этой целью проводятся профилактические мероприятия, инструктажи, экскурсии ».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продолжительности проект  является краткосрочным.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2032" y="0"/>
            <a:ext cx="1061126" cy="984577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6441" y="116014"/>
            <a:ext cx="1019175" cy="952500"/>
          </a:xfrm>
          <a:prstGeom prst="rect">
            <a:avLst/>
          </a:prstGeom>
        </p:spPr>
      </p:pic>
      <p:pic>
        <p:nvPicPr>
          <p:cNvPr id="7" name="Рисунок 6" descr="C:\Users\Александр Рыков\Desktop\логотип нацпроект культура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4800" y="177801"/>
            <a:ext cx="223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1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358391"/>
              </p:ext>
            </p:extLst>
          </p:nvPr>
        </p:nvGraphicFramePr>
        <p:xfrm>
          <a:off x="232756" y="698271"/>
          <a:ext cx="8611987" cy="57854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98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27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8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54099">
                  <a:extLst>
                    <a:ext uri="{9D8B030D-6E8A-4147-A177-3AD203B41FA5}">
                      <a16:colId xmlns:a16="http://schemas.microsoft.com/office/drawing/2014/main" xmlns="" val="1450807952"/>
                    </a:ext>
                  </a:extLst>
                </a:gridCol>
                <a:gridCol w="1947030">
                  <a:extLst>
                    <a:ext uri="{9D8B030D-6E8A-4147-A177-3AD203B41FA5}">
                      <a16:colId xmlns:a16="http://schemas.microsoft.com/office/drawing/2014/main" xmlns="" val="100235323"/>
                    </a:ext>
                  </a:extLst>
                </a:gridCol>
              </a:tblGrid>
              <a:tr h="491958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Наименование мероприятия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Дата и время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Место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792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1.</a:t>
                      </a: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Кейс № 1 «Дни Мужества»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Открытие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летней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программы,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презентация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программы,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знакомство.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Инструктаж по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ТБ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 </a:t>
                      </a: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Спортивная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программа 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«Весёлые старты»</a:t>
                      </a:r>
                      <a:endParaRPr lang="ru-RU" sz="12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04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.06.20.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18.00-19.00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площадка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А.П.Рыков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420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2.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9052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Подвижные игры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«На дворе у нас игра»</a:t>
                      </a:r>
                    </a:p>
                    <a:p>
                      <a:pPr marL="228600" indent="-228600" algn="l">
                        <a:buFont typeface="+mj-lt"/>
                        <a:buAutoNum type="arabicPeriod" startAt="2"/>
                      </a:pPr>
                      <a:r>
                        <a:rPr lang="ru-RU" sz="12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Познавательное мероприятие «Там, на неведомых дорожках…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Пушкинскому Дню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39052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Развлекательная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программа «Давайте танцевать!»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.06.20.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площадка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А.П.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Рыков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752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рисунков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«Частица России- мой край»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Подвижные игры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«Игровой калейдоскоп»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90525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Танцевальная программа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«ЗОЖ»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.06.20.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площадка 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А.П.Рыков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4090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4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Тематическая программа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 любовью к России!» 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Квест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«Село родное»</a:t>
                      </a: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Настольные игры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.06.20.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Уличная площадка</a:t>
                      </a: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СДК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А.П.Рыков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Пятиугольник 3">
            <a:extLst>
              <a:ext uri="{FF2B5EF4-FFF2-40B4-BE49-F238E27FC236}">
                <a16:creationId xmlns:a16="http://schemas.microsoft.com/office/drawing/2014/main" xmlns="" id="{7369D424-84C3-4DE5-AAE2-3F1EC6F3C275}"/>
              </a:ext>
            </a:extLst>
          </p:cNvPr>
          <p:cNvSpPr/>
          <p:nvPr/>
        </p:nvSpPr>
        <p:spPr>
          <a:xfrm>
            <a:off x="243" y="190500"/>
            <a:ext cx="4355858" cy="406400"/>
          </a:xfrm>
          <a:prstGeom prst="homePlate">
            <a:avLst/>
          </a:prstGeom>
          <a:solidFill>
            <a:srgbClr val="2565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232756" y="247650"/>
            <a:ext cx="4450361" cy="292100"/>
          </a:xfrm>
        </p:spPr>
        <p:txBody>
          <a:bodyPr anchor="ctr">
            <a:noAutofit/>
          </a:bodyPr>
          <a:lstStyle/>
          <a:p>
            <a:pPr algn="l" defTabSz="914406" fontAlgn="base">
              <a:lnSpc>
                <a:spcPct val="85000"/>
              </a:lnSpc>
              <a:spcAft>
                <a:spcPct val="0"/>
              </a:spcAft>
              <a:defRPr/>
            </a:pPr>
            <a:r>
              <a:rPr lang="ru-RU" sz="1800" dirty="0">
                <a:solidFill>
                  <a:srgbClr val="FFFFFF"/>
                </a:solidFill>
                <a:latin typeface="Book Antiqua" panose="02040602050305030304" pitchFamily="18" charset="0"/>
                <a:ea typeface="+mn-ea"/>
                <a:cs typeface="+mn-cs"/>
              </a:rPr>
              <a:t>Календарный план-график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0300" y="800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9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9051085"/>
              </p:ext>
            </p:extLst>
          </p:nvPr>
        </p:nvGraphicFramePr>
        <p:xfrm>
          <a:off x="279916" y="470537"/>
          <a:ext cx="8598076" cy="55302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0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94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71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3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934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42455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5.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Спортивная программа</a:t>
                      </a:r>
                      <a:r>
                        <a:rPr lang="ru-RU" sz="1200" b="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«Весёлые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старты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Игровая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комната «Настольные игры»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Детский кинозал «Маленькие герои большой войны»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.06.20.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19600-20:00\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20600-21600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Уличная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площадка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А.П.Рыков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46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6.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 истории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«Славный подвиг земляков»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Акция «Чистый Обелиск»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Квест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«Победное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Знамя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.06.20.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19:00-20:00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20:00-21:00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Обелиск воинам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Уличная площадка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А.П.Рыков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7886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7.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Игровая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программа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«Калейдоскоп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веселья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Литературно-музыкальная композиция «Мы помним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пожары войны»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«Настольные игры»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25.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06.20.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19:00-20:00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20:00-21:00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Уличная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СДК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А.П.Рыков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342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8.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Мастер-класс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«Символы Победы»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Игровая программ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«Игры нашего двора»</a:t>
                      </a: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Танцевально-развлекательная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программа « Диско»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.06.20.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19:00-20:00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20:00-21:00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площадка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А.П.Рыков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5475516"/>
              </p:ext>
            </p:extLst>
          </p:nvPr>
        </p:nvGraphicFramePr>
        <p:xfrm>
          <a:off x="248558" y="475793"/>
          <a:ext cx="8606972" cy="55177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8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1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20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6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915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4972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9.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Кейс №2 «Радуга победы»  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Мастер-класс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Аппликация «Летняя мозаика»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«На дворе у нас игра»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Танцевально-развлекательная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программа «Танцевальный марафон»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02.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19;00-20:00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20600-21:00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А.Ю.Рыкова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43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10.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Акция «Чистый двор»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Мастер-класс «Сказочные персонажи из пластиковых ложек»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Подвижные игры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«На дворе у нас игра…»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03.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площадка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А.Ю.Рыкова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124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11.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Познавательно-игровая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Очаг семейный….»</a:t>
                      </a: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кинозал «Сказка»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«Театр-экспромт»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.07.20.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А.Ю.Рыкова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0775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12.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Караоке-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батл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«Споем, друзья!»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рисунков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«Лето моей мечты»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Конкурсно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-игровая программа «Лето - в зелень и цветы одето»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.07.20.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А.Ю.Рыкова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3652038"/>
              </p:ext>
            </p:extLst>
          </p:nvPr>
        </p:nvGraphicFramePr>
        <p:xfrm>
          <a:off x="382774" y="266007"/>
          <a:ext cx="8478197" cy="53173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98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2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13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301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81638">
                <a:tc>
                  <a:txBody>
                    <a:bodyPr/>
                    <a:lstStyle/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13.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«Калейдоскоп веселья»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комната «Настольные игры»</a:t>
                      </a: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Детский кинозал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«Сказка»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.07.20.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А.Ю.Рыкова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163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14.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мастерская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«Гипсовая фоторамка»</a:t>
                      </a: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Игры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нашего двора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Танцевальная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«Хорошее настроение»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.07.20.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площадка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marL="0" marR="0" indent="0" algn="ctr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А.Ю.Рыкова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7857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15.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Конкурсно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-игровая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программа «В гостях у Вежливости»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Подвижные игры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«На дворе у нас игра…»</a:t>
                      </a:r>
                    </a:p>
                    <a:p>
                      <a:pPr marL="228600" marR="0" indent="-228600" algn="l" defTabSz="8918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Настольные и спортивные игры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.07.20.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А.Ю.Рыкова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75517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78203" marR="78203" marT="39101" marB="3910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Видео- экскурсия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Театральные подмостки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«Весёлая игротека»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Танцевально-развлекательная программа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«Летний калейдоскоп»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.07.20.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18:00-19:00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19:00-20:00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20:00-21:00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Уличная 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А.Ю.Рыкова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рендбук ФУ">
      <a:dk1>
        <a:sysClr val="windowText" lastClr="000000"/>
      </a:dk1>
      <a:lt1>
        <a:sysClr val="window" lastClr="FFFFFF"/>
      </a:lt1>
      <a:dk2>
        <a:srgbClr val="256569"/>
      </a:dk2>
      <a:lt2>
        <a:srgbClr val="797787"/>
      </a:lt2>
      <a:accent1>
        <a:srgbClr val="007D8C"/>
      </a:accent1>
      <a:accent2>
        <a:srgbClr val="0098AF"/>
      </a:accent2>
      <a:accent3>
        <a:srgbClr val="355DA8"/>
      </a:accent3>
      <a:accent4>
        <a:srgbClr val="D70F16"/>
      </a:accent4>
      <a:accent5>
        <a:srgbClr val="02C287"/>
      </a:accent5>
      <a:accent6>
        <a:srgbClr val="002060"/>
      </a:accent6>
      <a:hlink>
        <a:srgbClr val="256569"/>
      </a:hlink>
      <a:folHlink>
        <a:srgbClr val="25656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Брендбук ФУ">
      <a:dk1>
        <a:sysClr val="windowText" lastClr="000000"/>
      </a:dk1>
      <a:lt1>
        <a:sysClr val="window" lastClr="FFFFFF"/>
      </a:lt1>
      <a:dk2>
        <a:srgbClr val="256569"/>
      </a:dk2>
      <a:lt2>
        <a:srgbClr val="797787"/>
      </a:lt2>
      <a:accent1>
        <a:srgbClr val="007D8C"/>
      </a:accent1>
      <a:accent2>
        <a:srgbClr val="0098AF"/>
      </a:accent2>
      <a:accent3>
        <a:srgbClr val="355DA8"/>
      </a:accent3>
      <a:accent4>
        <a:srgbClr val="D70F16"/>
      </a:accent4>
      <a:accent5>
        <a:srgbClr val="02C287"/>
      </a:accent5>
      <a:accent6>
        <a:srgbClr val="002060"/>
      </a:accent6>
      <a:hlink>
        <a:srgbClr val="256569"/>
      </a:hlink>
      <a:folHlink>
        <a:srgbClr val="25656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Другая 1">
      <a:dk1>
        <a:sysClr val="windowText" lastClr="000000"/>
      </a:dk1>
      <a:lt1>
        <a:sysClr val="window" lastClr="FFFFFF"/>
      </a:lt1>
      <a:dk2>
        <a:srgbClr val="256569"/>
      </a:dk2>
      <a:lt2>
        <a:srgbClr val="797787"/>
      </a:lt2>
      <a:accent1>
        <a:srgbClr val="007D8C"/>
      </a:accent1>
      <a:accent2>
        <a:srgbClr val="0098AF"/>
      </a:accent2>
      <a:accent3>
        <a:srgbClr val="355DA8"/>
      </a:accent3>
      <a:accent4>
        <a:srgbClr val="D70F16"/>
      </a:accent4>
      <a:accent5>
        <a:srgbClr val="02C287"/>
      </a:accent5>
      <a:accent6>
        <a:srgbClr val="002060"/>
      </a:accent6>
      <a:hlink>
        <a:srgbClr val="256569"/>
      </a:hlink>
      <a:folHlink>
        <a:srgbClr val="25656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F78A8B-7EE1-459B-81DE-8E382C3F86C9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15196</TotalTime>
  <Words>1506</Words>
  <Application>Microsoft Office PowerPoint</Application>
  <PresentationFormat>Экран (4:3)</PresentationFormat>
  <Paragraphs>666</Paragraphs>
  <Slides>15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3_Тема Office</vt:lpstr>
      <vt:lpstr>1_Тема Office</vt:lpstr>
      <vt:lpstr>Слайд 1</vt:lpstr>
      <vt:lpstr>Слайд 2</vt:lpstr>
      <vt:lpstr>Целеполагание проекта  </vt:lpstr>
      <vt:lpstr>Партнерские отношения </vt:lpstr>
      <vt:lpstr>Программа проекта </vt:lpstr>
      <vt:lpstr>Календарный план-график проекта</vt:lpstr>
      <vt:lpstr>Слайд 7</vt:lpstr>
      <vt:lpstr>Слайд 8</vt:lpstr>
      <vt:lpstr>Слайд 9</vt:lpstr>
      <vt:lpstr>Слайд 10</vt:lpstr>
      <vt:lpstr>Слайд 11</vt:lpstr>
      <vt:lpstr>Слайд 12</vt:lpstr>
      <vt:lpstr>Механизм реализации проекта</vt:lpstr>
      <vt:lpstr>Бюджет проекта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Гаркуша Н.С.</dc:creator>
  <cp:lastModifiedBy>Пользователь Windows</cp:lastModifiedBy>
  <cp:revision>472</cp:revision>
  <cp:lastPrinted>2019-02-04T06:48:26Z</cp:lastPrinted>
  <dcterms:created xsi:type="dcterms:W3CDTF">2016-09-22T16:49:19Z</dcterms:created>
  <dcterms:modified xsi:type="dcterms:W3CDTF">2020-04-21T14:01:47Z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