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57" r:id="rId3"/>
    <p:sldId id="262" r:id="rId4"/>
    <p:sldId id="261" r:id="rId5"/>
    <p:sldId id="258" r:id="rId6"/>
    <p:sldId id="259" r:id="rId7"/>
    <p:sldId id="260" r:id="rId8"/>
    <p:sldId id="275" r:id="rId9"/>
    <p:sldId id="263" r:id="rId10"/>
    <p:sldId id="267" r:id="rId11"/>
    <p:sldId id="264" r:id="rId12"/>
    <p:sldId id="266" r:id="rId13"/>
    <p:sldId id="265" r:id="rId14"/>
    <p:sldId id="269" r:id="rId15"/>
    <p:sldId id="268" r:id="rId16"/>
    <p:sldId id="270" r:id="rId17"/>
    <p:sldId id="271" r:id="rId18"/>
    <p:sldId id="273" r:id="rId19"/>
    <p:sldId id="27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25.02.2019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pPr/>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pPr/>
              <a:t>25.02.2019</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pPr/>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vk.com/&#1089;lschool3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88640"/>
            <a:ext cx="8424936" cy="864096"/>
          </a:xfrm>
        </p:spPr>
        <p:txBody>
          <a:bodyPr>
            <a:noAutofit/>
          </a:bodyPr>
          <a:lstStyle/>
          <a:p>
            <a:pPr algn="ctr"/>
            <a:r>
              <a:rPr lang="ru-RU" sz="2000" dirty="0" smtClean="0">
                <a:solidFill>
                  <a:srgbClr val="002060"/>
                </a:solidFill>
              </a:rPr>
              <a:t>Муниципальное общеобразовательное учреждение </a:t>
            </a:r>
            <a:br>
              <a:rPr lang="ru-RU" sz="2000" dirty="0" smtClean="0">
                <a:solidFill>
                  <a:srgbClr val="002060"/>
                </a:solidFill>
              </a:rPr>
            </a:br>
            <a:r>
              <a:rPr lang="ru-RU" sz="2000" dirty="0" smtClean="0">
                <a:solidFill>
                  <a:srgbClr val="002060"/>
                </a:solidFill>
              </a:rPr>
              <a:t>«Средняя общеобразовательная школа № 30» </a:t>
            </a:r>
            <a:r>
              <a:rPr lang="ru-RU" sz="2000" dirty="0" err="1" smtClean="0">
                <a:solidFill>
                  <a:srgbClr val="002060"/>
                </a:solidFill>
              </a:rPr>
              <a:t>г.Сыктывкара</a:t>
            </a:r>
            <a:endParaRPr lang="ru-RU" sz="2000" dirty="0">
              <a:solidFill>
                <a:srgbClr val="002060"/>
              </a:solidFill>
            </a:endParaRPr>
          </a:p>
        </p:txBody>
      </p:sp>
      <p:sp>
        <p:nvSpPr>
          <p:cNvPr id="3" name="Подзаголовок 2"/>
          <p:cNvSpPr>
            <a:spLocks noGrp="1"/>
          </p:cNvSpPr>
          <p:nvPr>
            <p:ph type="subTitle" idx="1"/>
          </p:nvPr>
        </p:nvSpPr>
        <p:spPr>
          <a:xfrm>
            <a:off x="395536" y="1916832"/>
            <a:ext cx="8496944" cy="4608512"/>
          </a:xfrm>
        </p:spPr>
        <p:txBody>
          <a:bodyPr>
            <a:normAutofit fontScale="92500" lnSpcReduction="20000"/>
          </a:bodyPr>
          <a:lstStyle/>
          <a:p>
            <a:pPr algn="ctr"/>
            <a:r>
              <a:rPr lang="ru-RU" sz="3900" b="1" i="1" dirty="0" smtClean="0">
                <a:solidFill>
                  <a:srgbClr val="FF0000"/>
                </a:solidFill>
              </a:rPr>
              <a:t>СОЦИАЛЬНЫЙ-ПРОЕКТ</a:t>
            </a:r>
          </a:p>
          <a:p>
            <a:pPr algn="ctr"/>
            <a:r>
              <a:rPr lang="ru-RU" sz="3900" b="1" i="1" dirty="0" smtClean="0">
                <a:solidFill>
                  <a:srgbClr val="FF0000"/>
                </a:solidFill>
              </a:rPr>
              <a:t>«МЫ-ВМЕСТЕ»</a:t>
            </a:r>
          </a:p>
          <a:p>
            <a:pPr algn="ctr"/>
            <a:endParaRPr lang="ru-RU" sz="3200" b="1" i="1" dirty="0">
              <a:solidFill>
                <a:srgbClr val="FF0000"/>
              </a:solidFill>
            </a:endParaRPr>
          </a:p>
          <a:p>
            <a:pPr algn="l"/>
            <a:endParaRPr lang="ru-RU" sz="1800" b="1" i="1" dirty="0" smtClean="0">
              <a:solidFill>
                <a:srgbClr val="FF0000"/>
              </a:solidFill>
            </a:endParaRPr>
          </a:p>
          <a:p>
            <a:pPr algn="l"/>
            <a:endParaRPr lang="ru-RU" sz="1800" b="1" i="1" dirty="0">
              <a:solidFill>
                <a:srgbClr val="FF0000"/>
              </a:solidFill>
            </a:endParaRPr>
          </a:p>
          <a:p>
            <a:pPr algn="l"/>
            <a:endParaRPr lang="ru-RU" sz="1800" b="1" i="1" dirty="0" smtClean="0"/>
          </a:p>
          <a:p>
            <a:pPr algn="l"/>
            <a:r>
              <a:rPr lang="ru-RU" sz="1800" b="1" i="1" smtClean="0"/>
              <a:t>Выполнила</a:t>
            </a:r>
            <a:r>
              <a:rPr lang="ru-RU" sz="1800" b="1" i="1" dirty="0" smtClean="0"/>
              <a:t>: ученица  МОУ «СОШ № 30»,</a:t>
            </a:r>
          </a:p>
          <a:p>
            <a:pPr algn="l"/>
            <a:r>
              <a:rPr lang="ru-RU" sz="1800" b="1" i="1" dirty="0" smtClean="0"/>
              <a:t> 8 «в» класса Граб Валерия</a:t>
            </a:r>
          </a:p>
          <a:p>
            <a:pPr algn="l"/>
            <a:r>
              <a:rPr lang="ru-RU" sz="1800" b="1" i="1" dirty="0" smtClean="0"/>
              <a:t>Руководитель: Юсупова Анастасия Николаевна</a:t>
            </a:r>
          </a:p>
          <a:p>
            <a:pPr algn="l"/>
            <a:r>
              <a:rPr lang="ru-RU" sz="1800" b="1" i="1" dirty="0" smtClean="0"/>
              <a:t>(ссылка </a:t>
            </a:r>
            <a:r>
              <a:rPr lang="ru-RU" sz="1800" b="1" i="1" dirty="0" err="1" smtClean="0"/>
              <a:t>вконтакте</a:t>
            </a:r>
            <a:r>
              <a:rPr lang="ru-RU" sz="1800" b="1" i="1" dirty="0" smtClean="0"/>
              <a:t>) </a:t>
            </a:r>
            <a:r>
              <a:rPr lang="en-US" sz="1800" b="1" i="1" u="sng" dirty="0" smtClean="0">
                <a:hlinkClick r:id="rId2"/>
              </a:rPr>
              <a:t>https</a:t>
            </a:r>
            <a:r>
              <a:rPr lang="ru-RU" sz="1800" b="1" i="1" u="sng" dirty="0" smtClean="0">
                <a:hlinkClick r:id="rId2"/>
              </a:rPr>
              <a:t>:</a:t>
            </a:r>
            <a:r>
              <a:rPr lang="en-US" sz="1800" b="1" i="1" u="sng" dirty="0" smtClean="0">
                <a:hlinkClick r:id="rId2"/>
              </a:rPr>
              <a:t>//vk.com/</a:t>
            </a:r>
            <a:r>
              <a:rPr lang="ru-RU" sz="1800" b="1" i="1" u="sng" dirty="0" smtClean="0">
                <a:hlinkClick r:id="rId2"/>
              </a:rPr>
              <a:t>с</a:t>
            </a:r>
            <a:r>
              <a:rPr lang="en-US" sz="1800" b="1" i="1" u="sng" dirty="0" smtClean="0">
                <a:hlinkClick r:id="rId2"/>
              </a:rPr>
              <a:t>lschool30</a:t>
            </a:r>
            <a:r>
              <a:rPr lang="ru-RU" sz="1800" b="1" i="1" u="sng" dirty="0" smtClean="0"/>
              <a:t> </a:t>
            </a:r>
          </a:p>
          <a:p>
            <a:pPr algn="l"/>
            <a:endParaRPr lang="ru-RU" sz="1800" b="1" i="1" dirty="0" smtClean="0">
              <a:solidFill>
                <a:srgbClr val="FF0000"/>
              </a:solidFill>
            </a:endParaRPr>
          </a:p>
          <a:p>
            <a:pPr algn="l"/>
            <a:endParaRPr lang="ru-RU" sz="1800" b="1" i="1" dirty="0">
              <a:solidFill>
                <a:srgbClr val="FF0000"/>
              </a:solidFill>
            </a:endParaRPr>
          </a:p>
          <a:p>
            <a:pPr algn="l"/>
            <a:endParaRPr lang="ru-RU" sz="1800" b="1" i="1" dirty="0" smtClean="0">
              <a:solidFill>
                <a:srgbClr val="FF0000"/>
              </a:solidFill>
            </a:endParaRPr>
          </a:p>
          <a:p>
            <a:pPr algn="ctr"/>
            <a:r>
              <a:rPr lang="ru-RU" sz="1800" b="1" i="1" dirty="0" smtClean="0">
                <a:solidFill>
                  <a:schemeClr val="bg2">
                    <a:lumMod val="10000"/>
                  </a:schemeClr>
                </a:solidFill>
              </a:rPr>
              <a:t>Сыктывкар  2018-2019 г.</a:t>
            </a:r>
            <a:endParaRPr lang="ru-RU" sz="1800" b="1" i="1" dirty="0">
              <a:solidFill>
                <a:schemeClr val="bg2">
                  <a:lumMod val="10000"/>
                </a:schemeClr>
              </a:solidFill>
            </a:endParaRPr>
          </a:p>
        </p:txBody>
      </p:sp>
    </p:spTree>
    <p:extLst>
      <p:ext uri="{BB962C8B-B14F-4D97-AF65-F5344CB8AC3E}">
        <p14:creationId xmlns:p14="http://schemas.microsoft.com/office/powerpoint/2010/main" val="37390957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576064"/>
          </a:xfrm>
        </p:spPr>
        <p:txBody>
          <a:bodyPr>
            <a:noAutofit/>
          </a:bodyPr>
          <a:lstStyle/>
          <a:p>
            <a:pPr algn="ctr"/>
            <a:r>
              <a:rPr lang="ru-RU" sz="3600" b="1" i="1" dirty="0" smtClean="0">
                <a:solidFill>
                  <a:schemeClr val="bg2">
                    <a:lumMod val="10000"/>
                  </a:schemeClr>
                </a:solidFill>
              </a:rPr>
              <a:t>Мастер-класс бытовых жестов</a:t>
            </a:r>
            <a:endParaRPr lang="ru-RU" sz="3600" b="1" i="1" dirty="0">
              <a:solidFill>
                <a:schemeClr val="bg2">
                  <a:lumMod val="10000"/>
                </a:schemeClr>
              </a:solidFill>
            </a:endParaRPr>
          </a:p>
        </p:txBody>
      </p:sp>
      <p:pic>
        <p:nvPicPr>
          <p:cNvPr id="3074" name="Picture 2" descr="G:\портфолио лидер 2019\фото проекта\IMG_20181211_163934.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8018"/>
          <a:stretch/>
        </p:blipFill>
        <p:spPr bwMode="auto">
          <a:xfrm>
            <a:off x="4788024" y="1628800"/>
            <a:ext cx="4114860" cy="45365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G:\портфолио лидер 2019\фото проекта\IMG_20181211_1639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629" b="16898"/>
          <a:stretch/>
        </p:blipFill>
        <p:spPr bwMode="auto">
          <a:xfrm>
            <a:off x="251520" y="1270038"/>
            <a:ext cx="4416988" cy="4031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76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04664"/>
            <a:ext cx="8964488" cy="936104"/>
          </a:xfrm>
        </p:spPr>
        <p:txBody>
          <a:bodyPr>
            <a:noAutofit/>
          </a:bodyPr>
          <a:lstStyle/>
          <a:p>
            <a:pPr algn="ctr"/>
            <a:r>
              <a:rPr lang="ru-RU" sz="2800" b="1" i="1" dirty="0" smtClean="0">
                <a:solidFill>
                  <a:schemeClr val="bg2">
                    <a:lumMod val="10000"/>
                  </a:schemeClr>
                </a:solidFill>
              </a:rPr>
              <a:t/>
            </a:r>
            <a:br>
              <a:rPr lang="ru-RU" sz="2800" b="1" i="1" dirty="0" smtClean="0">
                <a:solidFill>
                  <a:schemeClr val="bg2">
                    <a:lumMod val="10000"/>
                  </a:schemeClr>
                </a:solidFill>
              </a:rPr>
            </a:br>
            <a:r>
              <a:rPr lang="ru-RU" sz="3200" b="1" i="1" dirty="0" smtClean="0">
                <a:solidFill>
                  <a:schemeClr val="bg2">
                    <a:lumMod val="10000"/>
                  </a:schemeClr>
                </a:solidFill>
              </a:rPr>
              <a:t>Декабрь: мастер-класс новогодних снежинок </a:t>
            </a:r>
            <a:r>
              <a:rPr lang="ru-RU" sz="2800" b="1" i="1" dirty="0" smtClean="0">
                <a:solidFill>
                  <a:schemeClr val="bg2">
                    <a:lumMod val="10000"/>
                  </a:schemeClr>
                </a:solidFill>
              </a:rPr>
              <a:t/>
            </a:r>
            <a:br>
              <a:rPr lang="ru-RU" sz="2800" b="1" i="1" dirty="0" smtClean="0">
                <a:solidFill>
                  <a:schemeClr val="bg2">
                    <a:lumMod val="10000"/>
                  </a:schemeClr>
                </a:solidFill>
              </a:rPr>
            </a:br>
            <a:endParaRPr lang="ru-RU" sz="2800" b="1" i="1" dirty="0">
              <a:solidFill>
                <a:schemeClr val="bg2">
                  <a:lumMod val="10000"/>
                </a:schemeClr>
              </a:solidFill>
            </a:endParaRPr>
          </a:p>
        </p:txBody>
      </p:sp>
      <p:pic>
        <p:nvPicPr>
          <p:cNvPr id="1026" name="Picture 2" descr="G:\портфолио лидер 2019\фото проекта\IMG_20181211_153603.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3190" t="10442" r="5150" b="13962"/>
          <a:stretch/>
        </p:blipFill>
        <p:spPr bwMode="auto">
          <a:xfrm>
            <a:off x="323528" y="1988840"/>
            <a:ext cx="4752528" cy="3456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G:\портфолио лидер 2019\фото проекта\IMG_20181211_1538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340768"/>
            <a:ext cx="3528392" cy="53363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148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портфолио лидер 2019\фото проекта\IMG_20181211_16325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980728"/>
            <a:ext cx="3292077" cy="4389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G:\портфолио лидер 2019\фото проекта\IMG_20181211_1633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45502" y="890803"/>
            <a:ext cx="3563889" cy="4751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4074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936104"/>
          </a:xfrm>
        </p:spPr>
        <p:txBody>
          <a:bodyPr>
            <a:normAutofit/>
          </a:bodyPr>
          <a:lstStyle/>
          <a:p>
            <a:pPr algn="ctr"/>
            <a:r>
              <a:rPr lang="ru-RU" sz="4400" b="1" i="1" dirty="0" smtClean="0">
                <a:solidFill>
                  <a:schemeClr val="bg2">
                    <a:lumMod val="10000"/>
                  </a:schemeClr>
                </a:solidFill>
              </a:rPr>
              <a:t>Физкультминутка </a:t>
            </a:r>
            <a:endParaRPr lang="ru-RU" sz="4400" b="1" i="1" dirty="0">
              <a:solidFill>
                <a:schemeClr val="bg2">
                  <a:lumMod val="10000"/>
                </a:schemeClr>
              </a:solidFill>
            </a:endParaRPr>
          </a:p>
        </p:txBody>
      </p:sp>
      <p:pic>
        <p:nvPicPr>
          <p:cNvPr id="6146" name="Picture 2" descr="G:\портфолио лидер 2019\фото проекта\IMG_20181211_1613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268760"/>
            <a:ext cx="6730867" cy="4911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130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648072"/>
          </a:xfrm>
        </p:spPr>
        <p:txBody>
          <a:bodyPr>
            <a:noAutofit/>
          </a:bodyPr>
          <a:lstStyle/>
          <a:p>
            <a:r>
              <a:rPr lang="ru-RU" sz="3600" b="1" i="1" dirty="0" smtClean="0">
                <a:solidFill>
                  <a:schemeClr val="bg2">
                    <a:lumMod val="10000"/>
                  </a:schemeClr>
                </a:solidFill>
              </a:rPr>
              <a:t>Результат новогоднего-мастер-класса</a:t>
            </a:r>
            <a:endParaRPr lang="ru-RU" sz="3600" b="1" i="1" dirty="0">
              <a:solidFill>
                <a:schemeClr val="bg2">
                  <a:lumMod val="10000"/>
                </a:schemeClr>
              </a:solidFill>
            </a:endParaRPr>
          </a:p>
        </p:txBody>
      </p:sp>
      <p:pic>
        <p:nvPicPr>
          <p:cNvPr id="7170" name="Picture 2" descr="G:\портфолио лидер 2019\фото проекта\IMG_20181211_16382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032012"/>
            <a:ext cx="7128792" cy="5346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978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1152128"/>
          </a:xfrm>
        </p:spPr>
        <p:txBody>
          <a:bodyPr>
            <a:noAutofit/>
          </a:bodyPr>
          <a:lstStyle/>
          <a:p>
            <a:pPr algn="ctr"/>
            <a:r>
              <a:rPr lang="ru-RU" sz="3200" b="1" i="1" dirty="0" smtClean="0">
                <a:solidFill>
                  <a:schemeClr val="bg2">
                    <a:lumMod val="10000"/>
                  </a:schemeClr>
                </a:solidFill>
              </a:rPr>
              <a:t>В гостях у 1 «б» класса </a:t>
            </a:r>
            <a:br>
              <a:rPr lang="ru-RU" sz="3200" b="1" i="1" dirty="0" smtClean="0">
                <a:solidFill>
                  <a:schemeClr val="bg2">
                    <a:lumMod val="10000"/>
                  </a:schemeClr>
                </a:solidFill>
              </a:rPr>
            </a:br>
            <a:r>
              <a:rPr lang="ru-RU" sz="3200" b="1" i="1" dirty="0" smtClean="0">
                <a:solidFill>
                  <a:schemeClr val="bg2">
                    <a:lumMod val="10000"/>
                  </a:schemeClr>
                </a:solidFill>
              </a:rPr>
              <a:t>на новогоднем празднике</a:t>
            </a:r>
            <a:endParaRPr lang="ru-RU" sz="3200" b="1" i="1" dirty="0">
              <a:solidFill>
                <a:schemeClr val="bg2">
                  <a:lumMod val="10000"/>
                </a:schemeClr>
              </a:solidFill>
            </a:endParaRPr>
          </a:p>
        </p:txBody>
      </p:sp>
      <p:pic>
        <p:nvPicPr>
          <p:cNvPr id="5122" name="Picture 2" descr="G:\портфолио лидер 2019\фото проекта\IMG_20181228_10551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04864"/>
            <a:ext cx="4073101" cy="3054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3" name="Picture 3" descr="G:\портфолио лидер 2019\фото проекта\IMG_20181228_1053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204864"/>
            <a:ext cx="4073102" cy="3054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766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008112"/>
          </a:xfrm>
        </p:spPr>
        <p:txBody>
          <a:bodyPr>
            <a:normAutofit fontScale="90000"/>
          </a:bodyPr>
          <a:lstStyle/>
          <a:p>
            <a:pPr algn="ctr"/>
            <a:r>
              <a:rPr lang="ru-RU" sz="4000" b="1" i="1" dirty="0" smtClean="0">
                <a:solidFill>
                  <a:schemeClr val="bg2">
                    <a:lumMod val="10000"/>
                  </a:schemeClr>
                </a:solidFill>
              </a:rPr>
              <a:t>Январь: мастер-класс </a:t>
            </a:r>
            <a:br>
              <a:rPr lang="ru-RU" sz="4000" b="1" i="1" dirty="0" smtClean="0">
                <a:solidFill>
                  <a:schemeClr val="bg2">
                    <a:lumMod val="10000"/>
                  </a:schemeClr>
                </a:solidFill>
              </a:rPr>
            </a:br>
            <a:r>
              <a:rPr lang="ru-RU" sz="4000" b="1" i="1" dirty="0" smtClean="0">
                <a:solidFill>
                  <a:schemeClr val="bg2">
                    <a:lumMod val="10000"/>
                  </a:schemeClr>
                </a:solidFill>
              </a:rPr>
              <a:t>«Открытка к 23 февраля»</a:t>
            </a:r>
            <a:endParaRPr lang="ru-RU" sz="4000" b="1" i="1" dirty="0">
              <a:solidFill>
                <a:schemeClr val="bg2">
                  <a:lumMod val="10000"/>
                </a:schemeClr>
              </a:solidFill>
            </a:endParaRPr>
          </a:p>
        </p:txBody>
      </p:sp>
      <p:pic>
        <p:nvPicPr>
          <p:cNvPr id="1026" name="Picture 2" descr="G:\портфолио лидер 2019\фото проекта\IMG_20190131_15323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995049" y="2069849"/>
            <a:ext cx="3402377" cy="45365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G:\портфолио лидер 2019\фото проекта\IMG_20190131_1517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470453"/>
            <a:ext cx="4704523" cy="3528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198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портфолио лидер 2019\фото проекта\IMG_20190131_1532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88640"/>
            <a:ext cx="3292077" cy="4389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G:\портфолио лидер 2019\фото проекта\IMG_20190131_1532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276872"/>
            <a:ext cx="3144407" cy="41925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G:\портфолио лидер 2019\фото проекта\IMG_20190131_1533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0106" y="2380922"/>
            <a:ext cx="3066370" cy="40884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885697">
            <a:off x="2378" y="926690"/>
            <a:ext cx="2879615" cy="523220"/>
          </a:xfrm>
          <a:prstGeom prst="rect">
            <a:avLst/>
          </a:prstGeom>
          <a:noFill/>
        </p:spPr>
        <p:txBody>
          <a:bodyPr wrap="square" rtlCol="0">
            <a:spAutoFit/>
          </a:bodyPr>
          <a:lstStyle/>
          <a:p>
            <a:r>
              <a:rPr lang="ru-RU" sz="2800" b="1" i="1" dirty="0" smtClean="0">
                <a:solidFill>
                  <a:srgbClr val="FF0000"/>
                </a:solidFill>
              </a:rPr>
              <a:t>Мы вместе!!!</a:t>
            </a:r>
            <a:endParaRPr lang="ru-RU" sz="2800" b="1" i="1" dirty="0">
              <a:solidFill>
                <a:srgbClr val="FF0000"/>
              </a:solidFill>
            </a:endParaRPr>
          </a:p>
        </p:txBody>
      </p:sp>
      <p:sp>
        <p:nvSpPr>
          <p:cNvPr id="7" name="TextBox 6"/>
          <p:cNvSpPr txBox="1"/>
          <p:nvPr/>
        </p:nvSpPr>
        <p:spPr>
          <a:xfrm>
            <a:off x="3203849" y="269950"/>
            <a:ext cx="2586257" cy="4924425"/>
          </a:xfrm>
          <a:prstGeom prst="rect">
            <a:avLst/>
          </a:prstGeom>
          <a:noFill/>
        </p:spPr>
        <p:txBody>
          <a:bodyPr wrap="square" rtlCol="0">
            <a:spAutoFit/>
          </a:bodyPr>
          <a:lstStyle/>
          <a:p>
            <a:endParaRPr lang="ru-RU" b="1" i="1" dirty="0" smtClean="0">
              <a:solidFill>
                <a:srgbClr val="FF0000"/>
              </a:solidFill>
            </a:endParaRPr>
          </a:p>
          <a:p>
            <a:endParaRPr lang="ru-RU" b="1" i="1" dirty="0">
              <a:solidFill>
                <a:srgbClr val="FF0000"/>
              </a:solidFill>
            </a:endParaRPr>
          </a:p>
          <a:p>
            <a:endParaRPr lang="ru-RU" b="1" i="1" dirty="0" smtClean="0">
              <a:solidFill>
                <a:srgbClr val="FF0000"/>
              </a:solidFill>
            </a:endParaRPr>
          </a:p>
          <a:p>
            <a:endParaRPr lang="ru-RU" sz="2000" b="1" i="1" dirty="0" smtClean="0">
              <a:solidFill>
                <a:srgbClr val="FF0000"/>
              </a:solidFill>
            </a:endParaRPr>
          </a:p>
          <a:p>
            <a:endParaRPr lang="ru-RU" sz="2000" b="1" i="1" dirty="0">
              <a:solidFill>
                <a:srgbClr val="FF0000"/>
              </a:solidFill>
            </a:endParaRPr>
          </a:p>
          <a:p>
            <a:endParaRPr lang="ru-RU" sz="2000" b="1" i="1" dirty="0" smtClean="0">
              <a:solidFill>
                <a:srgbClr val="FF0000"/>
              </a:solidFill>
            </a:endParaRPr>
          </a:p>
          <a:p>
            <a:endParaRPr lang="ru-RU" sz="2000" b="1" i="1" dirty="0">
              <a:solidFill>
                <a:srgbClr val="FF0000"/>
              </a:solidFill>
            </a:endParaRPr>
          </a:p>
          <a:p>
            <a:endParaRPr lang="ru-RU" sz="2000" b="1" i="1" dirty="0" smtClean="0">
              <a:solidFill>
                <a:srgbClr val="FF0000"/>
              </a:solidFill>
            </a:endParaRPr>
          </a:p>
          <a:p>
            <a:endParaRPr lang="ru-RU" sz="2000" b="1" i="1" dirty="0">
              <a:solidFill>
                <a:srgbClr val="FF0000"/>
              </a:solidFill>
            </a:endParaRPr>
          </a:p>
          <a:p>
            <a:endParaRPr lang="ru-RU" sz="2000" b="1" i="1" dirty="0" smtClean="0">
              <a:solidFill>
                <a:srgbClr val="FF0000"/>
              </a:solidFill>
            </a:endParaRPr>
          </a:p>
          <a:p>
            <a:endParaRPr lang="ru-RU" sz="2000" b="1" i="1" dirty="0">
              <a:solidFill>
                <a:srgbClr val="FF0000"/>
              </a:solidFill>
            </a:endParaRPr>
          </a:p>
          <a:p>
            <a:endParaRPr lang="ru-RU" sz="2000" b="1" i="1" dirty="0" smtClean="0">
              <a:solidFill>
                <a:srgbClr val="FF0000"/>
              </a:solidFill>
            </a:endParaRPr>
          </a:p>
          <a:p>
            <a:endParaRPr lang="ru-RU" sz="2000" b="1" i="1" dirty="0">
              <a:solidFill>
                <a:srgbClr val="FF0000"/>
              </a:solidFill>
            </a:endParaRPr>
          </a:p>
          <a:p>
            <a:endParaRPr lang="ru-RU" sz="2000" b="1" i="1" dirty="0" smtClean="0">
              <a:solidFill>
                <a:srgbClr val="FF0000"/>
              </a:solidFill>
            </a:endParaRPr>
          </a:p>
          <a:p>
            <a:endParaRPr lang="ru-RU" sz="2000" b="1" i="1" dirty="0">
              <a:solidFill>
                <a:srgbClr val="FF0000"/>
              </a:solidFill>
            </a:endParaRPr>
          </a:p>
          <a:p>
            <a:r>
              <a:rPr lang="ru-RU" sz="2000" b="1" i="1" dirty="0" smtClean="0">
                <a:solidFill>
                  <a:srgbClr val="FF0000"/>
                </a:solidFill>
              </a:rPr>
              <a:t> Арсений, Валерия</a:t>
            </a:r>
            <a:endParaRPr lang="ru-RU" sz="2000" b="1" i="1" dirty="0">
              <a:solidFill>
                <a:srgbClr val="FF0000"/>
              </a:solidFill>
            </a:endParaRPr>
          </a:p>
        </p:txBody>
      </p:sp>
      <p:sp>
        <p:nvSpPr>
          <p:cNvPr id="8" name="TextBox 7"/>
          <p:cNvSpPr txBox="1"/>
          <p:nvPr/>
        </p:nvSpPr>
        <p:spPr>
          <a:xfrm>
            <a:off x="179512" y="5589240"/>
            <a:ext cx="4392489" cy="923330"/>
          </a:xfrm>
          <a:prstGeom prst="rect">
            <a:avLst/>
          </a:prstGeom>
          <a:noFill/>
        </p:spPr>
        <p:txBody>
          <a:bodyPr wrap="square" rtlCol="0">
            <a:spAutoFit/>
          </a:bodyPr>
          <a:lstStyle/>
          <a:p>
            <a:endParaRPr lang="ru-RU" b="1" i="1" dirty="0" smtClean="0">
              <a:solidFill>
                <a:srgbClr val="FF0000"/>
              </a:solidFill>
            </a:endParaRPr>
          </a:p>
          <a:p>
            <a:endParaRPr lang="ru-RU" b="1" i="1" dirty="0">
              <a:solidFill>
                <a:srgbClr val="FF0000"/>
              </a:solidFill>
            </a:endParaRPr>
          </a:p>
          <a:p>
            <a:r>
              <a:rPr lang="ru-RU" b="1" i="1" dirty="0" err="1" smtClean="0">
                <a:solidFill>
                  <a:srgbClr val="FF0000"/>
                </a:solidFill>
              </a:rPr>
              <a:t>Ленара</a:t>
            </a:r>
            <a:r>
              <a:rPr lang="ru-RU" b="1" i="1" dirty="0" smtClean="0">
                <a:solidFill>
                  <a:srgbClr val="FF0000"/>
                </a:solidFill>
              </a:rPr>
              <a:t>, Каролина</a:t>
            </a:r>
            <a:endParaRPr lang="ru-RU" b="1" i="1" dirty="0">
              <a:solidFill>
                <a:srgbClr val="FF0000"/>
              </a:solidFill>
            </a:endParaRPr>
          </a:p>
        </p:txBody>
      </p:sp>
      <p:sp>
        <p:nvSpPr>
          <p:cNvPr id="9" name="TextBox 8"/>
          <p:cNvSpPr txBox="1"/>
          <p:nvPr/>
        </p:nvSpPr>
        <p:spPr>
          <a:xfrm>
            <a:off x="5364088" y="4725144"/>
            <a:ext cx="2592288" cy="1754326"/>
          </a:xfrm>
          <a:prstGeom prst="rect">
            <a:avLst/>
          </a:prstGeom>
          <a:noFill/>
        </p:spPr>
        <p:txBody>
          <a:bodyPr wrap="square" rtlCol="0">
            <a:spAutoFit/>
          </a:bodyPr>
          <a:lstStyle/>
          <a:p>
            <a:endParaRPr lang="ru-RU" b="1" i="1" dirty="0" smtClean="0">
              <a:solidFill>
                <a:srgbClr val="FF0000"/>
              </a:solidFill>
            </a:endParaRPr>
          </a:p>
          <a:p>
            <a:endParaRPr lang="ru-RU" b="1" i="1" dirty="0">
              <a:solidFill>
                <a:srgbClr val="FF0000"/>
              </a:solidFill>
            </a:endParaRPr>
          </a:p>
          <a:p>
            <a:endParaRPr lang="ru-RU" b="1" i="1" dirty="0" smtClean="0">
              <a:solidFill>
                <a:srgbClr val="FF0000"/>
              </a:solidFill>
            </a:endParaRPr>
          </a:p>
          <a:p>
            <a:endParaRPr lang="ru-RU" b="1" i="1" dirty="0">
              <a:solidFill>
                <a:srgbClr val="FF0000"/>
              </a:solidFill>
            </a:endParaRPr>
          </a:p>
          <a:p>
            <a:endParaRPr lang="ru-RU" b="1" i="1" dirty="0" smtClean="0">
              <a:solidFill>
                <a:srgbClr val="FF0000"/>
              </a:solidFill>
            </a:endParaRPr>
          </a:p>
          <a:p>
            <a:r>
              <a:rPr lang="ru-RU" b="1" i="1" dirty="0" smtClean="0">
                <a:solidFill>
                  <a:srgbClr val="FF0000"/>
                </a:solidFill>
              </a:rPr>
              <a:t>       Лёша, </a:t>
            </a:r>
            <a:r>
              <a:rPr lang="ru-RU" b="1" i="1" dirty="0" err="1" smtClean="0">
                <a:solidFill>
                  <a:srgbClr val="FF0000"/>
                </a:solidFill>
              </a:rPr>
              <a:t>Офеля</a:t>
            </a:r>
            <a:endParaRPr lang="ru-RU" b="1" i="1" dirty="0">
              <a:solidFill>
                <a:srgbClr val="FF0000"/>
              </a:solidFill>
            </a:endParaRPr>
          </a:p>
        </p:txBody>
      </p:sp>
      <p:sp>
        <p:nvSpPr>
          <p:cNvPr id="10" name="TextBox 9"/>
          <p:cNvSpPr txBox="1"/>
          <p:nvPr/>
        </p:nvSpPr>
        <p:spPr>
          <a:xfrm rot="1433309">
            <a:off x="6411319" y="403130"/>
            <a:ext cx="2991447" cy="1261884"/>
          </a:xfrm>
          <a:prstGeom prst="rect">
            <a:avLst/>
          </a:prstGeom>
          <a:noFill/>
        </p:spPr>
        <p:txBody>
          <a:bodyPr wrap="square" rtlCol="0">
            <a:spAutoFit/>
          </a:bodyPr>
          <a:lstStyle/>
          <a:p>
            <a:endParaRPr lang="ru-RU" sz="2400" b="1" i="1" dirty="0" smtClean="0">
              <a:solidFill>
                <a:srgbClr val="FF0000"/>
              </a:solidFill>
            </a:endParaRPr>
          </a:p>
          <a:p>
            <a:endParaRPr lang="ru-RU" sz="2400" b="1" i="1" dirty="0">
              <a:solidFill>
                <a:srgbClr val="FF0000"/>
              </a:solidFill>
            </a:endParaRPr>
          </a:p>
          <a:p>
            <a:r>
              <a:rPr lang="ru-RU" sz="2800" b="1" i="1" dirty="0" smtClean="0">
                <a:solidFill>
                  <a:srgbClr val="FF0000"/>
                </a:solidFill>
              </a:rPr>
              <a:t>Мы вместе!!!</a:t>
            </a:r>
            <a:endParaRPr lang="ru-RU" sz="2800" b="1" i="1" dirty="0">
              <a:solidFill>
                <a:srgbClr val="FF0000"/>
              </a:solidFill>
            </a:endParaRPr>
          </a:p>
        </p:txBody>
      </p:sp>
    </p:spTree>
    <p:extLst>
      <p:ext uri="{BB962C8B-B14F-4D97-AF65-F5344CB8AC3E}">
        <p14:creationId xmlns:p14="http://schemas.microsoft.com/office/powerpoint/2010/main" val="2437171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648072"/>
          </a:xfrm>
        </p:spPr>
        <p:txBody>
          <a:bodyPr>
            <a:normAutofit fontScale="90000"/>
          </a:bodyPr>
          <a:lstStyle/>
          <a:p>
            <a:pPr algn="ctr"/>
            <a:r>
              <a:rPr lang="ru-RU" sz="4400" b="1" i="1" dirty="0" smtClean="0">
                <a:solidFill>
                  <a:schemeClr val="bg2">
                    <a:lumMod val="10000"/>
                  </a:schemeClr>
                </a:solidFill>
              </a:rPr>
              <a:t>Заключение:</a:t>
            </a:r>
            <a:endParaRPr lang="ru-RU" sz="4400" b="1" i="1" dirty="0">
              <a:solidFill>
                <a:schemeClr val="bg2">
                  <a:lumMod val="10000"/>
                </a:schemeClr>
              </a:solidFill>
            </a:endParaRPr>
          </a:p>
        </p:txBody>
      </p:sp>
      <p:sp>
        <p:nvSpPr>
          <p:cNvPr id="3" name="Объект 2"/>
          <p:cNvSpPr>
            <a:spLocks noGrp="1"/>
          </p:cNvSpPr>
          <p:nvPr>
            <p:ph idx="1"/>
          </p:nvPr>
        </p:nvSpPr>
        <p:spPr>
          <a:xfrm>
            <a:off x="179512" y="908720"/>
            <a:ext cx="8856984" cy="5415880"/>
          </a:xfrm>
        </p:spPr>
        <p:txBody>
          <a:bodyPr/>
          <a:lstStyle/>
          <a:p>
            <a:r>
              <a:rPr lang="ru-RU" b="1" i="1" dirty="0" smtClean="0">
                <a:solidFill>
                  <a:schemeClr val="bg2">
                    <a:lumMod val="10000"/>
                  </a:schemeClr>
                </a:solidFill>
              </a:rPr>
              <a:t>При создании среды для преодоления  социальной адаптации детей с нарушением слуха дети – инвалиды могут всё: дружить, общаться, заниматься спортом, творчеством, они такие же как мы и </a:t>
            </a:r>
            <a:r>
              <a:rPr lang="ru-RU" b="1" i="1" dirty="0" smtClean="0">
                <a:solidFill>
                  <a:srgbClr val="FF0000"/>
                </a:solidFill>
              </a:rPr>
              <a:t>Мы вместе</a:t>
            </a:r>
            <a:r>
              <a:rPr lang="ru-RU" b="1" i="1" dirty="0" smtClean="0">
                <a:solidFill>
                  <a:schemeClr val="bg2">
                    <a:lumMod val="10000"/>
                  </a:schemeClr>
                </a:solidFill>
              </a:rPr>
              <a:t>!!!</a:t>
            </a:r>
            <a:endParaRPr lang="ru-RU" b="1" i="1" dirty="0">
              <a:solidFill>
                <a:schemeClr val="bg2">
                  <a:lumMod val="10000"/>
                </a:schemeClr>
              </a:solidFill>
            </a:endParaRPr>
          </a:p>
        </p:txBody>
      </p:sp>
      <p:pic>
        <p:nvPicPr>
          <p:cNvPr id="4099" name="Picture 3" descr="G:\портфолио лидер 2019\фото проекта\IMG_20181211_1653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085"/>
          <a:stretch/>
        </p:blipFill>
        <p:spPr bwMode="auto">
          <a:xfrm>
            <a:off x="1763686" y="2996952"/>
            <a:ext cx="5522037" cy="33925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74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284752"/>
          </a:xfrm>
        </p:spPr>
        <p:txBody>
          <a:bodyPr>
            <a:normAutofit/>
          </a:bodyPr>
          <a:lstStyle/>
          <a:p>
            <a:pPr algn="ctr"/>
            <a:r>
              <a:rPr lang="ru-RU" sz="6600" b="1" i="1" dirty="0" smtClean="0">
                <a:solidFill>
                  <a:srgbClr val="FF0000"/>
                </a:solidFill>
              </a:rPr>
              <a:t>Спасибо за внимание!</a:t>
            </a:r>
            <a:endParaRPr lang="ru-RU" sz="6600" b="1" i="1" dirty="0">
              <a:solidFill>
                <a:srgbClr val="FF0000"/>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988840"/>
            <a:ext cx="6264696" cy="419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29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648072"/>
          </a:xfrm>
        </p:spPr>
        <p:txBody>
          <a:bodyPr>
            <a:normAutofit fontScale="90000"/>
          </a:bodyPr>
          <a:lstStyle/>
          <a:p>
            <a:pPr algn="ctr"/>
            <a:r>
              <a:rPr lang="ru-RU" b="1" i="1" dirty="0" smtClean="0">
                <a:solidFill>
                  <a:schemeClr val="bg2">
                    <a:lumMod val="10000"/>
                  </a:schemeClr>
                </a:solidFill>
              </a:rPr>
              <a:t>Актуальность проекта:</a:t>
            </a:r>
            <a:endParaRPr lang="ru-RU" b="1" i="1" dirty="0">
              <a:solidFill>
                <a:schemeClr val="bg2">
                  <a:lumMod val="10000"/>
                </a:schemeClr>
              </a:solidFill>
            </a:endParaRPr>
          </a:p>
        </p:txBody>
      </p:sp>
      <p:sp>
        <p:nvSpPr>
          <p:cNvPr id="3" name="Объект 2"/>
          <p:cNvSpPr>
            <a:spLocks noGrp="1"/>
          </p:cNvSpPr>
          <p:nvPr>
            <p:ph idx="1"/>
          </p:nvPr>
        </p:nvSpPr>
        <p:spPr>
          <a:xfrm>
            <a:off x="251520" y="1124744"/>
            <a:ext cx="8640960" cy="5400600"/>
          </a:xfrm>
        </p:spPr>
        <p:txBody>
          <a:bodyPr>
            <a:normAutofit/>
          </a:bodyPr>
          <a:lstStyle/>
          <a:p>
            <a:r>
              <a:rPr lang="ru-RU" sz="1800" b="1" dirty="0">
                <a:solidFill>
                  <a:srgbClr val="FF0000"/>
                </a:solidFill>
              </a:rPr>
              <a:t>Статистика утверждает</a:t>
            </a:r>
            <a:r>
              <a:rPr lang="ru-RU" sz="1800" b="1" dirty="0">
                <a:solidFill>
                  <a:schemeClr val="tx2">
                    <a:lumMod val="50000"/>
                  </a:schemeClr>
                </a:solidFill>
              </a:rPr>
              <a:t>, что более чем у 6% населения наблюдаются проблемы со слухом. Понижение слуха или тугоухость имеет место у разных возрастных групп. Главное своевременно обратиться к врачу. Если такие нарушения вовремя не выявить, то может произойти частичная или даже полная потеря слуха. К сожалению, актуальность проблемы нарушения слуха у детей не утратила своего значения. Что такое глухота для взрослого человека? Это ограничение трудоспособности, а в некоторых случаях и полная инвалидность. </a:t>
            </a:r>
            <a:endParaRPr lang="ru-RU" sz="1800" b="1" dirty="0" smtClean="0">
              <a:solidFill>
                <a:schemeClr val="tx2">
                  <a:lumMod val="50000"/>
                </a:schemeClr>
              </a:solidFill>
            </a:endParaRPr>
          </a:p>
          <a:p>
            <a:r>
              <a:rPr lang="ru-RU" sz="1800" b="1" dirty="0" smtClean="0">
                <a:solidFill>
                  <a:srgbClr val="FF0000"/>
                </a:solidFill>
              </a:rPr>
              <a:t>Проблемы </a:t>
            </a:r>
            <a:r>
              <a:rPr lang="ru-RU" sz="1800" b="1" dirty="0">
                <a:solidFill>
                  <a:srgbClr val="FF0000"/>
                </a:solidFill>
              </a:rPr>
              <a:t>нарушения слуха у детей, </a:t>
            </a:r>
            <a:r>
              <a:rPr lang="ru-RU" sz="1800" b="1" dirty="0">
                <a:solidFill>
                  <a:schemeClr val="tx2">
                    <a:lumMod val="50000"/>
                  </a:schemeClr>
                </a:solidFill>
              </a:rPr>
              <a:t>более серьезные последствия могут быть для маленьких детей. Ребенок только начинает говорить, учится подражать услышанным звукам. Только наличие хорошего слуха способствует нормальному психоречевому развитию ребенка. Ребенок, который слабо слышит, может отставать от своих сверстников в умственном развитии, ему труднее будет учиться в школе</a:t>
            </a:r>
            <a:r>
              <a:rPr lang="ru-RU" sz="1800" b="1" dirty="0" smtClean="0">
                <a:solidFill>
                  <a:schemeClr val="tx2">
                    <a:lumMod val="50000"/>
                  </a:schemeClr>
                </a:solidFill>
              </a:rPr>
              <a:t>.</a:t>
            </a:r>
          </a:p>
          <a:p>
            <a:r>
              <a:rPr lang="ru-RU" sz="1800" b="1" dirty="0" smtClean="0">
                <a:solidFill>
                  <a:srgbClr val="FF0000"/>
                </a:solidFill>
              </a:rPr>
              <a:t>Дети-инвалиды, </a:t>
            </a:r>
            <a:r>
              <a:rPr lang="ru-RU" sz="1800" b="1" dirty="0" smtClean="0">
                <a:solidFill>
                  <a:schemeClr val="tx2">
                    <a:lumMod val="50000"/>
                  </a:schemeClr>
                </a:solidFill>
              </a:rPr>
              <a:t>и дети с ограниченными возможностями здоровья это серьёзная проблема нашего общества.</a:t>
            </a:r>
            <a:endParaRPr lang="ru-RU" sz="1800" b="1" dirty="0">
              <a:solidFill>
                <a:schemeClr val="tx2">
                  <a:lumMod val="50000"/>
                </a:schemeClr>
              </a:solidFill>
            </a:endParaRPr>
          </a:p>
          <a:p>
            <a:endParaRPr lang="ru-RU" sz="1800" dirty="0"/>
          </a:p>
        </p:txBody>
      </p:sp>
    </p:spTree>
    <p:extLst>
      <p:ext uri="{BB962C8B-B14F-4D97-AF65-F5344CB8AC3E}">
        <p14:creationId xmlns:p14="http://schemas.microsoft.com/office/powerpoint/2010/main" val="1222648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720080"/>
          </a:xfrm>
        </p:spPr>
        <p:txBody>
          <a:bodyPr>
            <a:noAutofit/>
          </a:bodyPr>
          <a:lstStyle/>
          <a:p>
            <a:pPr algn="ctr"/>
            <a:r>
              <a:rPr lang="ru-RU" sz="2400" b="1" i="1" dirty="0" smtClean="0">
                <a:solidFill>
                  <a:srgbClr val="002060"/>
                </a:solidFill>
              </a:rPr>
              <a:t>Среди инвалидов по слуху  </a:t>
            </a:r>
            <a:br>
              <a:rPr lang="ru-RU" sz="2400" b="1" i="1" dirty="0" smtClean="0">
                <a:solidFill>
                  <a:srgbClr val="002060"/>
                </a:solidFill>
              </a:rPr>
            </a:br>
            <a:r>
              <a:rPr lang="ru-RU" sz="2400" b="1" i="1" dirty="0" smtClean="0">
                <a:solidFill>
                  <a:srgbClr val="002060"/>
                </a:solidFill>
              </a:rPr>
              <a:t>много энергичных и талантливых людей</a:t>
            </a:r>
            <a:endParaRPr lang="ru-RU" sz="2400" b="1" i="1" dirty="0">
              <a:solidFill>
                <a:srgbClr val="002060"/>
              </a:solidFill>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916832"/>
            <a:ext cx="3168352" cy="3371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museejjrousseau.montmorency.fr/uploads/images/ressources/jeux/differences/la-tour-voiriot/portrait-de-rousseau-par-voiri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708920"/>
            <a:ext cx="2985353" cy="3629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TextBox 3"/>
          <p:cNvSpPr txBox="1"/>
          <p:nvPr/>
        </p:nvSpPr>
        <p:spPr>
          <a:xfrm>
            <a:off x="1115616" y="1484784"/>
            <a:ext cx="3240360" cy="369332"/>
          </a:xfrm>
          <a:prstGeom prst="rect">
            <a:avLst/>
          </a:prstGeom>
          <a:noFill/>
        </p:spPr>
        <p:txBody>
          <a:bodyPr wrap="square" rtlCol="0">
            <a:spAutoFit/>
          </a:bodyPr>
          <a:lstStyle/>
          <a:p>
            <a:pPr algn="ctr"/>
            <a:r>
              <a:rPr lang="ru-RU" b="1" dirty="0" smtClean="0">
                <a:solidFill>
                  <a:srgbClr val="C00000"/>
                </a:solidFill>
              </a:rPr>
              <a:t>Композитор  Бетховен</a:t>
            </a:r>
            <a:endParaRPr lang="ru-RU" b="1" dirty="0">
              <a:solidFill>
                <a:srgbClr val="C00000"/>
              </a:solidFill>
            </a:endParaRPr>
          </a:p>
        </p:txBody>
      </p:sp>
      <p:sp>
        <p:nvSpPr>
          <p:cNvPr id="5" name="TextBox 4"/>
          <p:cNvSpPr txBox="1"/>
          <p:nvPr/>
        </p:nvSpPr>
        <p:spPr>
          <a:xfrm>
            <a:off x="5292080" y="2348880"/>
            <a:ext cx="2985353" cy="369332"/>
          </a:xfrm>
          <a:prstGeom prst="rect">
            <a:avLst/>
          </a:prstGeom>
          <a:noFill/>
        </p:spPr>
        <p:txBody>
          <a:bodyPr wrap="square" rtlCol="0">
            <a:spAutoFit/>
          </a:bodyPr>
          <a:lstStyle/>
          <a:p>
            <a:pPr algn="ctr"/>
            <a:r>
              <a:rPr lang="ru-RU" b="1" dirty="0" smtClean="0">
                <a:solidFill>
                  <a:srgbClr val="C00000"/>
                </a:solidFill>
              </a:rPr>
              <a:t>Жан Жак Руссо</a:t>
            </a:r>
            <a:endParaRPr lang="ru-RU" b="1" dirty="0">
              <a:solidFill>
                <a:srgbClr val="C00000"/>
              </a:solidFill>
            </a:endParaRPr>
          </a:p>
        </p:txBody>
      </p:sp>
    </p:spTree>
    <p:extLst>
      <p:ext uri="{BB962C8B-B14F-4D97-AF65-F5344CB8AC3E}">
        <p14:creationId xmlns:p14="http://schemas.microsoft.com/office/powerpoint/2010/main" val="478636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4464496" cy="3139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9010" y="3212976"/>
            <a:ext cx="4819464" cy="3212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coollady.ru/pic/0003/014/33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i.pinimg.com/originals/ac/32/ee/ac32eeafd6f25f541e1621f6e3a359f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53221">
            <a:off x="467544" y="2780928"/>
            <a:ext cx="3983549" cy="3789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82853" y="764704"/>
            <a:ext cx="4281635" cy="1938992"/>
          </a:xfrm>
          <a:prstGeom prst="rect">
            <a:avLst/>
          </a:prstGeom>
          <a:noFill/>
        </p:spPr>
        <p:txBody>
          <a:bodyPr wrap="square" rtlCol="0">
            <a:spAutoFit/>
          </a:bodyPr>
          <a:lstStyle/>
          <a:p>
            <a:pPr marL="285750" indent="-285750">
              <a:buFont typeface="Arial" panose="020B0604020202020204" pitchFamily="34" charset="0"/>
              <a:buChar char="•"/>
            </a:pPr>
            <a:r>
              <a:rPr lang="ru-RU" sz="2000" b="1" dirty="0" smtClean="0">
                <a:solidFill>
                  <a:srgbClr val="FF0000"/>
                </a:solidFill>
              </a:rPr>
              <a:t>Какова жизнь </a:t>
            </a:r>
            <a:r>
              <a:rPr lang="ru-RU" sz="2000" b="1" dirty="0" smtClean="0">
                <a:solidFill>
                  <a:schemeClr val="bg2">
                    <a:lumMod val="10000"/>
                  </a:schemeClr>
                </a:solidFill>
              </a:rPr>
              <a:t>детей с ограниченными возможностями?</a:t>
            </a:r>
          </a:p>
          <a:p>
            <a:pPr marL="285750" indent="-285750">
              <a:buFont typeface="Arial" panose="020B0604020202020204" pitchFamily="34" charset="0"/>
              <a:buChar char="•"/>
            </a:pPr>
            <a:r>
              <a:rPr lang="ru-RU" sz="2000" b="1" dirty="0" smtClean="0">
                <a:solidFill>
                  <a:srgbClr val="FF0000"/>
                </a:solidFill>
              </a:rPr>
              <a:t>Есть ли у них возможность </a:t>
            </a:r>
            <a:r>
              <a:rPr lang="ru-RU" sz="2000" b="1" dirty="0" smtClean="0">
                <a:solidFill>
                  <a:schemeClr val="bg2">
                    <a:lumMod val="10000"/>
                  </a:schemeClr>
                </a:solidFill>
              </a:rPr>
              <a:t>общаться  с здоровыми, слышащими сверстниками?</a:t>
            </a:r>
            <a:endParaRPr lang="ru-RU" sz="2000" b="1" dirty="0">
              <a:solidFill>
                <a:schemeClr val="bg2">
                  <a:lumMod val="10000"/>
                </a:schemeClr>
              </a:solidFill>
            </a:endParaRPr>
          </a:p>
        </p:txBody>
      </p:sp>
    </p:spTree>
    <p:extLst>
      <p:ext uri="{BB962C8B-B14F-4D97-AF65-F5344CB8AC3E}">
        <p14:creationId xmlns:p14="http://schemas.microsoft.com/office/powerpoint/2010/main" val="978316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648072"/>
          </a:xfrm>
        </p:spPr>
        <p:txBody>
          <a:bodyPr>
            <a:noAutofit/>
          </a:bodyPr>
          <a:lstStyle/>
          <a:p>
            <a:r>
              <a:rPr lang="ru-RU" sz="4000" b="1" i="1" dirty="0" smtClean="0">
                <a:solidFill>
                  <a:schemeClr val="bg2">
                    <a:lumMod val="10000"/>
                  </a:schemeClr>
                </a:solidFill>
              </a:rPr>
              <a:t>Цель проекта:</a:t>
            </a:r>
            <a:endParaRPr lang="ru-RU" sz="4000" b="1" i="1" dirty="0">
              <a:solidFill>
                <a:schemeClr val="bg2">
                  <a:lumMod val="10000"/>
                </a:schemeClr>
              </a:solidFill>
            </a:endParaRPr>
          </a:p>
        </p:txBody>
      </p:sp>
      <p:sp>
        <p:nvSpPr>
          <p:cNvPr id="3" name="Объект 2"/>
          <p:cNvSpPr>
            <a:spLocks noGrp="1"/>
          </p:cNvSpPr>
          <p:nvPr>
            <p:ph idx="1"/>
          </p:nvPr>
        </p:nvSpPr>
        <p:spPr>
          <a:xfrm>
            <a:off x="457200" y="980728"/>
            <a:ext cx="8229600" cy="5343872"/>
          </a:xfrm>
        </p:spPr>
        <p:txBody>
          <a:bodyPr>
            <a:normAutofit/>
          </a:bodyPr>
          <a:lstStyle/>
          <a:p>
            <a:r>
              <a:rPr lang="ru-RU" dirty="0" smtClean="0">
                <a:solidFill>
                  <a:srgbClr val="C00000"/>
                </a:solidFill>
              </a:rPr>
              <a:t>Создание среды </a:t>
            </a:r>
            <a:r>
              <a:rPr lang="ru-RU" dirty="0" smtClean="0">
                <a:solidFill>
                  <a:schemeClr val="tx2">
                    <a:lumMod val="50000"/>
                  </a:schemeClr>
                </a:solidFill>
              </a:rPr>
              <a:t>для преодоления социальной адаптации детей с нарушением слуха</a:t>
            </a:r>
          </a:p>
          <a:p>
            <a:pPr marL="0" indent="0" algn="ctr">
              <a:buNone/>
            </a:pPr>
            <a:r>
              <a:rPr lang="ru-RU" b="1" i="1" dirty="0" smtClean="0">
                <a:solidFill>
                  <a:schemeClr val="bg2">
                    <a:lumMod val="10000"/>
                  </a:schemeClr>
                </a:solidFill>
              </a:rPr>
              <a:t>Задачи проекта:</a:t>
            </a:r>
          </a:p>
          <a:p>
            <a:pPr marL="0" indent="0">
              <a:buNone/>
            </a:pPr>
            <a:r>
              <a:rPr lang="ru-RU" b="1" i="1" dirty="0" smtClean="0">
                <a:solidFill>
                  <a:schemeClr val="bg2">
                    <a:lumMod val="10000"/>
                  </a:schemeClr>
                </a:solidFill>
              </a:rPr>
              <a:t>- </a:t>
            </a:r>
            <a:r>
              <a:rPr lang="ru-RU" sz="2000" b="1" dirty="0" smtClean="0">
                <a:solidFill>
                  <a:srgbClr val="C00000"/>
                </a:solidFill>
              </a:rPr>
              <a:t>Создание </a:t>
            </a:r>
            <a:r>
              <a:rPr lang="ru-RU" sz="2000" b="1" dirty="0" smtClean="0">
                <a:solidFill>
                  <a:schemeClr val="bg2">
                    <a:lumMod val="10000"/>
                  </a:schemeClr>
                </a:solidFill>
              </a:rPr>
              <a:t>инициативной группы по реализации проекта.</a:t>
            </a:r>
          </a:p>
          <a:p>
            <a:pPr marL="0" indent="0">
              <a:buNone/>
            </a:pPr>
            <a:r>
              <a:rPr lang="ru-RU" sz="2000" b="1" dirty="0" smtClean="0">
                <a:solidFill>
                  <a:schemeClr val="bg2">
                    <a:lumMod val="10000"/>
                  </a:schemeClr>
                </a:solidFill>
              </a:rPr>
              <a:t>-</a:t>
            </a:r>
            <a:r>
              <a:rPr lang="ru-RU" sz="2000" b="1" dirty="0" smtClean="0">
                <a:solidFill>
                  <a:srgbClr val="C00000"/>
                </a:solidFill>
              </a:rPr>
              <a:t>Изучение</a:t>
            </a:r>
            <a:r>
              <a:rPr lang="ru-RU" sz="2000" b="1" dirty="0" smtClean="0">
                <a:solidFill>
                  <a:schemeClr val="bg2">
                    <a:lumMod val="10000"/>
                  </a:schemeClr>
                </a:solidFill>
              </a:rPr>
              <a:t> законодательно нормативно-правовой базы по теме проекта.</a:t>
            </a:r>
          </a:p>
          <a:p>
            <a:pPr marL="0" indent="0">
              <a:buNone/>
            </a:pPr>
            <a:r>
              <a:rPr lang="ru-RU" sz="2000" b="1" dirty="0" smtClean="0">
                <a:solidFill>
                  <a:schemeClr val="bg2">
                    <a:lumMod val="10000"/>
                  </a:schemeClr>
                </a:solidFill>
              </a:rPr>
              <a:t>-</a:t>
            </a:r>
            <a:r>
              <a:rPr lang="ru-RU" sz="2000" b="1" dirty="0" smtClean="0">
                <a:solidFill>
                  <a:srgbClr val="C00000"/>
                </a:solidFill>
              </a:rPr>
              <a:t>Разработать </a:t>
            </a:r>
            <a:r>
              <a:rPr lang="ru-RU" sz="2000" b="1" dirty="0" smtClean="0">
                <a:solidFill>
                  <a:schemeClr val="bg2">
                    <a:lumMod val="10000"/>
                  </a:schemeClr>
                </a:solidFill>
              </a:rPr>
              <a:t>план мероприятий по реализации проекта.</a:t>
            </a:r>
          </a:p>
          <a:p>
            <a:pPr marL="0" indent="0">
              <a:buNone/>
            </a:pPr>
            <a:r>
              <a:rPr lang="ru-RU" sz="2000" b="1" dirty="0" smtClean="0">
                <a:solidFill>
                  <a:schemeClr val="bg2">
                    <a:lumMod val="10000"/>
                  </a:schemeClr>
                </a:solidFill>
              </a:rPr>
              <a:t>-</a:t>
            </a:r>
            <a:r>
              <a:rPr lang="ru-RU" sz="2000" b="1" dirty="0" smtClean="0">
                <a:solidFill>
                  <a:srgbClr val="C00000"/>
                </a:solidFill>
              </a:rPr>
              <a:t>Организовать </a:t>
            </a:r>
            <a:r>
              <a:rPr lang="ru-RU" sz="2000" b="1" dirty="0" smtClean="0">
                <a:solidFill>
                  <a:schemeClr val="bg2">
                    <a:lumMod val="10000"/>
                  </a:schemeClr>
                </a:solidFill>
              </a:rPr>
              <a:t>выезды для знакомства, проведения мастер-классов и дальнейших запланированных совместных мероприятий.</a:t>
            </a:r>
          </a:p>
          <a:p>
            <a:pPr marL="0" indent="0">
              <a:buNone/>
            </a:pPr>
            <a:r>
              <a:rPr lang="ru-RU" sz="2000" b="1" dirty="0" smtClean="0">
                <a:solidFill>
                  <a:schemeClr val="bg2">
                    <a:lumMod val="10000"/>
                  </a:schemeClr>
                </a:solidFill>
              </a:rPr>
              <a:t>- </a:t>
            </a:r>
            <a:r>
              <a:rPr lang="ru-RU" sz="2000" b="1" dirty="0" smtClean="0">
                <a:solidFill>
                  <a:srgbClr val="C00000"/>
                </a:solidFill>
              </a:rPr>
              <a:t>Расширить</a:t>
            </a:r>
            <a:r>
              <a:rPr lang="ru-RU" sz="2000" b="1" dirty="0" smtClean="0">
                <a:solidFill>
                  <a:schemeClr val="bg2">
                    <a:lumMod val="10000"/>
                  </a:schemeClr>
                </a:solidFill>
              </a:rPr>
              <a:t> знания учащихся своей школы о людях с ограниченными возможностями здоровья по слуху.(проведение классных часов, собрание актива школы).</a:t>
            </a:r>
          </a:p>
          <a:p>
            <a:pPr marL="0" indent="0">
              <a:buNone/>
            </a:pPr>
            <a:r>
              <a:rPr lang="ru-RU" sz="2000" b="1" dirty="0" smtClean="0">
                <a:solidFill>
                  <a:schemeClr val="bg2">
                    <a:lumMod val="10000"/>
                  </a:schemeClr>
                </a:solidFill>
              </a:rPr>
              <a:t>- </a:t>
            </a:r>
            <a:r>
              <a:rPr lang="ru-RU" sz="2000" b="1" dirty="0" smtClean="0">
                <a:solidFill>
                  <a:srgbClr val="C00000"/>
                </a:solidFill>
              </a:rPr>
              <a:t>Провести</a:t>
            </a:r>
            <a:r>
              <a:rPr lang="ru-RU" sz="2000" b="1" dirty="0" smtClean="0">
                <a:solidFill>
                  <a:schemeClr val="bg2">
                    <a:lumMod val="10000"/>
                  </a:schemeClr>
                </a:solidFill>
              </a:rPr>
              <a:t> анализ проделанной работы.</a:t>
            </a:r>
          </a:p>
          <a:p>
            <a:pPr>
              <a:buFontTx/>
              <a:buChar char="-"/>
            </a:pPr>
            <a:endParaRPr lang="ru-RU" sz="2000" b="1" dirty="0">
              <a:solidFill>
                <a:schemeClr val="bg2">
                  <a:lumMod val="10000"/>
                </a:schemeClr>
              </a:solidFill>
            </a:endParaRPr>
          </a:p>
        </p:txBody>
      </p:sp>
    </p:spTree>
    <p:extLst>
      <p:ext uri="{BB962C8B-B14F-4D97-AF65-F5344CB8AC3E}">
        <p14:creationId xmlns:p14="http://schemas.microsoft.com/office/powerpoint/2010/main" val="2252341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548680"/>
          </a:xfrm>
        </p:spPr>
        <p:txBody>
          <a:bodyPr>
            <a:noAutofit/>
          </a:bodyPr>
          <a:lstStyle/>
          <a:p>
            <a:pPr algn="ctr"/>
            <a:r>
              <a:rPr lang="ru-RU" sz="3600" b="1" i="1" dirty="0" smtClean="0">
                <a:solidFill>
                  <a:schemeClr val="bg2">
                    <a:lumMod val="10000"/>
                  </a:schemeClr>
                </a:solidFill>
              </a:rPr>
              <a:t>Этапы реализации проекта:</a:t>
            </a:r>
            <a:endParaRPr lang="ru-RU" sz="3600" b="1" i="1" dirty="0">
              <a:solidFill>
                <a:schemeClr val="bg2">
                  <a:lumMod val="10000"/>
                </a:schemeClr>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255870179"/>
              </p:ext>
            </p:extLst>
          </p:nvPr>
        </p:nvGraphicFramePr>
        <p:xfrm>
          <a:off x="0" y="548681"/>
          <a:ext cx="9144000" cy="6735942"/>
        </p:xfrm>
        <a:graphic>
          <a:graphicData uri="http://schemas.openxmlformats.org/drawingml/2006/table">
            <a:tbl>
              <a:tblPr firstRow="1" bandRow="1">
                <a:tableStyleId>{5C22544A-7EE6-4342-B048-85BDC9FD1C3A}</a:tableStyleId>
              </a:tblPr>
              <a:tblGrid>
                <a:gridCol w="3048000"/>
                <a:gridCol w="3048000"/>
                <a:gridCol w="3048000"/>
              </a:tblGrid>
              <a:tr h="537902">
                <a:tc>
                  <a:txBody>
                    <a:bodyPr/>
                    <a:lstStyle/>
                    <a:p>
                      <a:r>
                        <a:rPr lang="ru-RU" sz="2400" b="1" dirty="0" smtClean="0"/>
                        <a:t>Название Этапа</a:t>
                      </a:r>
                      <a:endParaRPr lang="ru-RU" sz="2400" b="1" dirty="0"/>
                    </a:p>
                  </a:txBody>
                  <a:tcPr/>
                </a:tc>
                <a:tc>
                  <a:txBody>
                    <a:bodyPr/>
                    <a:lstStyle/>
                    <a:p>
                      <a:r>
                        <a:rPr lang="ru-RU" sz="2400" dirty="0" smtClean="0"/>
                        <a:t>Содержание</a:t>
                      </a:r>
                      <a:endParaRPr lang="ru-RU" sz="2400" dirty="0"/>
                    </a:p>
                  </a:txBody>
                  <a:tcPr/>
                </a:tc>
                <a:tc>
                  <a:txBody>
                    <a:bodyPr/>
                    <a:lstStyle/>
                    <a:p>
                      <a:r>
                        <a:rPr lang="ru-RU" sz="2400" dirty="0" smtClean="0"/>
                        <a:t>Срок</a:t>
                      </a:r>
                      <a:endParaRPr lang="ru-RU" sz="2400" dirty="0"/>
                    </a:p>
                  </a:txBody>
                  <a:tcPr/>
                </a:tc>
              </a:tr>
              <a:tr h="1498820">
                <a:tc>
                  <a:txBody>
                    <a:bodyPr/>
                    <a:lstStyle/>
                    <a:p>
                      <a:r>
                        <a:rPr lang="ru-RU" b="1" dirty="0" smtClean="0">
                          <a:solidFill>
                            <a:srgbClr val="FF0000"/>
                          </a:solidFill>
                        </a:rPr>
                        <a:t>Подготовительный</a:t>
                      </a:r>
                      <a:endParaRPr lang="ru-RU" b="1" dirty="0">
                        <a:solidFill>
                          <a:srgbClr val="FF0000"/>
                        </a:solidFill>
                      </a:endParaRPr>
                    </a:p>
                  </a:txBody>
                  <a:tcPr/>
                </a:tc>
                <a:tc>
                  <a:txBody>
                    <a:bodyPr/>
                    <a:lstStyle/>
                    <a:p>
                      <a:r>
                        <a:rPr lang="ru-RU" dirty="0" smtClean="0"/>
                        <a:t>-анализ проблемы</a:t>
                      </a:r>
                    </a:p>
                    <a:p>
                      <a:r>
                        <a:rPr lang="ru-RU" dirty="0" smtClean="0"/>
                        <a:t>-беседы</a:t>
                      </a:r>
                      <a:r>
                        <a:rPr lang="ru-RU" baseline="0" dirty="0" smtClean="0"/>
                        <a:t> о проблемах детей-инвалидов</a:t>
                      </a:r>
                    </a:p>
                    <a:p>
                      <a:r>
                        <a:rPr lang="ru-RU" baseline="0" dirty="0" smtClean="0"/>
                        <a:t>- поиск путей  организации совместного отдыха.</a:t>
                      </a:r>
                      <a:endParaRPr lang="ru-RU" dirty="0" smtClean="0"/>
                    </a:p>
                  </a:txBody>
                  <a:tcPr/>
                </a:tc>
                <a:tc>
                  <a:txBody>
                    <a:bodyPr/>
                    <a:lstStyle/>
                    <a:p>
                      <a:r>
                        <a:rPr lang="ru-RU" dirty="0" smtClean="0"/>
                        <a:t>Октябрь-ноябрь 2018 г.</a:t>
                      </a:r>
                      <a:endParaRPr lang="ru-RU" dirty="0"/>
                    </a:p>
                  </a:txBody>
                  <a:tcPr/>
                </a:tc>
              </a:tr>
              <a:tr h="1851709">
                <a:tc>
                  <a:txBody>
                    <a:bodyPr/>
                    <a:lstStyle/>
                    <a:p>
                      <a:r>
                        <a:rPr lang="ru-RU" b="1" dirty="0" smtClean="0">
                          <a:solidFill>
                            <a:srgbClr val="FF0000"/>
                          </a:solidFill>
                        </a:rPr>
                        <a:t>Организационный</a:t>
                      </a:r>
                      <a:endParaRPr lang="ru-RU" b="1" dirty="0">
                        <a:solidFill>
                          <a:srgbClr val="FF0000"/>
                        </a:solidFill>
                      </a:endParaRPr>
                    </a:p>
                  </a:txBody>
                  <a:tcPr/>
                </a:tc>
                <a:tc>
                  <a:txBody>
                    <a:bodyPr/>
                    <a:lstStyle/>
                    <a:p>
                      <a:r>
                        <a:rPr lang="ru-RU" dirty="0" smtClean="0"/>
                        <a:t>- организация  творческой группы</a:t>
                      </a:r>
                    </a:p>
                    <a:p>
                      <a:pPr marL="0" indent="0">
                        <a:buFontTx/>
                        <a:buNone/>
                      </a:pPr>
                      <a:r>
                        <a:rPr lang="ru-RU" dirty="0" smtClean="0"/>
                        <a:t>-организация  взаимодействия с воспитателями и родителями.</a:t>
                      </a:r>
                    </a:p>
                    <a:p>
                      <a:pPr marL="0" indent="0">
                        <a:buFontTx/>
                        <a:buNone/>
                      </a:pPr>
                      <a:endParaRPr lang="ru-RU" dirty="0"/>
                    </a:p>
                  </a:txBody>
                  <a:tcPr/>
                </a:tc>
                <a:tc>
                  <a:txBody>
                    <a:bodyPr/>
                    <a:lstStyle/>
                    <a:p>
                      <a:r>
                        <a:rPr lang="ru-RU" dirty="0" smtClean="0"/>
                        <a:t>Ноябрь 2018 г.</a:t>
                      </a:r>
                      <a:endParaRPr lang="ru-RU" dirty="0"/>
                    </a:p>
                  </a:txBody>
                  <a:tcPr/>
                </a:tc>
              </a:tr>
              <a:tr h="1498820">
                <a:tc>
                  <a:txBody>
                    <a:bodyPr/>
                    <a:lstStyle/>
                    <a:p>
                      <a:r>
                        <a:rPr lang="ru-RU" b="1" dirty="0" smtClean="0">
                          <a:solidFill>
                            <a:srgbClr val="FF0000"/>
                          </a:solidFill>
                        </a:rPr>
                        <a:t>Основной</a:t>
                      </a:r>
                      <a:endParaRPr lang="ru-RU" b="1" dirty="0">
                        <a:solidFill>
                          <a:srgbClr val="FF0000"/>
                        </a:solidFill>
                      </a:endParaRPr>
                    </a:p>
                  </a:txBody>
                  <a:tcPr/>
                </a:tc>
                <a:tc>
                  <a:txBody>
                    <a:bodyPr/>
                    <a:lstStyle/>
                    <a:p>
                      <a:r>
                        <a:rPr lang="ru-RU" dirty="0" smtClean="0"/>
                        <a:t>-работа творческой</a:t>
                      </a:r>
                      <a:r>
                        <a:rPr lang="ru-RU" baseline="0" dirty="0" smtClean="0"/>
                        <a:t> группы</a:t>
                      </a:r>
                    </a:p>
                    <a:p>
                      <a:r>
                        <a:rPr lang="ru-RU" baseline="0" dirty="0" smtClean="0"/>
                        <a:t>-проведение мастер-класса</a:t>
                      </a:r>
                    </a:p>
                    <a:p>
                      <a:r>
                        <a:rPr lang="ru-RU" baseline="0" dirty="0" smtClean="0"/>
                        <a:t>-разработка сценариев</a:t>
                      </a:r>
                    </a:p>
                    <a:p>
                      <a:r>
                        <a:rPr lang="ru-RU" baseline="0" dirty="0" smtClean="0"/>
                        <a:t>-посещение ребят  на базе интерната №4</a:t>
                      </a:r>
                      <a:endParaRPr lang="ru-RU" dirty="0"/>
                    </a:p>
                  </a:txBody>
                  <a:tcPr/>
                </a:tc>
                <a:tc>
                  <a:txBody>
                    <a:bodyPr/>
                    <a:lstStyle/>
                    <a:p>
                      <a:r>
                        <a:rPr lang="ru-RU" dirty="0" smtClean="0"/>
                        <a:t>Ноябрь-декабрь 2018 г.</a:t>
                      </a:r>
                      <a:endParaRPr lang="ru-RU" dirty="0"/>
                    </a:p>
                  </a:txBody>
                  <a:tcPr/>
                </a:tc>
              </a:tr>
              <a:tr h="436298">
                <a:tc>
                  <a:txBody>
                    <a:bodyPr/>
                    <a:lstStyle/>
                    <a:p>
                      <a:r>
                        <a:rPr lang="ru-RU" b="1" dirty="0" smtClean="0">
                          <a:solidFill>
                            <a:srgbClr val="FF0000"/>
                          </a:solidFill>
                        </a:rPr>
                        <a:t>Аналитический</a:t>
                      </a:r>
                      <a:endParaRPr lang="ru-RU" b="1" dirty="0">
                        <a:solidFill>
                          <a:srgbClr val="FF0000"/>
                        </a:solidFill>
                      </a:endParaRPr>
                    </a:p>
                  </a:txBody>
                  <a:tcPr/>
                </a:tc>
                <a:tc>
                  <a:txBody>
                    <a:bodyPr/>
                    <a:lstStyle/>
                    <a:p>
                      <a:r>
                        <a:rPr lang="ru-RU" dirty="0" smtClean="0"/>
                        <a:t>-подведение итогов</a:t>
                      </a:r>
                    </a:p>
                    <a:p>
                      <a:r>
                        <a:rPr lang="ru-RU" dirty="0" smtClean="0"/>
                        <a:t>-обсуждение планов дальнейшей работы в данном направлении</a:t>
                      </a:r>
                      <a:endParaRPr lang="ru-RU" dirty="0"/>
                    </a:p>
                  </a:txBody>
                  <a:tcPr/>
                </a:tc>
                <a:tc>
                  <a:txBody>
                    <a:bodyPr/>
                    <a:lstStyle/>
                    <a:p>
                      <a:r>
                        <a:rPr lang="ru-RU" dirty="0" smtClean="0"/>
                        <a:t>Январь 2019 г.</a:t>
                      </a:r>
                      <a:endParaRPr lang="ru-RU" dirty="0"/>
                    </a:p>
                  </a:txBody>
                  <a:tcPr/>
                </a:tc>
              </a:tr>
            </a:tbl>
          </a:graphicData>
        </a:graphic>
      </p:graphicFrame>
    </p:spTree>
    <p:extLst>
      <p:ext uri="{BB962C8B-B14F-4D97-AF65-F5344CB8AC3E}">
        <p14:creationId xmlns:p14="http://schemas.microsoft.com/office/powerpoint/2010/main" val="288723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579296" cy="648072"/>
          </a:xfrm>
        </p:spPr>
        <p:txBody>
          <a:bodyPr>
            <a:noAutofit/>
          </a:bodyPr>
          <a:lstStyle/>
          <a:p>
            <a:pPr algn="ctr"/>
            <a:r>
              <a:rPr lang="ru-RU" sz="3600" b="1" i="1" dirty="0" smtClean="0">
                <a:solidFill>
                  <a:schemeClr val="bg2">
                    <a:lumMod val="10000"/>
                  </a:schemeClr>
                </a:solidFill>
              </a:rPr>
              <a:t>Ожидаемые результаты проекта:</a:t>
            </a:r>
            <a:endParaRPr lang="ru-RU" sz="3600" b="1" i="1" dirty="0">
              <a:solidFill>
                <a:schemeClr val="bg2">
                  <a:lumMod val="10000"/>
                </a:schemeClr>
              </a:solidFill>
            </a:endParaRPr>
          </a:p>
        </p:txBody>
      </p:sp>
      <p:sp>
        <p:nvSpPr>
          <p:cNvPr id="3" name="Объект 2"/>
          <p:cNvSpPr>
            <a:spLocks noGrp="1"/>
          </p:cNvSpPr>
          <p:nvPr>
            <p:ph idx="1"/>
          </p:nvPr>
        </p:nvSpPr>
        <p:spPr>
          <a:xfrm>
            <a:off x="107504" y="764704"/>
            <a:ext cx="4392488" cy="5688632"/>
          </a:xfrm>
        </p:spPr>
        <p:txBody>
          <a:bodyPr>
            <a:normAutofit/>
          </a:bodyPr>
          <a:lstStyle/>
          <a:p>
            <a:r>
              <a:rPr lang="ru-RU" sz="2000" b="1" dirty="0" smtClean="0">
                <a:solidFill>
                  <a:srgbClr val="FF0000"/>
                </a:solidFill>
              </a:rPr>
              <a:t>Снизить</a:t>
            </a:r>
            <a:r>
              <a:rPr lang="ru-RU" sz="2000" dirty="0" smtClean="0"/>
              <a:t> дефицит общения между слышащими и слабослышащими детьми;</a:t>
            </a:r>
          </a:p>
          <a:p>
            <a:r>
              <a:rPr lang="ru-RU" sz="2000" b="1" dirty="0" smtClean="0">
                <a:solidFill>
                  <a:srgbClr val="FF0000"/>
                </a:solidFill>
              </a:rPr>
              <a:t>Исключить</a:t>
            </a:r>
            <a:r>
              <a:rPr lang="ru-RU" sz="2000" dirty="0" smtClean="0"/>
              <a:t> изоляцию общения детей данной категории в социуме;</a:t>
            </a:r>
          </a:p>
          <a:p>
            <a:r>
              <a:rPr lang="ru-RU" sz="2000" b="1" dirty="0" smtClean="0">
                <a:solidFill>
                  <a:srgbClr val="FF0000"/>
                </a:solidFill>
              </a:rPr>
              <a:t>Приобрести </a:t>
            </a:r>
            <a:r>
              <a:rPr lang="ru-RU" sz="2000" dirty="0" smtClean="0"/>
              <a:t>друзей среди слабослышащих сверстников;</a:t>
            </a:r>
          </a:p>
          <a:p>
            <a:r>
              <a:rPr lang="ru-RU" sz="2000" b="1" smtClean="0">
                <a:solidFill>
                  <a:srgbClr val="FF0000"/>
                </a:solidFill>
              </a:rPr>
              <a:t>Научиться</a:t>
            </a:r>
            <a:r>
              <a:rPr lang="ru-RU" sz="2000" smtClean="0"/>
              <a:t> </a:t>
            </a:r>
            <a:r>
              <a:rPr lang="ru-RU" sz="2000" dirty="0" smtClean="0"/>
              <a:t>здоровым детям деликатности, терпимости, речевому пониманию между друг другом;</a:t>
            </a:r>
          </a:p>
          <a:p>
            <a:r>
              <a:rPr lang="ru-RU" sz="2000" b="1" dirty="0" smtClean="0">
                <a:solidFill>
                  <a:srgbClr val="FF0000"/>
                </a:solidFill>
              </a:rPr>
              <a:t>Организовать</a:t>
            </a:r>
            <a:r>
              <a:rPr lang="ru-RU" sz="2000" dirty="0" smtClean="0"/>
              <a:t> творческую деятельность вместе;</a:t>
            </a:r>
          </a:p>
          <a:p>
            <a:r>
              <a:rPr lang="ru-RU" sz="2000" b="1" dirty="0" smtClean="0">
                <a:solidFill>
                  <a:srgbClr val="FF0000"/>
                </a:solidFill>
              </a:rPr>
              <a:t>Организовать</a:t>
            </a:r>
            <a:r>
              <a:rPr lang="ru-RU" sz="2000" dirty="0" smtClean="0"/>
              <a:t> и провести в мае 2019г. праздник «Ура, каникулы!»</a:t>
            </a:r>
            <a:endParaRPr lang="ru-RU" sz="2000" dirty="0"/>
          </a:p>
        </p:txBody>
      </p:sp>
      <p:pic>
        <p:nvPicPr>
          <p:cNvPr id="1026" name="Picture 2" descr="C:\Users\user\Desktop\портфолио лидер 2019\фото проекта\IMG_20181211_1653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570453"/>
            <a:ext cx="4536504" cy="3951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510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864096"/>
          </a:xfrm>
        </p:spPr>
        <p:txBody>
          <a:bodyPr>
            <a:normAutofit/>
          </a:bodyPr>
          <a:lstStyle/>
          <a:p>
            <a:pPr algn="ctr"/>
            <a:r>
              <a:rPr lang="ru-RU" sz="3200" b="1" i="1" dirty="0" smtClean="0">
                <a:solidFill>
                  <a:srgbClr val="002060"/>
                </a:solidFill>
              </a:rPr>
              <a:t>Соглашение о сотрудничестве</a:t>
            </a:r>
            <a:endParaRPr lang="ru-RU" sz="3200" b="1" i="1" dirty="0">
              <a:solidFill>
                <a:srgbClr val="002060"/>
              </a:solidFill>
            </a:endParaRPr>
          </a:p>
        </p:txBody>
      </p:sp>
      <p:pic>
        <p:nvPicPr>
          <p:cNvPr id="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8315" b="7043"/>
          <a:stretch/>
        </p:blipFill>
        <p:spPr bwMode="auto">
          <a:xfrm rot="16200000">
            <a:off x="2032839" y="1863706"/>
            <a:ext cx="5184579" cy="3994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1134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504056"/>
          </a:xfrm>
        </p:spPr>
        <p:txBody>
          <a:bodyPr>
            <a:noAutofit/>
          </a:bodyPr>
          <a:lstStyle/>
          <a:p>
            <a:pPr algn="ctr"/>
            <a:r>
              <a:rPr lang="ru-RU" sz="3600" b="1" i="1" dirty="0" smtClean="0">
                <a:solidFill>
                  <a:schemeClr val="bg2">
                    <a:lumMod val="10000"/>
                  </a:schemeClr>
                </a:solidFill>
              </a:rPr>
              <a:t>Ноябрь: знакомство с ребятами</a:t>
            </a:r>
            <a:endParaRPr lang="ru-RU" sz="3600" b="1" i="1" dirty="0">
              <a:solidFill>
                <a:schemeClr val="bg2">
                  <a:lumMod val="10000"/>
                </a:schemeClr>
              </a:solidFill>
            </a:endParaRPr>
          </a:p>
        </p:txBody>
      </p:sp>
      <p:sp>
        <p:nvSpPr>
          <p:cNvPr id="3" name="Объект 2"/>
          <p:cNvSpPr>
            <a:spLocks noGrp="1"/>
          </p:cNvSpPr>
          <p:nvPr>
            <p:ph idx="1"/>
          </p:nvPr>
        </p:nvSpPr>
        <p:spPr>
          <a:xfrm>
            <a:off x="457200" y="1412776"/>
            <a:ext cx="8229600" cy="4911824"/>
          </a:xfrm>
        </p:spPr>
        <p:txBody>
          <a:bodyPr/>
          <a:lstStyle/>
          <a:p>
            <a:pPr marL="0" indent="0">
              <a:buNone/>
            </a:pPr>
            <a:r>
              <a:rPr lang="ru-RU" dirty="0" smtClean="0"/>
              <a:t> </a:t>
            </a:r>
            <a:endParaRPr lang="ru-RU" dirty="0"/>
          </a:p>
        </p:txBody>
      </p:sp>
      <p:pic>
        <p:nvPicPr>
          <p:cNvPr id="2050" name="Picture 2" descr="G:\портфолио лидер 2019\фото проекта\IMG_20190131_1641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597" b="14404"/>
          <a:stretch/>
        </p:blipFill>
        <p:spPr bwMode="auto">
          <a:xfrm>
            <a:off x="1691680" y="1046324"/>
            <a:ext cx="5634626" cy="5033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4922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1105</TotalTime>
  <Words>538</Words>
  <Application>Microsoft Office PowerPoint</Application>
  <PresentationFormat>Экран (4:3)</PresentationFormat>
  <Paragraphs>104</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Поток</vt:lpstr>
      <vt:lpstr>Муниципальное общеобразовательное учреждение  «Средняя общеобразовательная школа № 30» г.Сыктывкара</vt:lpstr>
      <vt:lpstr>Актуальность проекта:</vt:lpstr>
      <vt:lpstr>Среди инвалидов по слуху   много энергичных и талантливых людей</vt:lpstr>
      <vt:lpstr>Презентация PowerPoint</vt:lpstr>
      <vt:lpstr>Цель проекта:</vt:lpstr>
      <vt:lpstr>Этапы реализации проекта:</vt:lpstr>
      <vt:lpstr>Ожидаемые результаты проекта:</vt:lpstr>
      <vt:lpstr>Соглашение о сотрудничестве</vt:lpstr>
      <vt:lpstr>Ноябрь: знакомство с ребятами</vt:lpstr>
      <vt:lpstr>Мастер-класс бытовых жестов</vt:lpstr>
      <vt:lpstr> Декабрь: мастер-класс новогодних снежинок  </vt:lpstr>
      <vt:lpstr>Презентация PowerPoint</vt:lpstr>
      <vt:lpstr>Физкультминутка </vt:lpstr>
      <vt:lpstr>Результат новогоднего-мастер-класса</vt:lpstr>
      <vt:lpstr>В гостях у 1 «б» класса  на новогоднем празднике</vt:lpstr>
      <vt:lpstr>Январь: мастер-класс  «Открытка к 23 февраля»</vt:lpstr>
      <vt:lpstr>Презентация PowerPoint</vt:lpstr>
      <vt:lpstr>Заключение:</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41</cp:revision>
  <dcterms:created xsi:type="dcterms:W3CDTF">2019-01-22T06:18:22Z</dcterms:created>
  <dcterms:modified xsi:type="dcterms:W3CDTF">2019-02-25T11:58:03Z</dcterms:modified>
</cp:coreProperties>
</file>