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307" r:id="rId3"/>
    <p:sldId id="299" r:id="rId4"/>
    <p:sldId id="300" r:id="rId5"/>
    <p:sldId id="302" r:id="rId6"/>
    <p:sldId id="303" r:id="rId7"/>
    <p:sldId id="304" r:id="rId8"/>
    <p:sldId id="305" r:id="rId9"/>
    <p:sldId id="290" r:id="rId10"/>
    <p:sldId id="292" r:id="rId11"/>
    <p:sldId id="293" r:id="rId12"/>
    <p:sldId id="294" r:id="rId13"/>
    <p:sldId id="295" r:id="rId14"/>
    <p:sldId id="296" r:id="rId15"/>
    <p:sldId id="297" r:id="rId16"/>
    <p:sldId id="306" r:id="rId17"/>
    <p:sldId id="268" r:id="rId18"/>
    <p:sldId id="270" r:id="rId19"/>
    <p:sldId id="272" r:id="rId20"/>
    <p:sldId id="274" r:id="rId21"/>
    <p:sldId id="276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30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24" autoAdjust="0"/>
  </p:normalViewPr>
  <p:slideViewPr>
    <p:cSldViewPr>
      <p:cViewPr varScale="1">
        <p:scale>
          <a:sx n="106" d="100"/>
          <a:sy n="106" d="100"/>
        </p:scale>
        <p:origin x="-16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D1167-6F81-4FF5-986C-5080A7326466}" type="datetimeFigureOut">
              <a:rPr lang="ru-RU" smtClean="0"/>
              <a:pPr/>
              <a:t>14.04.2018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837A-C9AC-4844-BF21-6488B37C9ED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C7DE28-8482-456A-AEA3-386AACC6EEEE}" type="slidenum">
              <a:rPr lang="ru-RU"/>
              <a:pPr/>
              <a:t>12</a:t>
            </a:fld>
            <a:endParaRPr lang="ru-RU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ru-RU"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2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1.png"/><Relationship Id="rId7" Type="http://schemas.openxmlformats.org/officeDocument/2006/relationships/image" Target="../media/image6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1.png"/><Relationship Id="rId7" Type="http://schemas.openxmlformats.org/officeDocument/2006/relationships/image" Target="../media/image6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2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1.png"/><Relationship Id="rId7" Type="http://schemas.openxmlformats.org/officeDocument/2006/relationships/image" Target="../media/image7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1.png"/><Relationship Id="rId7" Type="http://schemas.openxmlformats.org/officeDocument/2006/relationships/image" Target="../media/image8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volonterogu@mail.ru" TargetMode="External"/><Relationship Id="rId2" Type="http://schemas.openxmlformats.org/officeDocument/2006/relationships/hyperlink" Target="mailto:margarit-p@mail.ru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43306" y="928670"/>
            <a:ext cx="5343508" cy="1470025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РЕСУРСНЫЙ КООРДИНАЦИОННЫЙ ЦЕНТР </a:t>
            </a:r>
            <a:br>
              <a:rPr lang="ru-RU" sz="2800" dirty="0" smtClean="0"/>
            </a:br>
            <a:r>
              <a:rPr lang="ru-RU" sz="2800" dirty="0" smtClean="0"/>
              <a:t>ДОБРОВОЛЬЧЕСКИХ ИНИЦИАТИВ</a:t>
            </a:r>
            <a:br>
              <a:rPr lang="ru-RU" sz="2800" dirty="0" smtClean="0"/>
            </a:br>
            <a:r>
              <a:rPr lang="ru-RU" sz="2800" dirty="0" smtClean="0"/>
              <a:t>ОГУ имени И.С.Тургенева</a:t>
            </a:r>
            <a:endParaRPr lang="ru-RU" sz="2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40005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РЕСУРСНЫЙ ЦЕНТР ДОБРОВОЛЬЧЕСТВА: ТРЕНДЫ И ВЕКТОРЫ РАЗВИТИЯ. </a:t>
            </a:r>
            <a:endParaRPr kumimoji="0" lang="ru-RU" sz="4400" b="0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351993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00628" y="5357826"/>
            <a:ext cx="35861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ПРОКОХИНА МАРГАРИТА ИГОРЕВНА,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к.п.н., доцент, руководитель РКЦ. </a:t>
            </a: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Миссия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2844" y="2500306"/>
            <a:ext cx="8786874" cy="2500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учебно-методическая база;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just">
              <a:spcBef>
                <a:spcPct val="0"/>
              </a:spcBef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концентрация, преобразование и формирование ресурсов добровольцев;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база, обеспечивающая повышение эффективности и качества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добровольческой деятельности;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baseline="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предоставление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материально-технических учебно-методических, кадровых и информационных ресурсов.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1643074" cy="143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74638"/>
            <a:ext cx="6758006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Организационно-управленческая структура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4282" y="1857364"/>
            <a:ext cx="2357454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отделы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2844" y="4572008"/>
            <a:ext cx="3714776" cy="928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</a:t>
            </a:r>
            <a:r>
              <a:rPr kumimoji="0" lang="ru-R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рганы</a:t>
            </a:r>
            <a:r>
              <a:rPr kumimoji="0" lang="ru-R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управления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714612" y="1857364"/>
            <a:ext cx="5786478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отдел маркетинга,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отдел диагностики и мониторинга,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отдел организационно-методический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отдел информационно-технического обеспечения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консультационный отдел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714744" y="4572008"/>
            <a:ext cx="5072098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Руководитель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Заместители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Менеджеры проектов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Тим-лидеры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163717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2484438" y="1916113"/>
            <a:ext cx="3887787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59113" y="1052513"/>
            <a:ext cx="3168650" cy="304785"/>
          </a:xfrm>
          <a:noFill/>
          <a:ln w="12700">
            <a:solidFill>
              <a:schemeClr val="tx1"/>
            </a:solidFill>
          </a:ln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sz="1200" b="1" dirty="0" err="1" smtClean="0"/>
              <a:t>Коворкинг</a:t>
            </a:r>
            <a:r>
              <a:rPr lang="ru-RU" sz="1200" b="1" dirty="0" smtClean="0"/>
              <a:t> площадка</a:t>
            </a:r>
            <a:endParaRPr lang="ru-RU" sz="1200" b="1" dirty="0"/>
          </a:p>
          <a:p>
            <a:endParaRPr lang="ru-RU" sz="1200" b="1" dirty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95288" y="1844674"/>
            <a:ext cx="1962134" cy="12003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dirty="0" smtClean="0"/>
              <a:t>Развитие партнерства органов  законодательной и исполнительной власти, учреждений, некоммерческих организаций</a:t>
            </a:r>
            <a:endParaRPr lang="ru-RU" sz="1200" b="1" dirty="0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732588" y="1700213"/>
            <a:ext cx="1943100" cy="4616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 b="1" dirty="0"/>
              <a:t>Информационное  </a:t>
            </a:r>
            <a:r>
              <a:rPr lang="ru-RU" sz="1200" b="1" dirty="0" smtClean="0"/>
              <a:t>обеспечение</a:t>
            </a:r>
            <a:endParaRPr lang="ru-RU" sz="1200" b="1" dirty="0"/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3203574" y="5013325"/>
            <a:ext cx="2725747" cy="83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Повышение </a:t>
            </a:r>
            <a:r>
              <a:rPr lang="ru-RU" sz="1200" b="1" dirty="0" smtClean="0"/>
              <a:t>квалификации,  </a:t>
            </a:r>
            <a:r>
              <a:rPr lang="ru-RU" sz="1200" b="1" dirty="0"/>
              <a:t>методическое сопровождение </a:t>
            </a:r>
          </a:p>
          <a:p>
            <a:r>
              <a:rPr lang="ru-RU" sz="1200" b="1" dirty="0" smtClean="0"/>
              <a:t>деятельности волонтеров и добровольческих организаций</a:t>
            </a:r>
            <a:endParaRPr lang="ru-RU" sz="1200" b="1" dirty="0"/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4286248" y="3000372"/>
            <a:ext cx="1944687" cy="4616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200" dirty="0" smtClean="0"/>
              <a:t>Учебно-методическое сопровождение</a:t>
            </a:r>
            <a:endParaRPr lang="ru-RU" sz="1200" dirty="0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714612" y="2143116"/>
            <a:ext cx="1944687" cy="6463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200" dirty="0" smtClean="0"/>
              <a:t>Разработка и реализация социальных проектов</a:t>
            </a:r>
            <a:endParaRPr lang="ru-RU" sz="1200" dirty="0"/>
          </a:p>
          <a:p>
            <a:endParaRPr lang="ru-RU" sz="1200" dirty="0"/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 flipH="1" flipV="1">
            <a:off x="5148263" y="3789363"/>
            <a:ext cx="1871662" cy="2087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7019925" y="5373688"/>
            <a:ext cx="18716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dirty="0"/>
              <a:t>Функции масштаба учреждения</a:t>
            </a:r>
          </a:p>
        </p:txBody>
      </p:sp>
      <p:sp>
        <p:nvSpPr>
          <p:cNvPr id="49170" name="Line 18"/>
          <p:cNvSpPr>
            <a:spLocks noChangeShapeType="1"/>
          </p:cNvSpPr>
          <p:nvPr/>
        </p:nvSpPr>
        <p:spPr bwMode="auto">
          <a:xfrm flipV="1">
            <a:off x="785786" y="3286124"/>
            <a:ext cx="360363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71" name="Line 19"/>
          <p:cNvSpPr>
            <a:spLocks noChangeShapeType="1"/>
          </p:cNvSpPr>
          <p:nvPr/>
        </p:nvSpPr>
        <p:spPr bwMode="auto">
          <a:xfrm>
            <a:off x="1857356" y="5403543"/>
            <a:ext cx="1143008" cy="457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72" name="Line 20"/>
          <p:cNvSpPr>
            <a:spLocks noChangeShapeType="1"/>
          </p:cNvSpPr>
          <p:nvPr/>
        </p:nvSpPr>
        <p:spPr bwMode="auto">
          <a:xfrm>
            <a:off x="684213" y="59499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73" name="Text Box 21"/>
          <p:cNvSpPr txBox="1">
            <a:spLocks noChangeArrowheads="1"/>
          </p:cNvSpPr>
          <p:nvPr/>
        </p:nvSpPr>
        <p:spPr bwMode="auto">
          <a:xfrm>
            <a:off x="285720" y="5000636"/>
            <a:ext cx="13874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dirty="0"/>
              <a:t>Функции масштаба </a:t>
            </a:r>
          </a:p>
          <a:p>
            <a:pPr algn="ctr"/>
            <a:r>
              <a:rPr lang="ru-RU" dirty="0" smtClean="0"/>
              <a:t>региона</a:t>
            </a:r>
            <a:endParaRPr lang="ru-RU" dirty="0"/>
          </a:p>
        </p:txBody>
      </p:sp>
      <p:sp>
        <p:nvSpPr>
          <p:cNvPr id="49174" name="Line 22"/>
          <p:cNvSpPr>
            <a:spLocks noChangeShapeType="1"/>
          </p:cNvSpPr>
          <p:nvPr/>
        </p:nvSpPr>
        <p:spPr bwMode="auto">
          <a:xfrm flipH="1">
            <a:off x="5219700" y="765175"/>
            <a:ext cx="165735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75" name="Line 23"/>
          <p:cNvSpPr>
            <a:spLocks noChangeShapeType="1"/>
          </p:cNvSpPr>
          <p:nvPr/>
        </p:nvSpPr>
        <p:spPr bwMode="auto">
          <a:xfrm>
            <a:off x="7524750" y="1196975"/>
            <a:ext cx="14287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177" name="Text Box 25"/>
          <p:cNvSpPr txBox="1">
            <a:spLocks noChangeArrowheads="1"/>
          </p:cNvSpPr>
          <p:nvPr/>
        </p:nvSpPr>
        <p:spPr bwMode="auto">
          <a:xfrm>
            <a:off x="7216775" y="2079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9179" name="Text Box 27"/>
          <p:cNvSpPr txBox="1">
            <a:spLocks noChangeArrowheads="1"/>
          </p:cNvSpPr>
          <p:nvPr/>
        </p:nvSpPr>
        <p:spPr bwMode="auto">
          <a:xfrm>
            <a:off x="7000875" y="352425"/>
            <a:ext cx="12041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dirty="0"/>
              <a:t>Функции </a:t>
            </a:r>
          </a:p>
          <a:p>
            <a:pPr algn="ctr"/>
            <a:r>
              <a:rPr lang="ru-RU" dirty="0"/>
              <a:t>масштаба </a:t>
            </a:r>
          </a:p>
          <a:p>
            <a:pPr algn="ctr"/>
            <a:r>
              <a:rPr lang="ru-RU" dirty="0" smtClean="0"/>
              <a:t>региона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49181" name="Text Box 29"/>
          <p:cNvSpPr txBox="1">
            <a:spLocks noChangeArrowheads="1"/>
          </p:cNvSpPr>
          <p:nvPr/>
        </p:nvSpPr>
        <p:spPr bwMode="auto">
          <a:xfrm>
            <a:off x="2143108" y="214290"/>
            <a:ext cx="2265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b="1" dirty="0" smtClean="0"/>
              <a:t>функции </a:t>
            </a:r>
            <a:r>
              <a:rPr lang="ru-RU" sz="2400" b="1" dirty="0"/>
              <a:t>РЦ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714612" y="3714752"/>
            <a:ext cx="1944687" cy="64633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200" dirty="0" smtClean="0"/>
              <a:t>Формирование кадрового резерва</a:t>
            </a:r>
            <a:endParaRPr lang="ru-RU" sz="1200" dirty="0"/>
          </a:p>
          <a:p>
            <a:endParaRPr lang="ru-RU" sz="1200" dirty="0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786578" y="2786058"/>
            <a:ext cx="1943100" cy="4616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 b="1" dirty="0" smtClean="0"/>
              <a:t>Создание банка данных волонтеров региона</a:t>
            </a:r>
            <a:endParaRPr lang="ru-RU" sz="1200" b="1" dirty="0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786578" y="3786190"/>
            <a:ext cx="1943100" cy="83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 b="1" dirty="0" smtClean="0"/>
              <a:t>Акселерация  и координация добровольчества в регионе</a:t>
            </a:r>
            <a:endParaRPr lang="ru-RU" sz="1200" b="1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47346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tx2">
                    <a:lumMod val="75000"/>
                  </a:schemeClr>
                </a:solidFill>
              </a:rPr>
              <a:t>Типы  ресурсов 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</a:rPr>
              <a:t>РЦ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2214554"/>
            <a:ext cx="8218488" cy="264320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Материально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– технические 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ресурсы</a:t>
            </a:r>
          </a:p>
          <a:p>
            <a:pPr>
              <a:lnSpc>
                <a:spcPct val="80000"/>
              </a:lnSpc>
              <a:buNone/>
            </a:pP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Кадровый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ресурс</a:t>
            </a:r>
          </a:p>
          <a:p>
            <a:pPr>
              <a:lnSpc>
                <a:spcPct val="80000"/>
              </a:lnSpc>
              <a:buNone/>
            </a:pPr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Методический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ресурс</a:t>
            </a:r>
          </a:p>
          <a:p>
            <a:pPr>
              <a:lnSpc>
                <a:spcPct val="80000"/>
              </a:lnSpc>
              <a:buNone/>
            </a:pP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Информационный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ресурс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171903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Прямоугольник 74"/>
          <p:cNvSpPr/>
          <p:nvPr/>
        </p:nvSpPr>
        <p:spPr>
          <a:xfrm>
            <a:off x="214282" y="214290"/>
            <a:ext cx="8643998" cy="6357982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43108" y="357166"/>
            <a:ext cx="4714908" cy="78581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Ресурсный центр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опорного университета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71472" y="1357298"/>
            <a:ext cx="8229600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функции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14282" y="2357430"/>
            <a:ext cx="2286016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методическая</a:t>
            </a:r>
          </a:p>
        </p:txBody>
      </p:sp>
      <p:grpSp>
        <p:nvGrpSpPr>
          <p:cNvPr id="3" name="Группа 16"/>
          <p:cNvGrpSpPr/>
          <p:nvPr/>
        </p:nvGrpSpPr>
        <p:grpSpPr>
          <a:xfrm>
            <a:off x="571472" y="4286256"/>
            <a:ext cx="7858180" cy="939784"/>
            <a:chOff x="214282" y="4286256"/>
            <a:chExt cx="7858180" cy="93978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428860" y="4357694"/>
              <a:ext cx="1714512" cy="7858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357686" y="4357694"/>
              <a:ext cx="1643074" cy="7858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214282" y="4286256"/>
              <a:ext cx="7858180" cy="9397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Волонтерские  организации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85720" y="4357694"/>
              <a:ext cx="1857388" cy="7858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715140" y="4357694"/>
            <a:ext cx="1785950" cy="78581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285984" y="2357430"/>
            <a:ext cx="2286016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информационно-аналитическая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429124" y="2357430"/>
            <a:ext cx="2286016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организационная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572264" y="2357430"/>
            <a:ext cx="2286016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образовательная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5400000">
            <a:off x="2093095" y="4736309"/>
            <a:ext cx="78581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Стрелка вниз 63"/>
          <p:cNvSpPr/>
          <p:nvPr/>
        </p:nvSpPr>
        <p:spPr>
          <a:xfrm>
            <a:off x="1285852" y="3714752"/>
            <a:ext cx="428628" cy="500066"/>
          </a:xfrm>
          <a:prstGeom prst="down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низ 64"/>
          <p:cNvSpPr/>
          <p:nvPr/>
        </p:nvSpPr>
        <p:spPr>
          <a:xfrm>
            <a:off x="5214942" y="3714752"/>
            <a:ext cx="428628" cy="500066"/>
          </a:xfrm>
          <a:prstGeom prst="down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 вниз 65"/>
          <p:cNvSpPr/>
          <p:nvPr/>
        </p:nvSpPr>
        <p:spPr>
          <a:xfrm>
            <a:off x="7072330" y="3714752"/>
            <a:ext cx="428628" cy="500066"/>
          </a:xfrm>
          <a:prstGeom prst="down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трелка вниз 66"/>
          <p:cNvSpPr/>
          <p:nvPr/>
        </p:nvSpPr>
        <p:spPr>
          <a:xfrm>
            <a:off x="3286116" y="3714752"/>
            <a:ext cx="428628" cy="500066"/>
          </a:xfrm>
          <a:prstGeom prst="down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>
            <a:off x="928662" y="3357562"/>
            <a:ext cx="7286676" cy="500066"/>
          </a:xfrm>
          <a:prstGeom prst="leftRightArrow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68"/>
          <p:cNvGrpSpPr/>
          <p:nvPr/>
        </p:nvGrpSpPr>
        <p:grpSpPr>
          <a:xfrm>
            <a:off x="500034" y="5429264"/>
            <a:ext cx="7858180" cy="939784"/>
            <a:chOff x="214282" y="4286256"/>
            <a:chExt cx="7858180" cy="939784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2428860" y="4357694"/>
              <a:ext cx="1714512" cy="7858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4357686" y="4357694"/>
              <a:ext cx="1643074" cy="7858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Заголовок 1"/>
            <p:cNvSpPr txBox="1">
              <a:spLocks/>
            </p:cNvSpPr>
            <p:nvPr/>
          </p:nvSpPr>
          <p:spPr>
            <a:xfrm>
              <a:off x="214282" y="4286256"/>
              <a:ext cx="7858180" cy="9397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Некоммерческие организации органы законодательной и исполнительной</a:t>
              </a:r>
              <a:r>
                <a:rPr kumimoji="0" lang="ru-RU" sz="2400" b="0" i="0" u="none" strike="noStrike" kern="1200" cap="none" spc="0" normalizeH="0" noProof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власти, бизнес</a:t>
              </a:r>
              <a:endPara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285720" y="4357694"/>
              <a:ext cx="1857388" cy="78581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6643702" y="5500702"/>
            <a:ext cx="1785950" cy="78581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88275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500042"/>
            <a:ext cx="3500462" cy="78581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714488"/>
            <a:ext cx="3500462" cy="78581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4286256"/>
            <a:ext cx="3357586" cy="78581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3000372"/>
            <a:ext cx="3429024" cy="78581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5572140"/>
            <a:ext cx="3357586" cy="78581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14348" y="500042"/>
            <a:ext cx="30267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ДОБРЫЕ УРОКИ В ОУ</a:t>
            </a:r>
          </a:p>
          <a:p>
            <a:pPr algn="ctr"/>
            <a:r>
              <a:rPr lang="ru-RU" sz="1400" dirty="0" smtClean="0"/>
              <a:t>Посредством технологии «Обучение </a:t>
            </a:r>
          </a:p>
          <a:p>
            <a:pPr algn="ctr"/>
            <a:r>
              <a:rPr lang="ru-RU" sz="1400" dirty="0" smtClean="0"/>
              <a:t>через </a:t>
            </a:r>
            <a:r>
              <a:rPr lang="ru-RU" sz="1400" dirty="0" err="1" smtClean="0"/>
              <a:t>волонтерство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71472" y="5572140"/>
            <a:ext cx="32978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Менторская поддержка</a:t>
            </a:r>
          </a:p>
          <a:p>
            <a:pPr algn="ctr"/>
            <a:r>
              <a:rPr lang="ru-RU" sz="1400" dirty="0" smtClean="0"/>
              <a:t>деятельности</a:t>
            </a:r>
          </a:p>
          <a:p>
            <a:pPr algn="ctr"/>
            <a:r>
              <a:rPr lang="ru-RU" sz="1400" dirty="0" smtClean="0"/>
              <a:t>волонтерских объединений школьников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7224" y="1714488"/>
            <a:ext cx="27392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Создание</a:t>
            </a:r>
          </a:p>
          <a:p>
            <a:pPr algn="ctr"/>
            <a:r>
              <a:rPr lang="ru-RU" sz="1400" dirty="0" smtClean="0"/>
              <a:t>волонтерских объединений в ОУ </a:t>
            </a:r>
          </a:p>
          <a:p>
            <a:pPr algn="ctr"/>
            <a:r>
              <a:rPr lang="ru-RU" sz="1400" dirty="0" smtClean="0"/>
              <a:t>в партнерстве с РДШ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85786" y="4429132"/>
            <a:ext cx="2797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Разработка и реализация</a:t>
            </a:r>
          </a:p>
          <a:p>
            <a:pPr algn="ctr"/>
            <a:r>
              <a:rPr lang="ru-RU" sz="1400" dirty="0" smtClean="0"/>
              <a:t>совместных социальных проектов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8662" y="3071810"/>
            <a:ext cx="25544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err="1" smtClean="0"/>
              <a:t>Нетворкинг</a:t>
            </a:r>
            <a:r>
              <a:rPr lang="ru-RU" sz="1400" dirty="0" smtClean="0"/>
              <a:t> сессии </a:t>
            </a:r>
          </a:p>
          <a:p>
            <a:pPr algn="ctr"/>
            <a:r>
              <a:rPr lang="ru-RU" sz="1400" dirty="0" smtClean="0"/>
              <a:t>по </a:t>
            </a:r>
          </a:p>
          <a:p>
            <a:pPr algn="ctr"/>
            <a:r>
              <a:rPr lang="ru-RU" sz="1400" dirty="0" smtClean="0"/>
              <a:t>социальному проектированию</a:t>
            </a:r>
            <a:endParaRPr lang="ru-RU" sz="1400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2071670" y="1357298"/>
            <a:ext cx="214314" cy="28575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2071670" y="2571744"/>
            <a:ext cx="214314" cy="28575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2000232" y="3857628"/>
            <a:ext cx="214314" cy="28575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2071670" y="5143512"/>
            <a:ext cx="214314" cy="28575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355976" y="2348880"/>
            <a:ext cx="45351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Пример деятельности РКЦ по направлению </a:t>
            </a:r>
          </a:p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«Развитие волонтерских отрядов в школах»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214290"/>
            <a:ext cx="155531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08920"/>
            <a:ext cx="8229600" cy="1143000"/>
          </a:xfrm>
        </p:spPr>
        <p:txBody>
          <a:bodyPr/>
          <a:lstStyle/>
          <a:p>
            <a:r>
              <a:rPr lang="ru-RU" dirty="0" smtClean="0"/>
              <a:t>приложения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Design\Desktop\УРА\OGU_2016_Presen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857232"/>
            <a:ext cx="9144000" cy="123496"/>
          </a:xfrm>
          <a:prstGeom prst="rect">
            <a:avLst/>
          </a:prstGeom>
          <a:solidFill>
            <a:schemeClr val="accent6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1967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691680" y="2276872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3861048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4725144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2894124" y="928670"/>
            <a:ext cx="6249876" cy="147002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«Благотворительная прогулка»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ЦЕЛЬ:</a:t>
            </a:r>
            <a:r>
              <a:rPr lang="ru-RU" sz="2800" dirty="0" smtClean="0">
                <a:solidFill>
                  <a:srgbClr val="002060"/>
                </a:solidFill>
              </a:rPr>
              <a:t> сбор средств для оказания АДРЕСНОЙ помощи </a:t>
            </a:r>
            <a:r>
              <a:rPr lang="ru-RU" sz="2800" dirty="0" err="1" smtClean="0">
                <a:solidFill>
                  <a:srgbClr val="002060"/>
                </a:solidFill>
              </a:rPr>
              <a:t>онкобольным</a:t>
            </a:r>
            <a:r>
              <a:rPr lang="ru-RU" sz="2800" dirty="0" smtClean="0">
                <a:solidFill>
                  <a:srgbClr val="002060"/>
                </a:solidFill>
              </a:rPr>
              <a:t> детям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3500430" y="2564904"/>
            <a:ext cx="5528154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ОСНОВНАЯ ИДЕЯ: </a:t>
            </a:r>
            <a:r>
              <a:rPr lang="ru-RU" sz="2400" dirty="0" smtClean="0">
                <a:solidFill>
                  <a:srgbClr val="002060"/>
                </a:solidFill>
              </a:rPr>
              <a:t>волонтеры разных городов в одно и то же время выходят на улицы с копилками</a:t>
            </a:r>
          </a:p>
          <a:p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653136"/>
            <a:ext cx="6624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ИТОГИ И РЕЗУЛЬТАТЫ: 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количество городов-участников </a:t>
            </a:r>
            <a:r>
              <a:rPr lang="ru-RU" dirty="0" smtClean="0">
                <a:solidFill>
                  <a:srgbClr val="002060"/>
                </a:solidFill>
              </a:rPr>
              <a:t>от 5 до 8,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собрано: </a:t>
            </a:r>
            <a:r>
              <a:rPr lang="ru-RU" dirty="0" smtClean="0">
                <a:solidFill>
                  <a:srgbClr val="00B0F0"/>
                </a:solidFill>
              </a:rPr>
              <a:t>2015 г.</a:t>
            </a:r>
            <a:r>
              <a:rPr lang="ru-RU" dirty="0" smtClean="0">
                <a:solidFill>
                  <a:srgbClr val="002060"/>
                </a:solidFill>
              </a:rPr>
              <a:t>- 55 т.р., </a:t>
            </a:r>
            <a:r>
              <a:rPr lang="ru-RU" dirty="0" smtClean="0">
                <a:solidFill>
                  <a:srgbClr val="00B0F0"/>
                </a:solidFill>
              </a:rPr>
              <a:t>2016 г.</a:t>
            </a:r>
            <a:r>
              <a:rPr lang="ru-RU" dirty="0" smtClean="0">
                <a:solidFill>
                  <a:srgbClr val="002060"/>
                </a:solidFill>
              </a:rPr>
              <a:t> – 90 т.р., 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2017 г.</a:t>
            </a:r>
            <a:r>
              <a:rPr lang="ru-RU" dirty="0" smtClean="0">
                <a:solidFill>
                  <a:srgbClr val="002060"/>
                </a:solidFill>
              </a:rPr>
              <a:t> – 100 т.р., 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количество волонтеров </a:t>
            </a:r>
            <a:r>
              <a:rPr lang="ru-RU" dirty="0" smtClean="0">
                <a:solidFill>
                  <a:srgbClr val="002060"/>
                </a:solidFill>
              </a:rPr>
              <a:t>от 50 до 200 </a:t>
            </a:r>
          </a:p>
          <a:p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17" name="Picture 3" descr="D:\фотографии\WLB6VKiNp7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2572775" cy="1714512"/>
          </a:xfrm>
          <a:prstGeom prst="rect">
            <a:avLst/>
          </a:prstGeom>
          <a:noFill/>
        </p:spPr>
      </p:pic>
      <p:pic>
        <p:nvPicPr>
          <p:cNvPr id="18" name="Picture 8" descr="D:\фотографии\J16Vh4BAlq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857496"/>
            <a:ext cx="2643206" cy="1761449"/>
          </a:xfrm>
          <a:prstGeom prst="rect">
            <a:avLst/>
          </a:prstGeom>
          <a:noFill/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840504"/>
            <a:ext cx="3017496" cy="301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0"/>
            <a:ext cx="1142976" cy="99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Design\Desktop\УРА\OGU_2016_Presen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857232"/>
            <a:ext cx="9144000" cy="123496"/>
          </a:xfrm>
          <a:prstGeom prst="rect">
            <a:avLst/>
          </a:prstGeom>
          <a:solidFill>
            <a:schemeClr val="accent6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1071546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«БЛАГОТВОРИТЕЛЬНАЯ ЯРМАРКА»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ЦЕЛЬ: </a:t>
            </a:r>
            <a:r>
              <a:rPr lang="ru-RU" sz="1600" b="1" dirty="0" smtClean="0">
                <a:solidFill>
                  <a:srgbClr val="002060"/>
                </a:solidFill>
              </a:rPr>
              <a:t> сбор средств для оказания помощи детским домам и домам-интернатам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Основная идея: продажа изделий собственного производства, вырученные средства от которой идут на оказание помощи детским домам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ИТОГИ И РЕЗУЛЬТАТЫ: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Ежегодный сбор  от 24 до 35 т.р.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Оказана помощь 30 детским домам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Приобретены подарки для 1500 детей</a:t>
            </a:r>
            <a:endParaRPr lang="ru-RU" sz="1600" dirty="0" smtClean="0">
              <a:solidFill>
                <a:srgbClr val="FF0000"/>
              </a:solidFill>
            </a:endParaRPr>
          </a:p>
        </p:txBody>
      </p:sp>
      <p:pic>
        <p:nvPicPr>
          <p:cNvPr id="2" name="Picture 2" descr="D:\волонтеры\для ролика\ярмарка\_RLjJjx_kU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204864"/>
            <a:ext cx="4064000" cy="2708275"/>
          </a:xfrm>
          <a:prstGeom prst="rect">
            <a:avLst/>
          </a:prstGeom>
          <a:noFill/>
        </p:spPr>
      </p:pic>
      <p:pic>
        <p:nvPicPr>
          <p:cNvPr id="2051" name="Picture 3" descr="D:\волонтеры\для ролика\ярмарка\9bJ0Jpn0Th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5"/>
            <a:ext cx="3025518" cy="2016224"/>
          </a:xfrm>
          <a:prstGeom prst="rect">
            <a:avLst/>
          </a:prstGeom>
          <a:noFill/>
        </p:spPr>
      </p:pic>
      <p:pic>
        <p:nvPicPr>
          <p:cNvPr id="2052" name="Picture 4" descr="D:\волонтеры\для ролика\ярмарка\FV-GdAGH9N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653136"/>
            <a:ext cx="2438400" cy="1624965"/>
          </a:xfrm>
          <a:prstGeom prst="rect">
            <a:avLst/>
          </a:prstGeom>
          <a:noFill/>
        </p:spPr>
      </p:pic>
      <p:pic>
        <p:nvPicPr>
          <p:cNvPr id="2053" name="Picture 5" descr="D:\волонтеры\для ролика\ярмарка\UbvEtxf_p9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365104"/>
            <a:ext cx="2438400" cy="1624965"/>
          </a:xfrm>
          <a:prstGeom prst="rect">
            <a:avLst/>
          </a:prstGeom>
          <a:noFill/>
        </p:spPr>
      </p:pic>
      <p:pic>
        <p:nvPicPr>
          <p:cNvPr id="2054" name="Picture 6" descr="D:\волонтеры\для ролика\ярмарка\3oQ9G1epIG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5085184"/>
            <a:ext cx="2438400" cy="1624965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98004" y="0"/>
            <a:ext cx="1145996" cy="10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Design\Desktop\УРА\OGU_2016_Presen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857232"/>
            <a:ext cx="9144000" cy="123496"/>
          </a:xfrm>
          <a:prstGeom prst="rect">
            <a:avLst/>
          </a:prstGeom>
          <a:solidFill>
            <a:schemeClr val="accent6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396552" y="105273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«ДОБРОТА СПАСЕТ МИР!»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736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sz="16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ЦЕЛЬ:  </a:t>
            </a:r>
            <a:r>
              <a:rPr lang="ru-RU" sz="1600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подарить праздник детям</a:t>
            </a:r>
          </a:p>
          <a:p>
            <a:pPr marL="0" lvl="2"/>
            <a:r>
              <a:rPr lang="ru-RU" sz="16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ОСНОВНАЯ ИДЕЯ: </a:t>
            </a:r>
            <a:r>
              <a:rPr lang="ru-RU" sz="1600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проведение праздников для детей в детских домах и интернатах </a:t>
            </a:r>
          </a:p>
          <a:p>
            <a:pPr marL="0" lvl="2"/>
            <a:r>
              <a:rPr lang="ru-RU" sz="16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ИТОГИ И РЕЗУЛЬТАТЫ: </a:t>
            </a:r>
          </a:p>
          <a:p>
            <a:pPr marL="0" lvl="2"/>
            <a:r>
              <a:rPr lang="ru-RU" sz="1600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Ежегодно проводятся утренники в Воинском интернате для умственно-отсталых детей, Болховском социально—реабилитационном центре, Мценском детском доме и др.социальных учреждениях области</a:t>
            </a:r>
          </a:p>
          <a:p>
            <a:pPr lvl="2"/>
            <a:endParaRPr lang="ru-RU" sz="16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 descr="D:\волонтеры\для ролика\доброта\8kRYZbA8_d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786058"/>
            <a:ext cx="2928958" cy="2194430"/>
          </a:xfrm>
          <a:prstGeom prst="rect">
            <a:avLst/>
          </a:prstGeom>
          <a:noFill/>
        </p:spPr>
      </p:pic>
      <p:pic>
        <p:nvPicPr>
          <p:cNvPr id="3075" name="Picture 3" descr="D:\волонтеры\для ролика\доброта\dCb49dDwax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643446"/>
            <a:ext cx="2438400" cy="1826895"/>
          </a:xfrm>
          <a:prstGeom prst="rect">
            <a:avLst/>
          </a:prstGeom>
          <a:noFill/>
        </p:spPr>
      </p:pic>
      <p:pic>
        <p:nvPicPr>
          <p:cNvPr id="3076" name="Picture 4" descr="D:\волонтеры\для ролика\доброта\G4Ldilc5ot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46" y="3286124"/>
            <a:ext cx="3527950" cy="2643206"/>
          </a:xfrm>
          <a:prstGeom prst="rect">
            <a:avLst/>
          </a:prstGeom>
          <a:noFill/>
        </p:spPr>
      </p:pic>
      <p:pic>
        <p:nvPicPr>
          <p:cNvPr id="3078" name="Picture 6" descr="D:\волонтеры\для ролика\доброта\-xjvkLiw73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4286256"/>
            <a:ext cx="2438400" cy="1826895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0"/>
            <a:ext cx="1142976" cy="99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356"/>
            <a:ext cx="2500330" cy="7032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вызовы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143504" y="571480"/>
            <a:ext cx="3257544" cy="85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возможности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158" y="1285860"/>
            <a:ext cx="3857652" cy="5214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низкий уровень территориальной идентичности;</a:t>
            </a:r>
          </a:p>
          <a:p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отток экономически активного населения;</a:t>
            </a:r>
          </a:p>
          <a:p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рост заболеваемости и смертности; социальной напряженности</a:t>
            </a:r>
          </a:p>
          <a:p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- пассивность человеческого капитала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14876" y="1714488"/>
            <a:ext cx="3929090" cy="4643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опорный вуз – центр социально-культурного развития региона;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0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позиционирование региона как центра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реализации успешных социальных практик;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0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акселерация социальных инициатив;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0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эндаумент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» человеческого капитала</a:t>
            </a:r>
            <a:endParaRPr kumimoji="0" lang="ru-RU" sz="2800" b="0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602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Design\Desktop\УРА\OGU_2016_Presen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857232"/>
            <a:ext cx="9144000" cy="123496"/>
          </a:xfrm>
          <a:prstGeom prst="rect">
            <a:avLst/>
          </a:prstGeom>
          <a:solidFill>
            <a:schemeClr val="accent6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52736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«ТЕПЛО НАШИХ СЕРДЕЦ»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700809"/>
            <a:ext cx="8280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ЦЕЛЬ: </a:t>
            </a:r>
            <a:r>
              <a:rPr lang="ru-RU" sz="1600" b="1" dirty="0" smtClean="0">
                <a:solidFill>
                  <a:srgbClr val="002060"/>
                </a:solidFill>
              </a:rPr>
              <a:t>поддержка и внимание пожилым и ветеранам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ОСНОВНАЯ ИДЕЯ: </a:t>
            </a:r>
            <a:r>
              <a:rPr lang="ru-RU" sz="1600" b="1" dirty="0" smtClean="0">
                <a:solidFill>
                  <a:srgbClr val="002060"/>
                </a:solidFill>
              </a:rPr>
              <a:t>Проведение тематических концертов в геронтологических центрах, домах ветеранов и домах престарелых</a:t>
            </a:r>
            <a:endParaRPr lang="ru-RU" sz="16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ИТОГИ И РЕЗУЛЬТАТЫ: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Проведено 10 концертных программ </a:t>
            </a:r>
          </a:p>
          <a:p>
            <a:pPr algn="just"/>
            <a:endParaRPr lang="ru-RU" sz="16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</a:rPr>
              <a:t> </a:t>
            </a:r>
          </a:p>
          <a:p>
            <a:pPr algn="just"/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3789040"/>
            <a:ext cx="5976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4106" name="Picture 10" descr="D:\волонтеры\для ролика\тепло\wivEwEHtXp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585891"/>
            <a:ext cx="2438400" cy="1826895"/>
          </a:xfrm>
          <a:prstGeom prst="rect">
            <a:avLst/>
          </a:prstGeom>
          <a:noFill/>
        </p:spPr>
      </p:pic>
      <p:pic>
        <p:nvPicPr>
          <p:cNvPr id="4108" name="Picture 12" descr="D:\волонтеры\для ролика\тепло\h1OW6X728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585891"/>
            <a:ext cx="2438400" cy="1826895"/>
          </a:xfrm>
          <a:prstGeom prst="rect">
            <a:avLst/>
          </a:prstGeom>
          <a:noFill/>
        </p:spPr>
      </p:pic>
      <p:pic>
        <p:nvPicPr>
          <p:cNvPr id="4109" name="Picture 13" descr="D:\волонтеры\для ролика\тепло\jP-wrxwK-j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585891"/>
            <a:ext cx="2438400" cy="1826895"/>
          </a:xfrm>
          <a:prstGeom prst="rect">
            <a:avLst/>
          </a:prstGeom>
          <a:noFill/>
        </p:spPr>
      </p:pic>
      <p:pic>
        <p:nvPicPr>
          <p:cNvPr id="4110" name="Picture 14" descr="D:\волонтеры\для ролика\тепло\KJS-7NKefq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585891"/>
            <a:ext cx="2438400" cy="1826895"/>
          </a:xfrm>
          <a:prstGeom prst="rect">
            <a:avLst/>
          </a:prstGeom>
          <a:noFill/>
        </p:spPr>
      </p:pic>
      <p:pic>
        <p:nvPicPr>
          <p:cNvPr id="4111" name="Picture 15" descr="D:\волонтеры\для ролика\тепло\kvTMGC5hnn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4585891"/>
            <a:ext cx="2438400" cy="1826895"/>
          </a:xfrm>
          <a:prstGeom prst="rect">
            <a:avLst/>
          </a:prstGeom>
          <a:noFill/>
        </p:spPr>
      </p:pic>
      <p:pic>
        <p:nvPicPr>
          <p:cNvPr id="4112" name="Picture 16" descr="D:\волонтеры\для ролика\тепло\nI3vOThhmKU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4572008"/>
            <a:ext cx="2793310" cy="2092800"/>
          </a:xfrm>
          <a:prstGeom prst="rect">
            <a:avLst/>
          </a:prstGeom>
          <a:noFill/>
        </p:spPr>
      </p:pic>
      <p:pic>
        <p:nvPicPr>
          <p:cNvPr id="4113" name="Picture 17" descr="D:\волонтеры\для ролика\тепло\ohDdLc9hS6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4725144"/>
            <a:ext cx="2438400" cy="1828800"/>
          </a:xfrm>
          <a:prstGeom prst="rect">
            <a:avLst/>
          </a:prstGeom>
          <a:noFill/>
        </p:spPr>
      </p:pic>
      <p:pic>
        <p:nvPicPr>
          <p:cNvPr id="4114" name="Picture 18" descr="D:\волонтеры\для ролика\тепло\h1OW6X728I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4214818"/>
            <a:ext cx="2920475" cy="2188075"/>
          </a:xfrm>
          <a:prstGeom prst="rect">
            <a:avLst/>
          </a:prstGeom>
          <a:noFill/>
        </p:spPr>
      </p:pic>
      <p:pic>
        <p:nvPicPr>
          <p:cNvPr id="4115" name="Picture 19" descr="D:\волонтеры\для ролика\тепло\jP-wrxwK-j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488" y="3043550"/>
            <a:ext cx="2857520" cy="2140908"/>
          </a:xfrm>
          <a:prstGeom prst="rect">
            <a:avLst/>
          </a:prstGeom>
          <a:noFill/>
        </p:spPr>
      </p:pic>
      <p:pic>
        <p:nvPicPr>
          <p:cNvPr id="4116" name="Picture 20" descr="D:\волонтеры\для ролика\тепло\kvTMGC5hnnM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00760" y="2357430"/>
            <a:ext cx="3006696" cy="2252673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97976" y="0"/>
            <a:ext cx="114602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Design\Desktop\УРА\OGU_2016_Presen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857232"/>
            <a:ext cx="9144000" cy="123496"/>
          </a:xfrm>
          <a:prstGeom prst="rect">
            <a:avLst/>
          </a:prstGeom>
          <a:solidFill>
            <a:schemeClr val="accent6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52736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«ЧИСТОТА В КАЖДЫЙ ДОМ»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700808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ЦЕЛЬ: </a:t>
            </a:r>
            <a:r>
              <a:rPr lang="ru-RU" sz="1600" b="1" dirty="0" smtClean="0">
                <a:solidFill>
                  <a:srgbClr val="002060"/>
                </a:solidFill>
              </a:rPr>
              <a:t>оказание помощи престарелым и ветеранам в уборке квартир и приусадебного хозяйства</a:t>
            </a: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ОСНОВНАЯ ИДЕЯ: </a:t>
            </a:r>
            <a:r>
              <a:rPr lang="ru-RU" sz="1600" b="1" dirty="0" smtClean="0">
                <a:solidFill>
                  <a:srgbClr val="002060"/>
                </a:solidFill>
              </a:rPr>
              <a:t>уборка квартир, помощь по хозяйству, моральная поддержка одиноких и престарелых граждан</a:t>
            </a: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ИТОГИ И РЕЗУЛЬТАТЫ: </a:t>
            </a:r>
            <a:r>
              <a:rPr lang="ru-RU" sz="1600" b="1" dirty="0" smtClean="0">
                <a:solidFill>
                  <a:srgbClr val="002060"/>
                </a:solidFill>
              </a:rPr>
              <a:t>оказана помощь 500 чел. </a:t>
            </a:r>
          </a:p>
          <a:p>
            <a:endParaRPr lang="ru-RU" sz="1600" dirty="0"/>
          </a:p>
        </p:txBody>
      </p:sp>
      <p:pic>
        <p:nvPicPr>
          <p:cNvPr id="5123" name="Picture 3" descr="D:\волонтеры\для ролика\окно\RPKD_9_Bu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2" y="2714620"/>
            <a:ext cx="3857628" cy="3857628"/>
          </a:xfrm>
          <a:prstGeom prst="rect">
            <a:avLst/>
          </a:prstGeom>
          <a:noFill/>
        </p:spPr>
      </p:pic>
      <p:pic>
        <p:nvPicPr>
          <p:cNvPr id="5124" name="Picture 4" descr="D:\волонтеры\для ролика\окно\kFG3yfoWHw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2116832" cy="1587624"/>
          </a:xfrm>
          <a:prstGeom prst="rect">
            <a:avLst/>
          </a:prstGeom>
          <a:noFill/>
        </p:spPr>
      </p:pic>
      <p:pic>
        <p:nvPicPr>
          <p:cNvPr id="5125" name="Picture 5" descr="D:\волонтеры\для ролика\окно\yX4lKgpfUA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143248"/>
            <a:ext cx="3426720" cy="342672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0"/>
            <a:ext cx="1142976" cy="99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Design\Desktop\УРА\OGU_2016_Presen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857232"/>
            <a:ext cx="9144000" cy="123496"/>
          </a:xfrm>
          <a:prstGeom prst="rect">
            <a:avLst/>
          </a:prstGeom>
          <a:solidFill>
            <a:schemeClr val="accent6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52736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«ПОВЕРЬ В МЕЧТУ!»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556792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ЦЕЛЬ: </a:t>
            </a:r>
            <a:r>
              <a:rPr lang="ru-RU" sz="1600" b="1" dirty="0" smtClean="0">
                <a:solidFill>
                  <a:srgbClr val="002060"/>
                </a:solidFill>
              </a:rPr>
              <a:t>оказание помощи лицам с ограниченными возможностями здоровья</a:t>
            </a: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ОСНОВНАЯ ИДЕЯ: </a:t>
            </a:r>
            <a:r>
              <a:rPr lang="ru-RU" sz="1600" b="1" dirty="0" smtClean="0">
                <a:solidFill>
                  <a:srgbClr val="002060"/>
                </a:solidFill>
              </a:rPr>
              <a:t>помощь и поддержка инвалидов в рамках ежегодного фестиваля</a:t>
            </a: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ИТОГИ И РЕЗУЛЬТАТЫ: </a:t>
            </a:r>
            <a:r>
              <a:rPr lang="ru-RU" sz="1600" b="1" dirty="0" smtClean="0">
                <a:solidFill>
                  <a:srgbClr val="002060"/>
                </a:solidFill>
              </a:rPr>
              <a:t>участие и помощь в 3 фестивалях, подготовка концертных номеров программы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 </a:t>
            </a:r>
          </a:p>
          <a:p>
            <a:endParaRPr lang="ru-RU" sz="1600" dirty="0"/>
          </a:p>
        </p:txBody>
      </p:sp>
      <p:pic>
        <p:nvPicPr>
          <p:cNvPr id="6146" name="Picture 2" descr="D:\волонтеры\для ролика\поверь в мечту\-_PfxzV2G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643182"/>
            <a:ext cx="2438400" cy="1624965"/>
          </a:xfrm>
          <a:prstGeom prst="rect">
            <a:avLst/>
          </a:prstGeom>
          <a:noFill/>
        </p:spPr>
      </p:pic>
      <p:pic>
        <p:nvPicPr>
          <p:cNvPr id="6147" name="Picture 3" descr="D:\волонтеры\для ролика\поверь в мечту\5baKZ49WY9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857496"/>
            <a:ext cx="2438400" cy="1624965"/>
          </a:xfrm>
          <a:prstGeom prst="rect">
            <a:avLst/>
          </a:prstGeom>
          <a:noFill/>
        </p:spPr>
      </p:pic>
      <p:pic>
        <p:nvPicPr>
          <p:cNvPr id="6148" name="Picture 4" descr="D:\волонтеры\для ролика\поверь в мечту\7un773sg6E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786058"/>
            <a:ext cx="3587488" cy="2017962"/>
          </a:xfrm>
          <a:prstGeom prst="rect">
            <a:avLst/>
          </a:prstGeom>
          <a:noFill/>
        </p:spPr>
      </p:pic>
      <p:pic>
        <p:nvPicPr>
          <p:cNvPr id="6149" name="Picture 5" descr="D:\волонтеры\для ролика\поверь в мечту\bnIaS_aoi5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1876"/>
            <a:ext cx="1649974" cy="2933287"/>
          </a:xfrm>
          <a:prstGeom prst="rect">
            <a:avLst/>
          </a:prstGeom>
          <a:noFill/>
        </p:spPr>
      </p:pic>
      <p:pic>
        <p:nvPicPr>
          <p:cNvPr id="6150" name="Picture 6" descr="D:\волонтеры\для ролика\поверь в мечту\xBwY5yZs4y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4214818"/>
            <a:ext cx="3100411" cy="2066133"/>
          </a:xfrm>
          <a:prstGeom prst="rect">
            <a:avLst/>
          </a:prstGeom>
          <a:noFill/>
        </p:spPr>
      </p:pic>
      <p:pic>
        <p:nvPicPr>
          <p:cNvPr id="6151" name="Picture 7" descr="D:\волонтеры\для ролика\поверь в мечту\TFvikWuAtz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4429132"/>
            <a:ext cx="3572858" cy="2009733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98002" y="-1"/>
            <a:ext cx="1145998" cy="100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Design\Desktop\УРА\OGU_2016_Presen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857232"/>
            <a:ext cx="9144000" cy="123496"/>
          </a:xfrm>
          <a:prstGeom prst="rect">
            <a:avLst/>
          </a:prstGeom>
          <a:solidFill>
            <a:schemeClr val="accent6">
              <a:lumMod val="7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52736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«ПРАЗДНИК ЛЕТА»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700809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ЦЕЛЬ: </a:t>
            </a:r>
            <a:r>
              <a:rPr lang="ru-RU" sz="1600" b="1" dirty="0" smtClean="0">
                <a:solidFill>
                  <a:srgbClr val="002060"/>
                </a:solidFill>
              </a:rPr>
              <a:t>проведение праздничных мероприятий в Международный день защиты детей</a:t>
            </a: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ОСНОВНАЯ ИДЕЯ: </a:t>
            </a:r>
            <a:r>
              <a:rPr lang="ru-RU" sz="1600" b="1" dirty="0" smtClean="0">
                <a:solidFill>
                  <a:srgbClr val="002060"/>
                </a:solidFill>
              </a:rPr>
              <a:t>проведение концертных, игровых программ для детей </a:t>
            </a: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</a:rPr>
              <a:t>ИТОГИ И РЕЗУЛЬТАТЫ: </a:t>
            </a:r>
            <a:r>
              <a:rPr lang="ru-RU" sz="1600" b="1" dirty="0" smtClean="0">
                <a:solidFill>
                  <a:srgbClr val="002060"/>
                </a:solidFill>
              </a:rPr>
              <a:t>проведены 5 игровых программ, организован сбор средств для реабилитации детей на базе конного двора «Вязки»</a:t>
            </a:r>
          </a:p>
          <a:p>
            <a:endParaRPr lang="ru-RU" sz="1600" dirty="0"/>
          </a:p>
        </p:txBody>
      </p:sp>
      <p:pic>
        <p:nvPicPr>
          <p:cNvPr id="7171" name="Picture 3" descr="D:\волонтеры\для ролика\праздник лета\25UHNU71V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786058"/>
            <a:ext cx="2438400" cy="1828800"/>
          </a:xfrm>
          <a:prstGeom prst="rect">
            <a:avLst/>
          </a:prstGeom>
          <a:noFill/>
        </p:spPr>
      </p:pic>
      <p:pic>
        <p:nvPicPr>
          <p:cNvPr id="7172" name="Picture 4" descr="D:\волонтеры\для ролика\праздник лета\IITiCmuTP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496"/>
            <a:ext cx="3781789" cy="2836342"/>
          </a:xfrm>
          <a:prstGeom prst="rect">
            <a:avLst/>
          </a:prstGeom>
          <a:noFill/>
        </p:spPr>
      </p:pic>
      <p:pic>
        <p:nvPicPr>
          <p:cNvPr id="7173" name="Picture 5" descr="D:\волонтеры\для ролика\праздник лета\UY7jjLOuEW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572008"/>
            <a:ext cx="2438400" cy="1828800"/>
          </a:xfrm>
          <a:prstGeom prst="rect">
            <a:avLst/>
          </a:prstGeom>
          <a:noFill/>
        </p:spPr>
      </p:pic>
      <p:pic>
        <p:nvPicPr>
          <p:cNvPr id="10" name="Picture 1" descr="D:\РИТА\волонтеры\VwRVVPsirw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2678877"/>
            <a:ext cx="3286116" cy="4179123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0"/>
            <a:ext cx="1142976" cy="99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14288"/>
            <a:ext cx="91821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0811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БЕССМЕРТНЫЙ ПОЛК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1457600"/>
            <a:ext cx="3079696" cy="4603808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889" y="836712"/>
            <a:ext cx="9193213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050" y="1700808"/>
            <a:ext cx="5724128" cy="382801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61693" y="0"/>
            <a:ext cx="982307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266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355" y="23813"/>
            <a:ext cx="91821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ПИСЬМО ВЕТЕРАНУ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213" y="836712"/>
            <a:ext cx="9193213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9921" y="3933056"/>
            <a:ext cx="4628006" cy="26032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9674" y="1445286"/>
            <a:ext cx="4239963" cy="2384979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44824"/>
            <a:ext cx="4202752" cy="3600400"/>
          </a:xfr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0"/>
            <a:ext cx="1142976" cy="99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9457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Уроки «добро – ТЫ!»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63" y="836712"/>
            <a:ext cx="9193213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1500174"/>
            <a:ext cx="3500462" cy="262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500174"/>
            <a:ext cx="3524243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2857496"/>
            <a:ext cx="2714612" cy="203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 descr="D:\РИТА\волонтеры\CVjH7aLNMo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786190"/>
            <a:ext cx="3295645" cy="2471734"/>
          </a:xfrm>
          <a:prstGeom prst="rect">
            <a:avLst/>
          </a:prstGeom>
          <a:noFill/>
        </p:spPr>
      </p:pic>
      <p:pic>
        <p:nvPicPr>
          <p:cNvPr id="3078" name="Picture 6" descr="D:\РИТА\волонтеры\uXYoW8x7jJ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4297318"/>
            <a:ext cx="3571900" cy="2009194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79862" y="0"/>
            <a:ext cx="1064138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645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«Читай, страна!»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63" y="836712"/>
            <a:ext cx="9193213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00174"/>
            <a:ext cx="3143240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571612"/>
            <a:ext cx="3911383" cy="219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500174"/>
            <a:ext cx="2438400" cy="136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4000504"/>
            <a:ext cx="390144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19" y="3714752"/>
            <a:ext cx="394250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00363" y="3286124"/>
            <a:ext cx="2844807" cy="160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79862" y="0"/>
            <a:ext cx="1064138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645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«Космический забег»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63" y="836712"/>
            <a:ext cx="9193213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9" name="Picture 1" descr="D:\РИТА\волонтеры\afPdDjp2j5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571612"/>
            <a:ext cx="1828800" cy="3251200"/>
          </a:xfrm>
          <a:prstGeom prst="rect">
            <a:avLst/>
          </a:prstGeom>
          <a:noFill/>
        </p:spPr>
      </p:pic>
      <p:pic>
        <p:nvPicPr>
          <p:cNvPr id="12292" name="Picture 4" descr="D:\РИТА\волонтеры\kGKHfe9c0V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3175" y="1643050"/>
            <a:ext cx="5715040" cy="3214710"/>
          </a:xfrm>
          <a:prstGeom prst="rect">
            <a:avLst/>
          </a:prstGeom>
          <a:noFill/>
        </p:spPr>
      </p:pic>
      <p:pic>
        <p:nvPicPr>
          <p:cNvPr id="12290" name="Picture 2" descr="D:\РИТА\волонтеры\Krz1-mgXRu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99" y="1643050"/>
            <a:ext cx="4526267" cy="3214710"/>
          </a:xfrm>
          <a:prstGeom prst="rect">
            <a:avLst/>
          </a:prstGeom>
          <a:noFill/>
        </p:spPr>
      </p:pic>
      <p:pic>
        <p:nvPicPr>
          <p:cNvPr id="12291" name="Picture 3" descr="D:\РИТА\волонтеры\jTDYQfwSpM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3175" y="1643050"/>
            <a:ext cx="5715040" cy="3214710"/>
          </a:xfrm>
          <a:prstGeom prst="rect">
            <a:avLst/>
          </a:prstGeom>
          <a:noFill/>
        </p:spPr>
      </p:pic>
      <p:pic>
        <p:nvPicPr>
          <p:cNvPr id="12293" name="Picture 5" descr="D:\РИТА\волонтеры\ZYDn7EJbrQ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3042" y="3766172"/>
            <a:ext cx="4572032" cy="2571768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97976" y="0"/>
            <a:ext cx="114602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645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«Добровольцы - детям»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63" y="836712"/>
            <a:ext cx="9193213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" name="Picture 1" descr="D:\РИТА\волонтеры\ierI-osbsM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643050"/>
            <a:ext cx="3643338" cy="2428892"/>
          </a:xfrm>
          <a:prstGeom prst="rect">
            <a:avLst/>
          </a:prstGeom>
          <a:noFill/>
        </p:spPr>
      </p:pic>
      <p:pic>
        <p:nvPicPr>
          <p:cNvPr id="11266" name="Picture 2" descr="D:\РИТА\волонтеры\lA09G_gZov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500174"/>
            <a:ext cx="2595570" cy="3893355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3929066"/>
            <a:ext cx="4286280" cy="241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16117" y="0"/>
            <a:ext cx="122788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645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2928934"/>
            <a:ext cx="9144000" cy="3384376"/>
          </a:xfrm>
        </p:spPr>
        <p:txBody>
          <a:bodyPr>
            <a:noAutofit/>
          </a:bodyPr>
          <a:lstStyle/>
          <a:p>
            <a:pPr indent="457200" algn="just">
              <a:spcBef>
                <a:spcPts val="0"/>
              </a:spcBef>
            </a:pPr>
            <a:endParaRPr lang="ru-RU" sz="1400" dirty="0" smtClean="0">
              <a:solidFill>
                <a:srgbClr val="0070C0"/>
              </a:solidFill>
            </a:endParaRPr>
          </a:p>
          <a:p>
            <a:pPr indent="457200" algn="just">
              <a:spcBef>
                <a:spcPts val="0"/>
              </a:spcBef>
            </a:pPr>
            <a:r>
              <a:rPr lang="ru-RU" sz="1400" b="1" dirty="0" smtClean="0">
                <a:solidFill>
                  <a:srgbClr val="0070C0"/>
                </a:solidFill>
              </a:rPr>
              <a:t>Проблема: </a:t>
            </a:r>
            <a:r>
              <a:rPr lang="ru-RU" sz="1400" dirty="0" smtClean="0">
                <a:solidFill>
                  <a:srgbClr val="0070C0"/>
                </a:solidFill>
              </a:rPr>
              <a:t>Отсутствие эффективных механизмов взаимодействия между НКО области, реализующими добровольческие инициативы, низкий уровень вовлечения молодежи в социальную деятельность оказывают негативное влияние на отток молодежи из Орловской области. </a:t>
            </a:r>
          </a:p>
          <a:p>
            <a:pPr indent="457200" algn="just">
              <a:spcBef>
                <a:spcPts val="0"/>
              </a:spcBef>
            </a:pPr>
            <a:r>
              <a:rPr lang="ru-RU" sz="1400" dirty="0" smtClean="0">
                <a:solidFill>
                  <a:srgbClr val="0070C0"/>
                </a:solidFill>
              </a:rPr>
              <a:t>В регионе, добровольчество, в основном, носит событийный характер. Отсутствует ресурсная база для популяризации волонтерских инициатив, не реализуется такое важное и перспективное направление как серебряное </a:t>
            </a:r>
            <a:r>
              <a:rPr lang="ru-RU" sz="1400" dirty="0" err="1" smtClean="0">
                <a:solidFill>
                  <a:srgbClr val="0070C0"/>
                </a:solidFill>
              </a:rPr>
              <a:t>волонтерство</a:t>
            </a:r>
            <a:r>
              <a:rPr lang="ru-RU" sz="1400" dirty="0" smtClean="0">
                <a:solidFill>
                  <a:srgbClr val="0070C0"/>
                </a:solidFill>
              </a:rPr>
              <a:t>. Учитывая накопленный опыт реализации волонтерских инициатив, профессиональную подготовку волонтеров к деятельности, разрозненную, хаотичную специфику деятельности некоторых добровольческих объединений региона, положительный опыт волонтерских практик отдельных некоммерческих организаций области имеется острая необходимость акселерации, координации и популяризации добровольческих инициатив в регионе.</a:t>
            </a:r>
            <a:endParaRPr lang="ru-RU" sz="1400" b="1" u="sng" dirty="0" smtClean="0">
              <a:solidFill>
                <a:srgbClr val="0070C0"/>
              </a:solidFill>
            </a:endParaRPr>
          </a:p>
          <a:p>
            <a:pPr indent="457200" algn="just">
              <a:spcBef>
                <a:spcPts val="0"/>
              </a:spcBef>
            </a:pPr>
            <a:r>
              <a:rPr lang="ru-RU" sz="1400" b="1" u="sng" dirty="0" smtClean="0">
                <a:solidFill>
                  <a:srgbClr val="0070C0"/>
                </a:solidFill>
              </a:rPr>
              <a:t>Основные </a:t>
            </a:r>
            <a:r>
              <a:rPr lang="ru-RU" sz="1400" b="1" u="sng" dirty="0" smtClean="0">
                <a:solidFill>
                  <a:srgbClr val="0070C0"/>
                </a:solidFill>
              </a:rPr>
              <a:t>направления реализации проекта:</a:t>
            </a:r>
          </a:p>
          <a:p>
            <a:pPr indent="457200" algn="just">
              <a:spcBef>
                <a:spcPts val="0"/>
              </a:spcBef>
            </a:pPr>
            <a:r>
              <a:rPr lang="ru-RU" sz="1400" dirty="0" smtClean="0">
                <a:solidFill>
                  <a:srgbClr val="0070C0"/>
                </a:solidFill>
              </a:rPr>
              <a:t>Реализация акселерационной программы добровольческих инициатив 	</a:t>
            </a:r>
          </a:p>
          <a:p>
            <a:pPr indent="457200" algn="just">
              <a:spcBef>
                <a:spcPts val="0"/>
              </a:spcBef>
            </a:pPr>
            <a:r>
              <a:rPr lang="ru-RU" sz="1400" dirty="0" smtClean="0">
                <a:solidFill>
                  <a:srgbClr val="0070C0"/>
                </a:solidFill>
              </a:rPr>
              <a:t>Привлечение волонтеров и продвижение ценностей волонтерской среды 	</a:t>
            </a:r>
          </a:p>
          <a:p>
            <a:pPr indent="457200" algn="just">
              <a:spcBef>
                <a:spcPts val="0"/>
              </a:spcBef>
            </a:pPr>
            <a:r>
              <a:rPr lang="ru-RU" sz="1400" dirty="0" smtClean="0">
                <a:solidFill>
                  <a:srgbClr val="0070C0"/>
                </a:solidFill>
              </a:rPr>
              <a:t>Консолидация работы волонтерских организаций на базе Ресурсного координационного центра добровольческих инициатив опорного университета 	</a:t>
            </a:r>
          </a:p>
          <a:p>
            <a:pPr indent="457200" algn="just">
              <a:spcBef>
                <a:spcPts val="0"/>
              </a:spcBef>
            </a:pPr>
            <a:r>
              <a:rPr lang="ru-RU" sz="1400" dirty="0" smtClean="0">
                <a:solidFill>
                  <a:srgbClr val="0070C0"/>
                </a:solidFill>
              </a:rPr>
              <a:t>Снижение барьеров по развитию добровольчества в регионе 	</a:t>
            </a:r>
          </a:p>
          <a:p>
            <a:pPr indent="457200" algn="just">
              <a:spcBef>
                <a:spcPts val="0"/>
              </a:spcBef>
            </a:pPr>
            <a:r>
              <a:rPr lang="ru-RU" sz="1400" dirty="0" smtClean="0">
                <a:solidFill>
                  <a:srgbClr val="0070C0"/>
                </a:solidFill>
              </a:rPr>
              <a:t>Социальный </a:t>
            </a:r>
            <a:r>
              <a:rPr lang="ru-RU" sz="1400" dirty="0" err="1" smtClean="0">
                <a:solidFill>
                  <a:srgbClr val="0070C0"/>
                </a:solidFill>
              </a:rPr>
              <a:t>коворкинг</a:t>
            </a:r>
            <a:r>
              <a:rPr lang="ru-RU" sz="1400" dirty="0" smtClean="0">
                <a:solidFill>
                  <a:srgbClr val="0070C0"/>
                </a:solidFill>
              </a:rPr>
              <a:t> </a:t>
            </a:r>
          </a:p>
          <a:p>
            <a:pPr indent="457200" algn="just">
              <a:spcBef>
                <a:spcPts val="0"/>
              </a:spcBef>
            </a:pPr>
            <a:endParaRPr lang="ru-RU" sz="1400" dirty="0" smtClean="0">
              <a:solidFill>
                <a:srgbClr val="0070C0"/>
              </a:solidFill>
            </a:endParaRPr>
          </a:p>
          <a:p>
            <a:pPr indent="457200" algn="just">
              <a:spcBef>
                <a:spcPts val="0"/>
              </a:spcBef>
            </a:pPr>
            <a:r>
              <a:rPr lang="ru-RU" sz="1400" dirty="0" smtClean="0">
                <a:solidFill>
                  <a:srgbClr val="0070C0"/>
                </a:solidFill>
              </a:rPr>
              <a:t>	</a:t>
            </a:r>
          </a:p>
          <a:p>
            <a:pPr indent="457200" algn="just">
              <a:spcBef>
                <a:spcPts val="0"/>
              </a:spcBef>
            </a:pPr>
            <a:r>
              <a:rPr lang="ru-RU" sz="1400" dirty="0" smtClean="0">
                <a:solidFill>
                  <a:srgbClr val="0070C0"/>
                </a:solidFill>
              </a:rPr>
              <a:t>	</a:t>
            </a:r>
          </a:p>
          <a:p>
            <a:pPr indent="457200" algn="just">
              <a:spcBef>
                <a:spcPts val="0"/>
              </a:spcBef>
            </a:pP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357422" y="500042"/>
            <a:ext cx="6786578" cy="15121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ПРОЕКТ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Региональная акселерационная программа развития добровольческих инициатив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1714512" cy="149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одзаголовок 6"/>
          <p:cNvSpPr txBox="1">
            <a:spLocks/>
          </p:cNvSpPr>
          <p:nvPr/>
        </p:nvSpPr>
        <p:spPr>
          <a:xfrm>
            <a:off x="142844" y="1643050"/>
            <a:ext cx="8858312" cy="1285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rgbClr val="0070C0"/>
                </a:solidFill>
              </a:rPr>
              <a:t>ОСНОВНАЯ ИДЕЯ: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Популяризация идей добровольчества в регионе, расширение спектра деятельности волонтерских организаций региона, координация и акселерация добровольческих инициатив в области.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«Обману – нет!»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63" y="836712"/>
            <a:ext cx="9193213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AutoShape 2" descr="https://pp.userapi.com/c637920/v637920943/55b32/yPutleVXJ-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 descr="D:\РИТА\волонтеры\gvpQOrv_b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500174"/>
            <a:ext cx="4500594" cy="2700357"/>
          </a:xfrm>
          <a:prstGeom prst="rect">
            <a:avLst/>
          </a:prstGeom>
          <a:noFill/>
        </p:spPr>
      </p:pic>
      <p:pic>
        <p:nvPicPr>
          <p:cNvPr id="4100" name="Picture 4" descr="D:\РИТА\волонтеры\yPutleVXJ-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285992"/>
            <a:ext cx="4064000" cy="2438400"/>
          </a:xfrm>
          <a:prstGeom prst="rect">
            <a:avLst/>
          </a:prstGeom>
          <a:noFill/>
        </p:spPr>
      </p:pic>
      <p:pic>
        <p:nvPicPr>
          <p:cNvPr id="4101" name="Picture 5" descr="D:\РИТА\волонтеры\Ukd-bttbxw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500438"/>
            <a:ext cx="4857752" cy="3233441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97976" y="0"/>
            <a:ext cx="114602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645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44016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«Социальное проектирование»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63" y="836712"/>
            <a:ext cx="9193213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500174"/>
            <a:ext cx="3778949" cy="212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400800" y="-16078200"/>
            <a:ext cx="219456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736"/>
            <a:ext cx="2428892" cy="431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6593" y="3500438"/>
            <a:ext cx="533403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9862" y="0"/>
            <a:ext cx="1064138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645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58204" cy="179862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4000" dirty="0">
                <a:solidFill>
                  <a:srgbClr val="002060"/>
                </a:solidFill>
                <a:latin typeface="Arial" charset="0"/>
                <a:cs typeface="Arial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СПАСИБО ЗА ВНИМАНИЕ!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endParaRPr lang="ru-RU" sz="40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28596" y="2357430"/>
            <a:ext cx="6215106" cy="8578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</a:rPr>
              <a:t>+79038806481</a:t>
            </a:r>
            <a:endParaRPr lang="ru-RU" sz="4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margarit-p@mail.ru</a:t>
            </a:r>
            <a:endParaRPr lang="ru-RU" sz="4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volonterogu@mail.ru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https://vk.com/volonterogu</a:t>
            </a:r>
            <a:endParaRPr lang="ru-RU" sz="40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40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4286256"/>
            <a:ext cx="1232743" cy="159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899592" y="5301208"/>
            <a:ext cx="7772400" cy="3412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ЦЕЛЕВЫЕ ГРУППЫ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Подзаголовок 6"/>
          <p:cNvSpPr txBox="1">
            <a:spLocks/>
          </p:cNvSpPr>
          <p:nvPr/>
        </p:nvSpPr>
        <p:spPr>
          <a:xfrm>
            <a:off x="323528" y="5733256"/>
            <a:ext cx="8424936" cy="925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дети и подростки, молодежь, граждане «серебряного возраста», профессиональные сообщества; граждане, нуждающиеся в социальной и психологической помощи и поддержке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42852"/>
            <a:ext cx="1643074" cy="143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214414" y="357166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ЦЕЛЬ ПРОЕКТА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2071670" y="928670"/>
            <a:ext cx="7072330" cy="1178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развитие социокультурной среды региона за счет акселерации и консолидации добровольческих инициатив на базе опорного университета.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42844" y="1714488"/>
            <a:ext cx="328614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ЗАДАЧИ ПРОЕКТА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0" y="2214554"/>
            <a:ext cx="9001156" cy="29289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развитие и формирование добровольческих инициатив молодежи региона посредством инфраструктурного и методического обеспечения социального проектирования на базе опорного университета;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разработка и реализация программ подготовки волонтеров из числа школьников и студентов с учетом направленности их деятельности;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-акселерация добровольческих инициатив региона на базе социального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коворкинга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опорного университета;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-создание Ресурсного координационного центра, обеспечивающего консолидацию деятельности волонтеров региона;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-интеграция социального проектирования в образовательный процесс посредством технологии «обучение через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волонтерство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». 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Calibri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285728"/>
            <a:ext cx="7772400" cy="11521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МЕТОДЫ РЕАЛИЗАЦИИ ПРОЕКТА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9144000" cy="4572032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«обучение через </a:t>
            </a:r>
            <a:r>
              <a:rPr lang="ru-RU" sz="1600" dirty="0" err="1" smtClean="0">
                <a:solidFill>
                  <a:srgbClr val="0070C0"/>
                </a:solidFill>
              </a:rPr>
              <a:t>волонтерство</a:t>
            </a:r>
            <a:r>
              <a:rPr lang="ru-RU" sz="1600" dirty="0" smtClean="0">
                <a:solidFill>
                  <a:srgbClr val="0070C0"/>
                </a:solidFill>
              </a:rPr>
              <a:t>»;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лекторий (проведение обучающих семинаров, тренингов, практических занятий для волонтеров);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– программа подготовки волонтеров разных направлений;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– реализация просветительских и обучающих программ;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– партнерские </a:t>
            </a:r>
            <a:r>
              <a:rPr lang="ru-RU" sz="1600" dirty="0" err="1" smtClean="0">
                <a:solidFill>
                  <a:srgbClr val="0070C0"/>
                </a:solidFill>
              </a:rPr>
              <a:t>нетворкинг-сессии</a:t>
            </a:r>
            <a:r>
              <a:rPr lang="ru-RU" sz="1600" dirty="0" smtClean="0">
                <a:solidFill>
                  <a:srgbClr val="0070C0"/>
                </a:solidFill>
              </a:rPr>
              <a:t> для волонтерских организаций, органов власти и </a:t>
            </a:r>
            <a:r>
              <a:rPr lang="ru-RU" sz="1600" dirty="0" err="1" smtClean="0">
                <a:solidFill>
                  <a:srgbClr val="0070C0"/>
                </a:solidFill>
              </a:rPr>
              <a:t>бизнес-партнеров</a:t>
            </a:r>
            <a:r>
              <a:rPr lang="ru-RU" sz="1600" dirty="0" smtClean="0">
                <a:solidFill>
                  <a:srgbClr val="0070C0"/>
                </a:solidFill>
              </a:rPr>
              <a:t>;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– программы повышения квалификации;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– программы социального проектирования;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– распространение методик;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– участие в качестве экспертов в профильных региональных мероприятиях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– экспертная оценка проектов и конкурсных работ;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– экспертное сопровождение добровольчества в регионе;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формирование инфраструктуры и организация крупных событий в регионе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сопровождение социально значимых мероприятий в регионе;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реализация добровольческих инициатив по всем направлениям </a:t>
            </a:r>
            <a:r>
              <a:rPr lang="ru-RU" sz="1600" dirty="0" err="1" smtClean="0">
                <a:solidFill>
                  <a:srgbClr val="0070C0"/>
                </a:solidFill>
              </a:rPr>
              <a:t>волонтерства</a:t>
            </a:r>
            <a:r>
              <a:rPr lang="ru-RU" sz="1600" dirty="0" smtClean="0">
                <a:solidFill>
                  <a:srgbClr val="0070C0"/>
                </a:solidFill>
              </a:rPr>
              <a:t>;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создание акселерационной площадки по координации социальных инициатив студенческой молодежи региона;</a:t>
            </a:r>
          </a:p>
          <a:p>
            <a:pPr algn="just"/>
            <a:endParaRPr lang="ru-RU" sz="1600" dirty="0" smtClean="0">
              <a:solidFill>
                <a:srgbClr val="0070C0"/>
              </a:solidFill>
            </a:endParaRPr>
          </a:p>
          <a:p>
            <a:pPr algn="just"/>
            <a:endParaRPr lang="ru-RU" sz="1600" dirty="0" smtClean="0">
              <a:solidFill>
                <a:srgbClr val="0070C0"/>
              </a:solidFill>
            </a:endParaRPr>
          </a:p>
          <a:p>
            <a:pPr algn="just"/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163717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368916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14546" y="357166"/>
            <a:ext cx="6443650" cy="51944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ОЖИДАЕМЫЕ РЕЗУЛЬТАТЫ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94262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- увеличение количества социальных акций – до 1000;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охват населения, нуждающегося в добровольческой помощи – не менее 50% от общего количества;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количество социальных проектов, получивших </a:t>
            </a:r>
            <a:r>
              <a:rPr lang="ru-RU" sz="1500" dirty="0" err="1" smtClean="0">
                <a:solidFill>
                  <a:srgbClr val="0070C0"/>
                </a:solidFill>
              </a:rPr>
              <a:t>грантовую</a:t>
            </a:r>
            <a:r>
              <a:rPr lang="ru-RU" sz="1500" dirty="0" smtClean="0">
                <a:solidFill>
                  <a:srgbClr val="0070C0"/>
                </a:solidFill>
              </a:rPr>
              <a:t> поддержку – не менее 150.</a:t>
            </a:r>
          </a:p>
          <a:p>
            <a:pPr algn="just"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разработка и реализация проектов культурной направленности – не менее 1000;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создание открытого культурно-просветительского </a:t>
            </a:r>
            <a:r>
              <a:rPr lang="ru-RU" sz="1500" dirty="0" err="1" smtClean="0">
                <a:solidFill>
                  <a:srgbClr val="0070C0"/>
                </a:solidFill>
              </a:rPr>
              <a:t>контент-пространства</a:t>
            </a:r>
            <a:r>
              <a:rPr lang="ru-RU" sz="1500" dirty="0" smtClean="0">
                <a:solidFill>
                  <a:srgbClr val="0070C0"/>
                </a:solidFill>
              </a:rPr>
              <a:t>.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количество волонтеров серебряного возраста – не менее 1% от общего количества граждан пожилого возраста;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количество волонтерских объединений серебряных волонтеров – не менее 2 в районе;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количество проектов и акций, проводимых волонтерами «серебряного возраста» – не менее 100.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проведение исторических </a:t>
            </a:r>
            <a:r>
              <a:rPr lang="ru-RU" sz="1500" dirty="0" err="1" smtClean="0">
                <a:solidFill>
                  <a:srgbClr val="0070C0"/>
                </a:solidFill>
              </a:rPr>
              <a:t>квестов</a:t>
            </a:r>
            <a:r>
              <a:rPr lang="ru-RU" sz="1500" dirty="0" smtClean="0">
                <a:solidFill>
                  <a:srgbClr val="0070C0"/>
                </a:solidFill>
              </a:rPr>
              <a:t> – не менее 1 в месяц;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разработка и реализация проектов патриотической направленности – не менее 100 в год.</a:t>
            </a:r>
          </a:p>
          <a:p>
            <a:pPr marL="0" indent="0"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разработка и реализация проектов экологической направленности – не менее 100 в год.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оказание помощи в лечебно – профилактических учреждениях – не менее 6 часов в неделю;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организация и проведение образовательных программ по санитарному просвещению населения в образовательных учреждениях – охват не менее 80%;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оказание помощи в осуществлении медицинского надзора на мероприятиях –охват не менее 80%.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количество семинаров-тренингов не менее 3 в месяц;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количество </a:t>
            </a:r>
            <a:r>
              <a:rPr lang="ru-RU" sz="1500" dirty="0" err="1" smtClean="0">
                <a:solidFill>
                  <a:srgbClr val="0070C0"/>
                </a:solidFill>
              </a:rPr>
              <a:t>нетворкинг-сессий</a:t>
            </a:r>
            <a:r>
              <a:rPr lang="ru-RU" sz="1500" dirty="0" smtClean="0">
                <a:solidFill>
                  <a:srgbClr val="0070C0"/>
                </a:solidFill>
              </a:rPr>
              <a:t> не реже 1 раза в квартал;</a:t>
            </a:r>
          </a:p>
          <a:p>
            <a:pPr>
              <a:buNone/>
            </a:pPr>
            <a:r>
              <a:rPr lang="ru-RU" sz="1500" dirty="0" smtClean="0">
                <a:solidFill>
                  <a:srgbClr val="0070C0"/>
                </a:solidFill>
              </a:rPr>
              <a:t>– количество конкурсов социального проектирования не реже 1 раза в полугодие.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00868" cy="15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357166"/>
            <a:ext cx="5900750" cy="9361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ПАРТНЕРЫ ПРОЕКТА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«Ассоциация волонтерских центров»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«Российское движение школьников»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ОО «Волонтеры Победы»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ВПП «Единая Россия»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Правительство Орловской области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Департамент образования Орловской области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Департамент внутренней политики и развития местного самоуправления Орловской области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Общественная палата Орловской области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Орловский областной совет народных депутатов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УМВД России по Орловской области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ГИБДД УМВД России по Орловской области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ОРО «Сбербанк России»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социальной защиты населения Орловской области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Орловское городское отделение ООО «Российский красный крест»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Региональное общественное движение Молодежное движение «Патриоты </a:t>
            </a:r>
            <a:r>
              <a:rPr 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Орловщины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Орловское региональное отделение Молодежной общероссийской общественной организации «Российские студенческие отряды»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Профком студентов университета</a:t>
            </a:r>
          </a:p>
          <a:p>
            <a:pPr algn="just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по воспитательной работе и молодежной политике университета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1571636" cy="13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368916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300774" cy="109095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ВЛИЯНИЕ ПРОЕКТА НА СОЦИАЛЬНО-ЭКОНОМИЧЕСКОЕ РАЗВИТИЕ РЕГИОНА 	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14282" y="2000240"/>
            <a:ext cx="8643998" cy="40259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– популяризация региона как центра социальной активности молодежи; </a:t>
            </a:r>
          </a:p>
          <a:p>
            <a:pPr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– сокращение оттока молодежи из региона; </a:t>
            </a:r>
          </a:p>
          <a:p>
            <a:pPr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– решение задач социально-экономического развития региона посредством вовлеченности добровольческих организаций; </a:t>
            </a:r>
          </a:p>
          <a:p>
            <a:pPr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– развитие молодежного предпринимательства и профессиональных компетенций молодежи; </a:t>
            </a:r>
          </a:p>
          <a:p>
            <a:pPr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– развитие серебряного </a:t>
            </a:r>
            <a:r>
              <a:rPr lang="ru-RU" sz="2000" dirty="0" err="1" smtClean="0">
                <a:solidFill>
                  <a:srgbClr val="0070C0"/>
                </a:solidFill>
              </a:rPr>
              <a:t>волонтерства</a:t>
            </a:r>
            <a:r>
              <a:rPr lang="ru-RU" sz="2000" dirty="0" smtClean="0">
                <a:solidFill>
                  <a:srgbClr val="0070C0"/>
                </a:solidFill>
              </a:rPr>
              <a:t> в регионе; </a:t>
            </a:r>
          </a:p>
          <a:p>
            <a:pPr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– интеграция добровольческих инициатив образовательных учреждений региона; </a:t>
            </a:r>
          </a:p>
          <a:p>
            <a:pPr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– создание в регионе акселерационного центра подготовки волонтеров к проведению всероссийских и международных фестивалей. 	</a:t>
            </a:r>
          </a:p>
          <a:p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80089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8605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Ресурсный центр -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форма  объединения добровольцев и волонтерских организаций, концентрации ресурсов (человеческого капитала, материально-технических, информационных) для  целей  совместного использования и акселерации </a:t>
            </a:r>
            <a:r>
              <a:rPr lang="ru-RU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волонтерства</a:t>
            </a: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и социальных инициатив в регионе. 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155531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</TotalTime>
  <Words>1482</Words>
  <Application>Microsoft Office PowerPoint</Application>
  <PresentationFormat>Экран (4:3)</PresentationFormat>
  <Paragraphs>241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РЕСУРСНЫЙ КООРДИНАЦИОННЫЙ ЦЕНТР  ДОБРОВОЛЬЧЕСКИХ ИНИЦИАТИВ ОГУ имени И.С.Тургенева</vt:lpstr>
      <vt:lpstr>вызовы</vt:lpstr>
      <vt:lpstr>Слайд 3</vt:lpstr>
      <vt:lpstr>Слайд 4</vt:lpstr>
      <vt:lpstr>МЕТОДЫ РЕАЛИЗАЦИИ ПРОЕКТА</vt:lpstr>
      <vt:lpstr>ОЖИДАЕМЫЕ РЕЗУЛЬТАТЫ  </vt:lpstr>
      <vt:lpstr>ПАРТНЕРЫ ПРОЕКТА</vt:lpstr>
      <vt:lpstr>ВЛИЯНИЕ ПРОЕКТА НА СОЦИАЛЬНО-ЭКОНОМИЧЕСКОЕ РАЗВИТИЕ РЕГИОНА  </vt:lpstr>
      <vt:lpstr>Ресурсный центр - форма  объединения добровольцев и волонтерских организаций, концентрации ресурсов (человеческого капитала, материально-технических, информационных) для  целей  совместного использования и акселерации волонтерства и социальных инициатив в регионе. </vt:lpstr>
      <vt:lpstr>Миссия </vt:lpstr>
      <vt:lpstr>Организационно-управленческая структура</vt:lpstr>
      <vt:lpstr>Слайд 12</vt:lpstr>
      <vt:lpstr>Типы  ресурсов  РЦ</vt:lpstr>
      <vt:lpstr>Ресурсный центр опорного университета</vt:lpstr>
      <vt:lpstr>Слайд 15</vt:lpstr>
      <vt:lpstr>приложения</vt:lpstr>
      <vt:lpstr>«Благотворительная прогулка» ЦЕЛЬ: сбор средств для оказания АДРЕСНОЙ помощи онкобольным детям</vt:lpstr>
      <vt:lpstr>Слайд 18</vt:lpstr>
      <vt:lpstr>Слайд 19</vt:lpstr>
      <vt:lpstr>Слайд 20</vt:lpstr>
      <vt:lpstr>Слайд 21</vt:lpstr>
      <vt:lpstr>Слайд 22</vt:lpstr>
      <vt:lpstr>Слайд 23</vt:lpstr>
      <vt:lpstr>БЕССМЕРТНЫЙ ПОЛК</vt:lpstr>
      <vt:lpstr>ПИСЬМО ВЕТЕРАНУ</vt:lpstr>
      <vt:lpstr>Уроки «добро – ТЫ!»</vt:lpstr>
      <vt:lpstr>«Читай, страна!»</vt:lpstr>
      <vt:lpstr>«Космический забег»</vt:lpstr>
      <vt:lpstr>«Добровольцы - детям»</vt:lpstr>
      <vt:lpstr>«Обману – нет!»</vt:lpstr>
      <vt:lpstr>«Социальное проектирование»</vt:lpstr>
      <vt:lpstr>  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РЕСУРСНЫЙ КООРДИНАЦИОННЫЙ ЦЕНТР  ДОБРОВОЛЬЧЕСКИХ ИНИЦИАТИВ ОГУ имени И.С.Тургенева</dc:title>
  <dc:creator>Катя</dc:creator>
  <cp:lastModifiedBy>Владимир</cp:lastModifiedBy>
  <cp:revision>42</cp:revision>
  <dcterms:created xsi:type="dcterms:W3CDTF">2017-10-22T14:26:42Z</dcterms:created>
  <dcterms:modified xsi:type="dcterms:W3CDTF">2018-04-14T07:54:44Z</dcterms:modified>
</cp:coreProperties>
</file>