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62" r:id="rId2"/>
    <p:sldMasterId id="2147483773" r:id="rId3"/>
    <p:sldMasterId id="2147483797" r:id="rId4"/>
    <p:sldMasterId id="2147483901" r:id="rId5"/>
  </p:sldMasterIdLst>
  <p:notesMasterIdLst>
    <p:notesMasterId r:id="rId27"/>
  </p:notesMasterIdLst>
  <p:sldIdLst>
    <p:sldId id="256" r:id="rId6"/>
    <p:sldId id="269" r:id="rId7"/>
    <p:sldId id="268" r:id="rId8"/>
    <p:sldId id="257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66" r:id="rId18"/>
    <p:sldId id="265" r:id="rId19"/>
    <p:sldId id="264" r:id="rId20"/>
    <p:sldId id="263" r:id="rId21"/>
    <p:sldId id="262" r:id="rId22"/>
    <p:sldId id="261" r:id="rId23"/>
    <p:sldId id="260" r:id="rId24"/>
    <p:sldId id="259" r:id="rId25"/>
    <p:sldId id="258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3D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117" d="100"/>
          <a:sy n="117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97B85-4D95-41C8-A628-41E591E0ECBC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06E7DA-DDB1-4E62-9472-74BE77FFB2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142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4307C1-DE89-4DED-BB1D-1EB091E3737B}" type="slidenum">
              <a:rPr lang="ru-RU">
                <a:solidFill>
                  <a:srgbClr val="000000"/>
                </a:solidFill>
              </a:rPr>
              <a:pPr/>
              <a:t>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610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BA30CB-A86A-487E-835D-5F1C1EA84321}" type="slidenum">
              <a:rPr lang="ru-RU">
                <a:solidFill>
                  <a:srgbClr val="000000"/>
                </a:solidFill>
              </a:rPr>
              <a:pPr/>
              <a:t>19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277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127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6BBE7-2588-4AF1-BE96-7F4A5F1539B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0C0D03-53FB-4E04-8A90-9E05928729E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414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381B4-A26F-4E7B-BB2F-BD858708912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8FDAC4-FFCD-430E-AD0B-2037FD596CF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014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9CD0D-EB94-4403-ADBA-601B527A489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DC2F85-9F32-4D05-A70F-C23CCC30BB3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475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425C2-BAAB-43DC-BCED-7AE6C27B1739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15.05.2019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95FD24-146A-41EF-B8A0-C31771BE4294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558643"/>
      </p:ext>
    </p:extLst>
  </p:cSld>
  <p:clrMapOvr>
    <a:masterClrMapping/>
  </p:clrMapOvr>
  <p:transition spd="slow" advClick="0" advTm="20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Нашивка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8D83201-B67D-41F9-ACDF-53880E37DFAD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15.05.2019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CE0ACC-DE25-465F-A110-E5BF3DDA1A18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664414"/>
      </p:ext>
    </p:extLst>
  </p:cSld>
  <p:clrMapOvr>
    <a:masterClrMapping/>
  </p:clrMapOvr>
  <p:transition spd="slow" advClick="0" advTm="20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F3329-9B0C-43EA-9985-EBA3D898E712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15.05.2019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9A188D-37A3-4A82-8162-6D980F37BFB2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67085"/>
      </p:ext>
    </p:extLst>
  </p:cSld>
  <p:clrMapOvr>
    <a:masterClrMapping/>
  </p:clrMapOvr>
  <p:transition spd="slow" advClick="0" advTm="2000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4F3F4AF-88EF-4673-A794-BB1EDD7DFAD0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15.05.2019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58A0B9-0A57-4993-AF06-605BD3870860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781913"/>
      </p:ext>
    </p:extLst>
  </p:cSld>
  <p:clrMapOvr>
    <a:masterClrMapping/>
  </p:clrMapOvr>
  <p:transition spd="slow" advClick="0" advTm="2000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983F3-653C-4F3F-8792-16122F5B2BBC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15.05.2019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A9C8AB-2AC9-4C54-9204-FD57DA9BCA0B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585619"/>
      </p:ext>
    </p:extLst>
  </p:cSld>
  <p:clrMapOvr>
    <a:masterClrMapping/>
  </p:clrMapOvr>
  <p:transition spd="slow" advClick="0" advTm="2000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7B313-1442-468A-B3E0-D70231FB45FA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15.05.2019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7A5044-4390-49AC-9D9C-6896FD65050E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421850"/>
      </p:ext>
    </p:extLst>
  </p:cSld>
  <p:clrMapOvr>
    <a:masterClrMapping/>
  </p:clrMapOvr>
  <p:transition spd="slow" advClick="0" advTm="2000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E5FC47E-41A3-4EAE-8945-B0654E498318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15.05.2019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4EE6D4-5821-4B26-9490-BB07EC1DF0CE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203071"/>
      </p:ext>
    </p:extLst>
  </p:cSld>
  <p:clrMapOvr>
    <a:masterClrMapping/>
  </p:clrMapOvr>
  <p:transition spd="slow" advClick="0" advTm="2000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Нашив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85F9A36-BA04-4D06-8B6A-767D69F0C10E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15.05.2019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D4075E-75D1-4E64-AEBD-70113CB2B0FD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926222"/>
      </p:ext>
    </p:extLst>
  </p:cSld>
  <p:clrMapOvr>
    <a:masterClrMapping/>
  </p:clrMapOvr>
  <p:transition spd="slow" advClick="0" advTm="2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CF609-0E9A-495C-8175-E7588A33D22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93028E-26DD-4FEC-B6F6-E6D8D30578F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3213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6342D-B9E3-464C-B205-78F199ABBAA7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15.05.2019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2F1D59-16DB-464D-B2C8-4F563EB7FF87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507937"/>
      </p:ext>
    </p:extLst>
  </p:cSld>
  <p:clrMapOvr>
    <a:masterClrMapping/>
  </p:clrMapOvr>
  <p:transition spd="slow" advClick="0" advTm="2000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70B27-32F8-48AC-BF66-8A11890C2FE4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15.05.2019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E63087-F8B5-45BF-9C62-B2D34BEDA172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005622"/>
      </p:ext>
    </p:extLst>
  </p:cSld>
  <p:clrMapOvr>
    <a:masterClrMapping/>
  </p:clrMapOvr>
  <p:transition spd="slow" advClick="0" advTm="2000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titlemaster_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6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59" name="Rectangle 3"/>
          <p:cNvSpPr>
            <a:spLocks noGrp="1" noChangeArrowheads="1"/>
          </p:cNvSpPr>
          <p:nvPr>
            <p:ph type="dt" sz="half" idx="2"/>
          </p:nvPr>
        </p:nvSpPr>
        <p:spPr>
          <a:xfrm>
            <a:off x="304800" y="6248400"/>
            <a:ext cx="19050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3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248400"/>
            <a:ext cx="19050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fld id="{33E39497-FAD9-4A7A-A753-44E62C5315E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3429000"/>
            <a:ext cx="6400800" cy="14478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70663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371600"/>
            <a:ext cx="7620000" cy="20574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algn="ctr">
              <a:defRPr sz="5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966921135"/>
      </p:ext>
    </p:extLst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2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6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706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0663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ABF3C3-F775-418F-A80F-685EF2F96E2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69174"/>
      </p:ext>
    </p:extLst>
  </p:cSld>
  <p:clrMapOvr>
    <a:masterClrMapping/>
  </p:clrMapOvr>
  <p:transition advClick="0" advTm="300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883BB4-08D7-484E-BA78-4F9ED8DEC4F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098080"/>
      </p:ext>
    </p:extLst>
  </p:cSld>
  <p:clrMapOvr>
    <a:masterClrMapping/>
  </p:clrMapOvr>
  <p:transition advClick="0" advTm="300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6B684C-A8C5-4532-8294-81A0D791152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108285"/>
      </p:ext>
    </p:extLst>
  </p:cSld>
  <p:clrMapOvr>
    <a:masterClrMapping/>
  </p:clrMapOvr>
  <p:transition advClick="0" advTm="300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309F01-0703-49F3-8DB9-15F8B6FF432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762226"/>
      </p:ext>
    </p:extLst>
  </p:cSld>
  <p:clrMapOvr>
    <a:masterClrMapping/>
  </p:clrMapOvr>
  <p:transition advClick="0" advTm="300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5E753D-B4B2-460C-A5EC-D36C0466A39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323469"/>
      </p:ext>
    </p:extLst>
  </p:cSld>
  <p:clrMapOvr>
    <a:masterClrMapping/>
  </p:clrMapOvr>
  <p:transition advClick="0" advTm="300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AF6EBD-0A05-41DF-B85B-DE0EC61D11B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929451"/>
      </p:ext>
    </p:extLst>
  </p:cSld>
  <p:clrMapOvr>
    <a:masterClrMapping/>
  </p:clrMapOvr>
  <p:transition advClick="0" advTm="300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F3B9B4-DDE7-48F6-9271-F9FFE128D83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389295"/>
      </p:ext>
    </p:extLst>
  </p:cSld>
  <p:clrMapOvr>
    <a:masterClrMapping/>
  </p:clrMapOvr>
  <p:transition advClick="0" advTm="3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74CD2-7177-4AD2-8036-5A5B9F54D86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5B35AC-E719-4817-8A53-F23228AB64C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2994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6F00CF-9DDC-47EB-A49E-126AAD0001A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191328"/>
      </p:ext>
    </p:extLst>
  </p:cSld>
  <p:clrMapOvr>
    <a:masterClrMapping/>
  </p:clrMapOvr>
  <p:transition advClick="0" advTm="300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9464A1-F9DB-4E8E-BAE0-6F718EE1CB5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610066"/>
      </p:ext>
    </p:extLst>
  </p:cSld>
  <p:clrMapOvr>
    <a:masterClrMapping/>
  </p:clrMapOvr>
  <p:transition advClick="0" advTm="300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39000" y="228600"/>
            <a:ext cx="16002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438400" y="228600"/>
            <a:ext cx="46482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58B525-25A1-4034-A745-4744862DAA6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189826"/>
      </p:ext>
    </p:extLst>
  </p:cSld>
  <p:clrMapOvr>
    <a:masterClrMapping/>
  </p:clrMapOvr>
  <p:transition advClick="0" advTm="300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2F131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F131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0325A-72EC-46C9-AB4C-D7F14F8A0A43}" type="slidenum">
              <a:rPr lang="ru-RU" smtClean="0">
                <a:solidFill>
                  <a:srgbClr val="2F1311"/>
                </a:solidFill>
              </a:rPr>
              <a:pPr/>
              <a:t>‹#›</a:t>
            </a:fld>
            <a:endParaRPr lang="ru-RU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1481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2F131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F131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BCAA5-0CAE-4130-9863-2074FA4DC874}" type="slidenum">
              <a:rPr lang="ru-RU" smtClean="0">
                <a:solidFill>
                  <a:srgbClr val="2F1311"/>
                </a:solidFill>
              </a:rPr>
              <a:pPr/>
              <a:t>‹#›</a:t>
            </a:fld>
            <a:endParaRPr lang="ru-RU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1619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2F131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F131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AB5B7-D252-4D16-9FB8-1172EC48F516}" type="slidenum">
              <a:rPr lang="ru-RU" smtClean="0">
                <a:solidFill>
                  <a:srgbClr val="2F1311"/>
                </a:solidFill>
              </a:rPr>
              <a:pPr/>
              <a:t>‹#›</a:t>
            </a:fld>
            <a:endParaRPr lang="ru-RU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0910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2F131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F131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F5079-1A84-4F06-B919-D8752D4C1304}" type="slidenum">
              <a:rPr lang="ru-RU" smtClean="0">
                <a:solidFill>
                  <a:srgbClr val="2F1311"/>
                </a:solidFill>
              </a:rPr>
              <a:pPr/>
              <a:t>‹#›</a:t>
            </a:fld>
            <a:endParaRPr lang="ru-RU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2370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2F131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F131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C0E99-0DC0-467E-8A8D-D69525993DF0}" type="slidenum">
              <a:rPr lang="ru-RU" smtClean="0">
                <a:solidFill>
                  <a:srgbClr val="2F1311"/>
                </a:solidFill>
              </a:rPr>
              <a:pPr/>
              <a:t>‹#›</a:t>
            </a:fld>
            <a:endParaRPr lang="ru-RU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6142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2F131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F131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51485-ADF0-4EB9-8F02-BDE67475B228}" type="slidenum">
              <a:rPr lang="ru-RU" smtClean="0">
                <a:solidFill>
                  <a:srgbClr val="2F1311"/>
                </a:solidFill>
              </a:rPr>
              <a:pPr/>
              <a:t>‹#›</a:t>
            </a:fld>
            <a:endParaRPr lang="ru-RU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5181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2F131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F131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59361-A3F9-4AFD-8EDA-2C30DF628980}" type="slidenum">
              <a:rPr lang="ru-RU" smtClean="0">
                <a:solidFill>
                  <a:srgbClr val="2F1311"/>
                </a:solidFill>
              </a:rPr>
              <a:pPr/>
              <a:t>‹#›</a:t>
            </a:fld>
            <a:endParaRPr lang="ru-RU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219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3691A-0C67-4579-BED4-E75C924D54F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CB9D29-2A50-4417-8DEE-E2E816FDEF6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7525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2F131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F131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C4C6-38C9-457A-B0C7-CB89ED3CAE36}" type="slidenum">
              <a:rPr lang="ru-RU" smtClean="0">
                <a:solidFill>
                  <a:srgbClr val="2F1311"/>
                </a:solidFill>
              </a:rPr>
              <a:pPr/>
              <a:t>‹#›</a:t>
            </a:fld>
            <a:endParaRPr lang="ru-RU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7399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2F131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F131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B93A-5354-43A7-B4DA-96670B411154}" type="slidenum">
              <a:rPr lang="ru-RU" smtClean="0">
                <a:solidFill>
                  <a:srgbClr val="2F1311"/>
                </a:solidFill>
              </a:rPr>
              <a:pPr/>
              <a:t>‹#›</a:t>
            </a:fld>
            <a:endParaRPr lang="ru-RU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3871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2F131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F131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91E5D-3D5C-4B45-86E6-0325962D984D}" type="slidenum">
              <a:rPr lang="ru-RU" smtClean="0">
                <a:solidFill>
                  <a:srgbClr val="2F1311"/>
                </a:solidFill>
              </a:rPr>
              <a:pPr/>
              <a:t>‹#›</a:t>
            </a:fld>
            <a:endParaRPr lang="ru-RU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7634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2F131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F131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91E5D-3D5C-4B45-86E6-0325962D984D}" type="slidenum">
              <a:rPr lang="ru-RU" smtClean="0">
                <a:solidFill>
                  <a:srgbClr val="2F1311"/>
                </a:solidFill>
              </a:rPr>
              <a:pPr/>
              <a:t>‹#›</a:t>
            </a:fld>
            <a:endParaRPr lang="ru-RU">
              <a:solidFill>
                <a:srgbClr val="2F131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18411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2F131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F131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91E5D-3D5C-4B45-86E6-0325962D984D}" type="slidenum">
              <a:rPr lang="ru-RU" smtClean="0">
                <a:solidFill>
                  <a:srgbClr val="2F1311"/>
                </a:solidFill>
              </a:rPr>
              <a:pPr/>
              <a:t>‹#›</a:t>
            </a:fld>
            <a:endParaRPr lang="ru-RU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2273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2F131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F131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91E5D-3D5C-4B45-86E6-0325962D984D}" type="slidenum">
              <a:rPr lang="ru-RU" smtClean="0">
                <a:solidFill>
                  <a:srgbClr val="2F1311"/>
                </a:solidFill>
              </a:rPr>
              <a:pPr/>
              <a:t>‹#›</a:t>
            </a:fld>
            <a:endParaRPr lang="ru-RU">
              <a:solidFill>
                <a:srgbClr val="2F131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652391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2F131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F131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91E5D-3D5C-4B45-86E6-0325962D984D}" type="slidenum">
              <a:rPr lang="ru-RU" smtClean="0">
                <a:solidFill>
                  <a:srgbClr val="2F1311"/>
                </a:solidFill>
              </a:rPr>
              <a:pPr/>
              <a:t>‹#›</a:t>
            </a:fld>
            <a:endParaRPr lang="ru-RU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5269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2F131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F131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78521-C116-46F6-A5D8-3039D246E4EC}" type="slidenum">
              <a:rPr lang="ru-RU" smtClean="0">
                <a:solidFill>
                  <a:srgbClr val="2F1311"/>
                </a:solidFill>
              </a:rPr>
              <a:pPr/>
              <a:t>‹#›</a:t>
            </a:fld>
            <a:endParaRPr lang="ru-RU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4565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2F131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F131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04CCF-40E3-472A-A917-2D39EDEF78FE}" type="slidenum">
              <a:rPr lang="ru-RU" smtClean="0">
                <a:solidFill>
                  <a:srgbClr val="2F1311"/>
                </a:solidFill>
              </a:rPr>
              <a:pPr/>
              <a:t>‹#›</a:t>
            </a:fld>
            <a:endParaRPr lang="ru-RU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5573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01625" y="6242050"/>
            <a:ext cx="1782763" cy="474663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2F1311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257425" y="6248400"/>
            <a:ext cx="3455988" cy="474663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2F1311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5867400" y="6248400"/>
            <a:ext cx="1755775" cy="474663"/>
          </a:xfrm>
        </p:spPr>
        <p:txBody>
          <a:bodyPr/>
          <a:lstStyle>
            <a:lvl1pPr>
              <a:defRPr/>
            </a:lvl1pPr>
          </a:lstStyle>
          <a:p>
            <a:fld id="{5B6984EB-516B-4A8D-B512-9FA5689D8F6F}" type="slidenum">
              <a:rPr lang="ru-RU">
                <a:solidFill>
                  <a:srgbClr val="2F1311"/>
                </a:solidFill>
              </a:rPr>
              <a:pPr/>
              <a:t>‹#›</a:t>
            </a:fld>
            <a:endParaRPr lang="ru-RU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945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BE9E2-CAE1-4D54-B50D-907FC520868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710831-6B7D-4C0A-9A68-2A62965255F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24914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84BA-1A6C-4321-AF9F-11BD9546267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77378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BC354-44FE-475E-9F55-A2F4A4B85253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6461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E1E55-9F4E-4A54-B888-AC06B798F80C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76566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E6AEE-C650-47F7-85AA-0C3396C89531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61734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9BC6D-FD5A-412B-BBAB-6B47518795C1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44082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A6FB9-5FE4-48F1-8E6A-D0280418E2DD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62675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7E4DF-48AD-46A8-BA41-79F2D0CB7A3B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97736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D052-5EBE-493C-B3A6-C4C8DC073A8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99696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92711-C15A-4A52-BB27-88DE42F4CE8C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53626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ED402-FB42-41CA-B193-2953E1F7A520}" type="slidenum">
              <a:rPr lang="ru-RU" smtClean="0">
                <a:solidFill>
                  <a:srgbClr val="FFFFFF"/>
                </a:solidFill>
                <a:latin typeface="Tahoma" panose="020B0604030504040204" pitchFamily="34" charset="0"/>
              </a:rPr>
              <a:pPr/>
              <a:t>‹#›</a:t>
            </a:fld>
            <a:endParaRPr lang="ru-RU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387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716F7-AFDD-405D-892D-BEC3E86A9D0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7337D6-F2EA-4FC1-80C1-60F3F6E5B1B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55711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ED402-FB42-41CA-B193-2953E1F7A520}" type="slidenum">
              <a:rPr lang="ru-RU" smtClean="0">
                <a:solidFill>
                  <a:srgbClr val="FFFFFF"/>
                </a:solidFill>
                <a:latin typeface="Tahoma" panose="020B0604030504040204" pitchFamily="34" charset="0"/>
              </a:rPr>
              <a:pPr/>
              <a:t>‹#›</a:t>
            </a:fld>
            <a:endParaRPr lang="ru-RU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0195277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ED402-FB42-41CA-B193-2953E1F7A520}" type="slidenum">
              <a:rPr lang="ru-RU" smtClean="0">
                <a:solidFill>
                  <a:srgbClr val="FFFFFF"/>
                </a:solidFill>
                <a:latin typeface="Tahoma" panose="020B0604030504040204" pitchFamily="34" charset="0"/>
              </a:rPr>
              <a:pPr/>
              <a:t>‹#›</a:t>
            </a:fld>
            <a:endParaRPr lang="ru-RU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07507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ED402-FB42-41CA-B193-2953E1F7A520}" type="slidenum">
              <a:rPr lang="ru-RU" smtClean="0">
                <a:solidFill>
                  <a:srgbClr val="FFFFFF"/>
                </a:solidFill>
                <a:latin typeface="Tahoma" panose="020B0604030504040204" pitchFamily="34" charset="0"/>
              </a:rPr>
              <a:pPr/>
              <a:t>‹#›</a:t>
            </a:fld>
            <a:endParaRPr lang="ru-RU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4040784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ED402-FB42-41CA-B193-2953E1F7A520}" type="slidenum">
              <a:rPr lang="ru-RU" smtClean="0">
                <a:solidFill>
                  <a:srgbClr val="FFFFFF"/>
                </a:solidFill>
                <a:latin typeface="Tahoma" panose="020B0604030504040204" pitchFamily="34" charset="0"/>
              </a:rPr>
              <a:pPr/>
              <a:t>‹#›</a:t>
            </a:fld>
            <a:endParaRPr lang="ru-RU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5249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07684-F933-466B-8CFA-9814EC7EC5C3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20082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343F1-5965-41D4-B22B-5041B75B128C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901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EA42D-3E7F-42EA-BAFD-ADAAF5174C5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C54162-CE2E-40E0-A501-8C9866143D2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552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6FF1C-EDC6-4E64-B3A7-5FBB521E02D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D09358-BE3C-407B-A809-2731A43485C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31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F2D21-E7E0-4257-BC42-4916C30331C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65E3DB-ECB9-4304-AC60-187690D689D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563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shap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7DDC114-D509-4476-9728-CB7E1D7EC0C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63BC5CF9-BCC4-4149-9572-5CC09639421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479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advClick="0" advTm="5000"/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149DCBD6-62A3-4C86-BD4B-3A5C8400374C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15.05.2019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Lucida Sans Unicode" panose="020B0602030504020204" pitchFamily="34" charset="0"/>
              </a:defRPr>
            </a:lvl1pPr>
          </a:lstStyle>
          <a:p>
            <a:fld id="{FBC6FFAA-3EE4-4014-874E-D1B4F145E950}" type="slidenum">
              <a:rPr lang="ru-RU">
                <a:solidFill>
                  <a:prstClr val="black"/>
                </a:solidFill>
                <a:cs typeface="Arial" panose="020B0604020202020204" pitchFamily="34" charset="0"/>
              </a:rPr>
              <a:pPr/>
              <a:t>‹#›</a:t>
            </a:fld>
            <a:endParaRPr lang="ru-RU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817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</p:sldLayoutIdLst>
  <p:transition spd="slow" advClick="0" advTm="2000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634" name="Group 2"/>
          <p:cNvGrpSpPr>
            <a:grpSpLocks/>
          </p:cNvGrpSpPr>
          <p:nvPr/>
        </p:nvGrpSpPr>
        <p:grpSpPr bwMode="auto">
          <a:xfrm>
            <a:off x="0" y="0"/>
            <a:ext cx="2667000" cy="6858000"/>
            <a:chOff x="0" y="0"/>
            <a:chExt cx="1680" cy="4320"/>
          </a:xfrm>
        </p:grpSpPr>
        <p:sp>
          <p:nvSpPr>
            <p:cNvPr id="69635" name="Rectangle 3"/>
            <p:cNvSpPr>
              <a:spLocks noChangeArrowheads="1"/>
            </p:cNvSpPr>
            <p:nvPr/>
          </p:nvSpPr>
          <p:spPr bwMode="hidden">
            <a:xfrm>
              <a:off x="124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549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>
                <a:solidFill>
                  <a:srgbClr val="000000"/>
                </a:solidFill>
              </a:endParaRPr>
            </a:p>
          </p:txBody>
        </p:sp>
        <p:pic>
          <p:nvPicPr>
            <p:cNvPr id="69636" name="Picture 4" descr="slidemaster_med3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0" y="0"/>
              <a:ext cx="1348" cy="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963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28600"/>
            <a:ext cx="6400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600200"/>
            <a:ext cx="64008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901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964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964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fld id="{EF1EC82C-94ED-4930-BA2C-9420385C8A4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671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7" grpId="0"/>
      <p:bldP spid="69638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6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6963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6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6963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6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6963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6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6963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6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6963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l"/>
        <a:defRPr sz="28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l"/>
        <a:defRPr sz="20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BAFE2B4-9147-4128-8B9D-CC839F7DD0F8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15.05.2019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E6C720B-41B5-4BD0-B09F-3D41E63D32A6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1101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  <p:sldLayoutId id="2147483811" r:id="rId14"/>
    <p:sldLayoutId id="2147483812" r:id="rId15"/>
    <p:sldLayoutId id="2147483813" r:id="rId16"/>
    <p:sldLayoutId id="214748381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7DDC114-D509-4476-9728-CB7E1D7EC0C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3BC5CF9-BCC4-4149-9572-5CC0963942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821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  <p:sldLayoutId id="2147483913" r:id="rId12"/>
    <p:sldLayoutId id="2147483914" r:id="rId13"/>
    <p:sldLayoutId id="2147483915" r:id="rId14"/>
    <p:sldLayoutId id="2147483916" r:id="rId15"/>
    <p:sldLayoutId id="214748391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about:20_0|http://ru.wikipedia.org/wiki/%D0%90%D1%80%D1%85%D0%B8%D1%82%D0%B5%D0%BA%D1%82%D1%83%D1%80%D0%B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0.xml"/><Relationship Id="rId4" Type="http://schemas.openxmlformats.org/officeDocument/2006/relationships/hyperlink" Target="about:20_0|http://ru.wikipedia.org/wiki/%D0%98%D0%BD%D0%B6%D0%B5%D0%BD%D0%B5%D1%80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971600" y="2130425"/>
            <a:ext cx="7200800" cy="245070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Monotype Corsiva" panose="03010101010201010101" pitchFamily="66" charset="0"/>
              </a:rPr>
              <a:t>Проект «Дороги, которые мы выбираем»</a:t>
            </a:r>
            <a:br>
              <a:rPr lang="ru-RU" b="1" dirty="0" smtClean="0">
                <a:latin typeface="Monotype Corsiva" panose="03010101010201010101" pitchFamily="66" charset="0"/>
              </a:rPr>
            </a:br>
            <a:endParaRPr lang="ru-RU" b="1" dirty="0" smtClean="0"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Киселева Елена Юрьевна, </a:t>
            </a:r>
            <a:r>
              <a:rPr lang="ru-RU" dirty="0" smtClean="0"/>
              <a:t>руководитель волонтерского отряда «Вместе мы </a:t>
            </a:r>
            <a:r>
              <a:rPr lang="ru-RU" smtClean="0"/>
              <a:t>сила» МБОУ </a:t>
            </a:r>
            <a:r>
              <a:rPr lang="ru-RU" dirty="0" smtClean="0"/>
              <a:t>«СОШ№2» а. </a:t>
            </a:r>
            <a:r>
              <a:rPr lang="ru-RU" dirty="0" err="1"/>
              <a:t>Х</a:t>
            </a:r>
            <a:r>
              <a:rPr lang="ru-RU" dirty="0" err="1" smtClean="0"/>
              <a:t>атукай</a:t>
            </a:r>
            <a:r>
              <a:rPr lang="ru-RU" dirty="0" smtClean="0"/>
              <a:t>, Красногвардейский район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anose="03010101010201010101" pitchFamily="66" charset="0"/>
              </a:rPr>
              <a:t>Экскурсия в библиотеку</a:t>
            </a:r>
            <a:endParaRPr lang="ru-RU" dirty="0">
              <a:latin typeface="Monotype Corsiva" panose="03010101010201010101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276872"/>
            <a:ext cx="3740150" cy="280511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738" y="2942828"/>
            <a:ext cx="3089275" cy="2316956"/>
          </a:xfrm>
        </p:spPr>
      </p:pic>
    </p:spTree>
    <p:extLst>
      <p:ext uri="{BB962C8B-B14F-4D97-AF65-F5344CB8AC3E}">
        <p14:creationId xmlns:p14="http://schemas.microsoft.com/office/powerpoint/2010/main" val="2431371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Monotype Corsiva" panose="03010101010201010101" pitchFamily="66" charset="0"/>
              </a:rPr>
              <a:t>Выпуск стенгазет, посвященных профессиям нашего аула</a:t>
            </a:r>
            <a:endParaRPr lang="ru-RU" dirty="0">
              <a:latin typeface="Monotype Corsiva" panose="03010101010201010101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054327"/>
            <a:ext cx="3087688" cy="2315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501008"/>
            <a:ext cx="3164086" cy="2373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581128"/>
            <a:ext cx="3176844" cy="2382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5806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latin typeface="Monotype Corsiva" panose="03010101010201010101" pitchFamily="66" charset="0"/>
              </a:rPr>
              <a:t>Классный час о профессиях для </a:t>
            </a:r>
            <a:r>
              <a:rPr lang="ru-RU" sz="2800" b="1" smtClean="0">
                <a:latin typeface="Monotype Corsiva" panose="03010101010201010101" pitchFamily="66" charset="0"/>
              </a:rPr>
              <a:t>учащихся </a:t>
            </a:r>
            <a:br>
              <a:rPr lang="ru-RU" sz="2800" b="1" smtClean="0">
                <a:latin typeface="Monotype Corsiva" panose="03010101010201010101" pitchFamily="66" charset="0"/>
              </a:rPr>
            </a:br>
            <a:r>
              <a:rPr lang="ru-RU" sz="2800" b="1" smtClean="0">
                <a:latin typeface="Monotype Corsiva" panose="03010101010201010101" pitchFamily="66" charset="0"/>
              </a:rPr>
              <a:t>2 </a:t>
            </a:r>
            <a:r>
              <a:rPr lang="ru-RU" sz="2800" b="1" dirty="0" smtClean="0">
                <a:latin typeface="Monotype Corsiva" panose="03010101010201010101" pitchFamily="66" charset="0"/>
              </a:rPr>
              <a:t>класса</a:t>
            </a:r>
            <a:r>
              <a:rPr lang="ru-RU" sz="2800" b="1" smtClean="0">
                <a:latin typeface="Monotype Corsiva" panose="03010101010201010101" pitchFamily="66" charset="0"/>
              </a:rPr>
              <a:t>, </a:t>
            </a:r>
            <a:br>
              <a:rPr lang="ru-RU" sz="2800" b="1" smtClean="0">
                <a:latin typeface="Monotype Corsiva" panose="03010101010201010101" pitchFamily="66" charset="0"/>
              </a:rPr>
            </a:br>
            <a:r>
              <a:rPr lang="ru-RU" sz="2800" b="1" smtClean="0">
                <a:latin typeface="Monotype Corsiva" panose="03010101010201010101" pitchFamily="66" charset="0"/>
              </a:rPr>
              <a:t>подготовленный </a:t>
            </a:r>
            <a:r>
              <a:rPr lang="ru-RU" sz="2800" b="1" dirty="0" smtClean="0">
                <a:latin typeface="Monotype Corsiva" panose="03010101010201010101" pitchFamily="66" charset="0"/>
              </a:rPr>
              <a:t>учениками 8 а класса</a:t>
            </a:r>
            <a:endParaRPr lang="ru-RU" sz="2800" b="1" dirty="0">
              <a:latin typeface="Monotype Corsiva" panose="03010101010201010101" pitchFamily="66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127101"/>
            <a:ext cx="3087688" cy="231576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645024"/>
            <a:ext cx="3089275" cy="231695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749806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23528" y="908720"/>
            <a:ext cx="4608512" cy="5688632"/>
          </a:xfrm>
        </p:spPr>
        <p:txBody>
          <a:bodyPr/>
          <a:lstStyle/>
          <a:p>
            <a:r>
              <a:rPr lang="ru-RU" dirty="0"/>
              <a:t>Прораб (сокращение от «производитель работ») — должность руководителя среднего звена на </a:t>
            </a:r>
            <a:r>
              <a:rPr lang="ru-RU" dirty="0" smtClean="0"/>
              <a:t>стройке.</a:t>
            </a:r>
          </a:p>
          <a:p>
            <a:endParaRPr lang="ru-RU" dirty="0"/>
          </a:p>
          <a:p>
            <a:r>
              <a:rPr lang="ru-RU" dirty="0" smtClean="0"/>
              <a:t>Организует производство строительно-монтажных работ.</a:t>
            </a:r>
          </a:p>
          <a:p>
            <a:r>
              <a:rPr lang="ru-RU" dirty="0" smtClean="0"/>
              <a:t>Обеспечивает выполнение производственных заданий по вводу объектов в эксплуатацию в установленные сроки.</a:t>
            </a:r>
          </a:p>
          <a:p>
            <a:r>
              <a:rPr lang="ru-RU" dirty="0" smtClean="0"/>
              <a:t>Ведет учет выполненных работ, оформляет техническую документацию.</a:t>
            </a:r>
          </a:p>
          <a:p>
            <a:r>
              <a:rPr lang="ru-RU" dirty="0" smtClean="0"/>
              <a:t>Инструктирует рабочих непосредственно на рабочем месте по безопасным методам выполнения работ.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982" r="1982"/>
          <a:stretch>
            <a:fillRect/>
          </a:stretch>
        </p:blipFill>
        <p:spPr>
          <a:xfrm>
            <a:off x="5148064" y="1052736"/>
            <a:ext cx="3224858" cy="3395169"/>
          </a:xfrm>
          <a:prstGeom prst="rect">
            <a:avLst/>
          </a:prstGeom>
        </p:spPr>
      </p:pic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30238" y="116632"/>
            <a:ext cx="4661842" cy="1224136"/>
          </a:xfrm>
        </p:spPr>
        <p:txBody>
          <a:bodyPr/>
          <a:lstStyle/>
          <a:p>
            <a:r>
              <a:rPr lang="ru-RU" dirty="0" smtClean="0"/>
              <a:t>Прораб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0519880"/>
      </p:ext>
    </p:extLst>
  </p:cSld>
  <p:clrMapOvr>
    <a:masterClrMapping/>
  </p:clrMapOvr>
  <p:transition spd="slow" advTm="10000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3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3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3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3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300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1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838200" y="1700808"/>
            <a:ext cx="7620000" cy="1728192"/>
          </a:xfrm>
          <a:ln/>
        </p:spPr>
        <p:txBody>
          <a:bodyPr/>
          <a:lstStyle/>
          <a:p>
            <a:r>
              <a:rPr lang="ru-RU" sz="3600" dirty="0" smtClean="0"/>
              <a:t>Учитель — одна из самых                        уважаемых и ответственных профессий </a:t>
            </a:r>
            <a:endParaRPr lang="ru-RU" sz="3600" dirty="0"/>
          </a:p>
        </p:txBody>
      </p:sp>
      <p:sp>
        <p:nvSpPr>
          <p:cNvPr id="7271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827088" y="3644900"/>
            <a:ext cx="7705725" cy="2232025"/>
          </a:xfrm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/>
              <a:t>Педагог должен уметь просто и убедительно выражать свои мысли. Но самое главное качество для учителя — любовь к детям, без которого профессиональная деятельность специалиста невозможна </a:t>
            </a:r>
          </a:p>
        </p:txBody>
      </p:sp>
    </p:spTree>
    <p:extLst>
      <p:ext uri="{BB962C8B-B14F-4D97-AF65-F5344CB8AC3E}">
        <p14:creationId xmlns:p14="http://schemas.microsoft.com/office/powerpoint/2010/main" val="803342228"/>
      </p:ext>
    </p:extLst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7620" y="2000240"/>
            <a:ext cx="4786346" cy="1928826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3"/>
                </a:solidFill>
              </a:rPr>
              <a:t>участвуют в управлении государственной, муниципальной собственностью и финансами;</a:t>
            </a:r>
            <a:endParaRPr lang="ru-RU" sz="2400" b="1" i="1" dirty="0">
              <a:solidFill>
                <a:schemeClr val="accent3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2"/>
          </p:nvPr>
        </p:nvSpPr>
        <p:spPr>
          <a:xfrm>
            <a:off x="0" y="0"/>
            <a:ext cx="4071938" cy="6489700"/>
          </a:xfrm>
        </p:spPr>
        <p:txBody>
          <a:bodyPr/>
          <a:lstStyle/>
          <a:p>
            <a:pPr algn="ctr" eaLnBrk="1" hangingPunct="1"/>
            <a:r>
              <a:rPr lang="ru-RU" sz="3200" b="1" i="1" dirty="0" smtClean="0"/>
              <a:t>Что должны знать и уметь специалисты в области государственного и </a:t>
            </a:r>
          </a:p>
          <a:p>
            <a:pPr algn="ctr" eaLnBrk="1" hangingPunct="1"/>
            <a:r>
              <a:rPr lang="ru-RU" sz="3200" b="1" i="1" dirty="0" smtClean="0"/>
              <a:t>муниципального управления?</a:t>
            </a:r>
            <a:endParaRPr lang="ru-RU" sz="3200" dirty="0" smtClean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3651250" y="320675"/>
            <a:ext cx="5207000" cy="1751013"/>
          </a:xfrm>
        </p:spPr>
        <p:txBody>
          <a:bodyPr>
            <a:normAutofit fontScale="92500"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разработки планов и проектов городского и регионального развития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3929063"/>
            <a:ext cx="2643188" cy="275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3941763"/>
            <a:ext cx="4929187" cy="291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9123505"/>
      </p:ext>
    </p:extLst>
  </p:cSld>
  <p:clrMapOvr>
    <a:masterClrMapping/>
  </p:clrMapOvr>
  <p:transition spd="slow" advClick="0" advTm="10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ПРОФЕССИЯ ПЕДИАТР</a:t>
            </a:r>
            <a:endParaRPr lang="ru-RU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63525" y="908720"/>
            <a:ext cx="4668515" cy="5949279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400" dirty="0"/>
              <a:t>К хирургам может не представиться возможность обратиться хотя бы один раз на протяжении жизни. Другое дело педиатр, к которому человек, начиная с рождения и до 18 лет, обращается с завидной регулярностью. Этот врач следит за физическим и психологическим развитием ребёнка, определяет, отвечает ли развитие маленького человека установленным для его возраста нормам. Лечение и профилактика различных детских заболеваний — это та область медицины, в которой силён педиатр.</a:t>
            </a: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388309"/>
            <a:ext cx="3810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116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263524" y="260350"/>
            <a:ext cx="4308475" cy="65976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000" b="1" dirty="0" smtClean="0"/>
              <a:t>Журналист</a:t>
            </a:r>
            <a:r>
              <a:rPr lang="ru-RU" sz="2000" dirty="0" smtClean="0"/>
              <a:t> — это человек умеющий писать. Речь не идёт о рецептах в кулинарной книге или новогодней открытки для родственников. Он исследователь происходящего в мире, который может грамотно изложить в письменном виде ход событий. Тот, кто хранит свои великолепные записи в столе и гордо называет себя мастером пера, не является журналистом. Представители этой профессии готовят информацию — статьи, фотоотчёты, новости для средств массовой информации, интернет-изданий, телеканалов, радио. Такова современная форма журналистики.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260" y="1454150"/>
            <a:ext cx="4679950" cy="394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AutoShape 6"/>
          <p:cNvSpPr>
            <a:spLocks noChangeAspect="1" noChangeArrowheads="1"/>
          </p:cNvSpPr>
          <p:nvPr/>
        </p:nvSpPr>
        <p:spPr bwMode="auto">
          <a:xfrm>
            <a:off x="-304800" y="-157163"/>
            <a:ext cx="9753600" cy="7172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ru-RU">
              <a:solidFill>
                <a:srgbClr val="FFFFFF"/>
              </a:solidFill>
            </a:endParaRPr>
          </a:p>
        </p:txBody>
      </p:sp>
      <p:sp>
        <p:nvSpPr>
          <p:cNvPr id="4101" name="AutoShape 7"/>
          <p:cNvSpPr>
            <a:spLocks noChangeAspect="1" noChangeArrowheads="1"/>
          </p:cNvSpPr>
          <p:nvPr/>
        </p:nvSpPr>
        <p:spPr bwMode="auto">
          <a:xfrm>
            <a:off x="-304800" y="-157163"/>
            <a:ext cx="9753600" cy="7172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ru-RU">
              <a:solidFill>
                <a:srgbClr val="FFFFFF"/>
              </a:solidFill>
            </a:endParaRPr>
          </a:p>
        </p:txBody>
      </p:sp>
      <p:sp>
        <p:nvSpPr>
          <p:cNvPr id="4102" name="AutoShape 8"/>
          <p:cNvSpPr>
            <a:spLocks noChangeAspect="1" noChangeArrowheads="1"/>
          </p:cNvSpPr>
          <p:nvPr/>
        </p:nvSpPr>
        <p:spPr bwMode="auto">
          <a:xfrm>
            <a:off x="-304800" y="-157163"/>
            <a:ext cx="9753600" cy="7172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ru-RU">
              <a:solidFill>
                <a:srgbClr val="FFFFFF"/>
              </a:solidFill>
            </a:endParaRPr>
          </a:p>
        </p:txBody>
      </p:sp>
      <p:sp>
        <p:nvSpPr>
          <p:cNvPr id="4103" name="AutoShape 9"/>
          <p:cNvSpPr>
            <a:spLocks noChangeAspect="1" noChangeArrowheads="1"/>
          </p:cNvSpPr>
          <p:nvPr/>
        </p:nvSpPr>
        <p:spPr bwMode="auto">
          <a:xfrm>
            <a:off x="-304800" y="-157163"/>
            <a:ext cx="9753600" cy="7172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ru-RU">
              <a:solidFill>
                <a:srgbClr val="FFFFFF"/>
              </a:solidFill>
            </a:endParaRPr>
          </a:p>
        </p:txBody>
      </p:sp>
      <p:sp>
        <p:nvSpPr>
          <p:cNvPr id="4104" name="AutoShape 10"/>
          <p:cNvSpPr>
            <a:spLocks noChangeAspect="1" noChangeArrowheads="1"/>
          </p:cNvSpPr>
          <p:nvPr/>
        </p:nvSpPr>
        <p:spPr bwMode="auto">
          <a:xfrm>
            <a:off x="-304800" y="-157163"/>
            <a:ext cx="9753600" cy="7172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573749"/>
      </p:ext>
    </p:extLst>
  </p:cSld>
  <p:clrMapOvr>
    <a:masterClrMapping/>
  </p:clrMapOvr>
  <p:transition spd="slow"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3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30238" y="332656"/>
            <a:ext cx="6966098" cy="72008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О профессии воспитатель</a:t>
            </a:r>
            <a:endParaRPr lang="ru-RU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1" r="14381"/>
          <a:stretch>
            <a:fillRect/>
          </a:stretch>
        </p:blipFill>
        <p:spPr>
          <a:xfrm>
            <a:off x="5800742" y="1916832"/>
            <a:ext cx="3136730" cy="3240360"/>
          </a:xfrm>
        </p:spPr>
      </p:pic>
      <p:sp>
        <p:nvSpPr>
          <p:cNvPr id="3277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79512" y="1052736"/>
            <a:ext cx="5621230" cy="5805264"/>
          </a:xfrm>
        </p:spPr>
        <p:txBody>
          <a:bodyPr>
            <a:normAutofit/>
          </a:bodyPr>
          <a:lstStyle/>
          <a:p>
            <a:r>
              <a:rPr lang="ru-RU" sz="2400" dirty="0"/>
              <a:t>Моя мама работает в детском </a:t>
            </a:r>
            <a:r>
              <a:rPr lang="ru-RU" sz="2400" dirty="0" smtClean="0"/>
              <a:t>саду. Её </a:t>
            </a:r>
            <a:r>
              <a:rPr lang="ru-RU" sz="2400" dirty="0"/>
              <a:t>должность-воспитатель. Квалификация: воспитатель детей </a:t>
            </a:r>
            <a:r>
              <a:rPr lang="ru-RU" sz="2400" dirty="0" smtClean="0"/>
              <a:t>дошкольного </a:t>
            </a:r>
            <a:r>
              <a:rPr lang="ru-RU" sz="2400" dirty="0"/>
              <a:t>возраста. Воспитатель – ответственная профессия, направленная на работу с детьми. Воспитатель может работать в детских садах, дошкольных образовательных учреждениях, специализированных школах, учреждениях культуры и дополнительного образования, а также на дому в состоятельных семьях.</a:t>
            </a:r>
          </a:p>
        </p:txBody>
      </p:sp>
    </p:spTree>
    <p:extLst>
      <p:ext uri="{BB962C8B-B14F-4D97-AF65-F5344CB8AC3E}">
        <p14:creationId xmlns:p14="http://schemas.microsoft.com/office/powerpoint/2010/main" val="328049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049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2413" cy="1125538"/>
          </a:xfrm>
        </p:spPr>
        <p:txBody>
          <a:bodyPr/>
          <a:lstStyle/>
          <a:p>
            <a:pPr algn="ctr"/>
            <a:r>
              <a:rPr lang="ru-RU" b="1" dirty="0"/>
              <a:t>А</a:t>
            </a:r>
            <a:r>
              <a:rPr lang="ru-RU" b="1" dirty="0" smtClean="0"/>
              <a:t>рхитектор</a:t>
            </a:r>
            <a:endParaRPr lang="ru-RU" b="1" dirty="0"/>
          </a:p>
        </p:txBody>
      </p:sp>
      <p:sp>
        <p:nvSpPr>
          <p:cNvPr id="9216" name="Rectangle 2048"/>
          <p:cNvSpPr>
            <a:spLocks noGrp="1" noChangeArrowheads="1"/>
          </p:cNvSpPr>
          <p:nvPr>
            <p:ph type="subTitle" idx="1"/>
          </p:nvPr>
        </p:nvSpPr>
        <p:spPr>
          <a:xfrm>
            <a:off x="1258888" y="1341438"/>
            <a:ext cx="7504112" cy="532792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2800" dirty="0"/>
              <a:t>Я всегда мечтала стать архитектором, вижу в этом цель своей жизни.</a:t>
            </a:r>
          </a:p>
          <a:p>
            <a:pPr>
              <a:lnSpc>
                <a:spcPct val="90000"/>
              </a:lnSpc>
            </a:pPr>
            <a:r>
              <a:rPr lang="ru-RU" sz="2800" dirty="0"/>
              <a:t>Архитектор - специалист, который занимается </a:t>
            </a:r>
            <a:r>
              <a:rPr lang="ru-RU" sz="2800" dirty="0">
                <a:solidFill>
                  <a:srgbClr val="083D58"/>
                </a:solidFill>
                <a:hlinkClick r:id="rId3"/>
              </a:rPr>
              <a:t>архитектурным</a:t>
            </a:r>
            <a:r>
              <a:rPr lang="ru-RU" sz="2800" dirty="0"/>
              <a:t> проектированием, то есть, разработкой планов зданий, их фасадов — в целом и в деталях, а также внутренних пространств. Архитектор может заниматься и расчётом конструкций зданий, хотя в наше время этим занимаются главным образом </a:t>
            </a:r>
            <a:r>
              <a:rPr lang="ru-RU" sz="2800" dirty="0">
                <a:hlinkClick r:id="rId4"/>
              </a:rPr>
              <a:t>инженеры</a:t>
            </a:r>
            <a:r>
              <a:rPr lang="ru-RU" sz="2800" dirty="0"/>
              <a:t>. Современный архитектор, в широком смысле — это создатель материальной части городской среды.</a:t>
            </a:r>
          </a:p>
        </p:txBody>
      </p:sp>
    </p:spTree>
    <p:extLst>
      <p:ext uri="{BB962C8B-B14F-4D97-AF65-F5344CB8AC3E}">
        <p14:creationId xmlns:p14="http://schemas.microsoft.com/office/powerpoint/2010/main" val="422388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089963" cy="6336704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Monotype Corsiva" panose="03010101010201010101" pitchFamily="66" charset="0"/>
              </a:rPr>
              <a:t>Профориентация, выбор профессии или ориентация на профессию (лат. </a:t>
            </a:r>
            <a:r>
              <a:rPr lang="en-US" b="1" dirty="0" err="1" smtClean="0">
                <a:latin typeface="Monotype Corsiva" panose="03010101010201010101" pitchFamily="66" charset="0"/>
              </a:rPr>
              <a:t>Professio</a:t>
            </a:r>
            <a:r>
              <a:rPr lang="ru-RU" b="1" dirty="0" smtClean="0">
                <a:latin typeface="Monotype Corsiva" panose="03010101010201010101" pitchFamily="66" charset="0"/>
              </a:rPr>
              <a:t> – род занятий и фр. </a:t>
            </a:r>
            <a:r>
              <a:rPr lang="en-US" b="1" dirty="0" smtClean="0">
                <a:latin typeface="Monotype Corsiva" panose="03010101010201010101" pitchFamily="66" charset="0"/>
              </a:rPr>
              <a:t>Orientation</a:t>
            </a:r>
            <a:r>
              <a:rPr lang="ru-RU" b="1" dirty="0" smtClean="0">
                <a:latin typeface="Monotype Corsiva" panose="03010101010201010101" pitchFamily="66" charset="0"/>
              </a:rPr>
              <a:t> – установка) – комплекс занятий, проводимый с целью выявить склонность человека к определенному роду  деятельности, профессии – это одно из самых распространенных определений</a:t>
            </a:r>
            <a:endParaRPr lang="ru-RU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941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" descr="http://www.ucheba.ru/scripts/FCKeditor/editor/pix/uploadFCK/Image/kursy37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890588"/>
            <a:ext cx="2809875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42875" y="428625"/>
            <a:ext cx="5868988" cy="6429375"/>
          </a:xfrm>
        </p:spPr>
        <p:txBody>
          <a:bodyPr>
            <a:noAutofit/>
          </a:bodyPr>
          <a:lstStyle/>
          <a:p>
            <a:pPr algn="l"/>
            <a:r>
              <a:rPr lang="ru-RU" sz="2800" i="1" dirty="0" smtClean="0">
                <a:solidFill>
                  <a:schemeClr val="bg1">
                    <a:lumMod val="95000"/>
                  </a:schemeClr>
                </a:solidFill>
                <a:latin typeface="Georgia" panose="02040502050405020303" pitchFamily="18" charset="0"/>
              </a:rPr>
              <a:t>Цель:</a:t>
            </a:r>
            <a:br>
              <a:rPr lang="ru-RU" sz="2800" i="1" dirty="0" smtClean="0">
                <a:solidFill>
                  <a:schemeClr val="bg1">
                    <a:lumMod val="95000"/>
                  </a:schemeClr>
                </a:solidFill>
                <a:latin typeface="Georgia" panose="02040502050405020303" pitchFamily="18" charset="0"/>
              </a:rPr>
            </a:br>
            <a:r>
              <a:rPr lang="ru-RU" sz="2800" i="1" dirty="0" smtClean="0">
                <a:solidFill>
                  <a:schemeClr val="bg1">
                    <a:lumMod val="95000"/>
                  </a:schemeClr>
                </a:solidFill>
                <a:latin typeface="Georgia" panose="02040502050405020303" pitchFamily="18" charset="0"/>
              </a:rPr>
              <a:t>знакомство с профессией «Повар»</a:t>
            </a:r>
            <a:br>
              <a:rPr lang="ru-RU" sz="2800" i="1" dirty="0" smtClean="0">
                <a:solidFill>
                  <a:schemeClr val="bg1">
                    <a:lumMod val="95000"/>
                  </a:schemeClr>
                </a:solidFill>
                <a:latin typeface="Georgia" panose="02040502050405020303" pitchFamily="18" charset="0"/>
              </a:rPr>
            </a:br>
            <a:r>
              <a:rPr lang="ru-RU" sz="2800" i="1" dirty="0" smtClean="0">
                <a:solidFill>
                  <a:schemeClr val="bg1">
                    <a:lumMod val="95000"/>
                  </a:schemeClr>
                </a:solidFill>
                <a:latin typeface="Georgia" panose="02040502050405020303" pitchFamily="18" charset="0"/>
              </a:rPr>
              <a:t>Задачи:</a:t>
            </a:r>
            <a:br>
              <a:rPr lang="ru-RU" sz="2800" i="1" dirty="0" smtClean="0">
                <a:solidFill>
                  <a:schemeClr val="bg1">
                    <a:lumMod val="95000"/>
                  </a:schemeClr>
                </a:solidFill>
                <a:latin typeface="Georgia" panose="02040502050405020303" pitchFamily="18" charset="0"/>
              </a:rPr>
            </a:br>
            <a:r>
              <a:rPr lang="ru-RU" sz="2800" i="1" dirty="0" smtClean="0">
                <a:solidFill>
                  <a:schemeClr val="bg1">
                    <a:lumMod val="95000"/>
                  </a:schemeClr>
                </a:solidFill>
                <a:latin typeface="Georgia" panose="02040502050405020303" pitchFamily="18" charset="0"/>
              </a:rPr>
              <a:t>- изучение требований к работникам данной сферы</a:t>
            </a:r>
            <a:br>
              <a:rPr lang="ru-RU" sz="2800" i="1" dirty="0" smtClean="0">
                <a:solidFill>
                  <a:schemeClr val="bg1">
                    <a:lumMod val="95000"/>
                  </a:schemeClr>
                </a:solidFill>
                <a:latin typeface="Georgia" panose="02040502050405020303" pitchFamily="18" charset="0"/>
              </a:rPr>
            </a:br>
            <a:r>
              <a:rPr lang="ru-RU" sz="2800" i="1" dirty="0" smtClean="0">
                <a:solidFill>
                  <a:schemeClr val="bg1">
                    <a:lumMod val="95000"/>
                  </a:schemeClr>
                </a:solidFill>
                <a:latin typeface="Georgia" panose="02040502050405020303" pitchFamily="18" charset="0"/>
              </a:rPr>
              <a:t>- изучение функциональных обязанностей повара</a:t>
            </a:r>
            <a:br>
              <a:rPr lang="ru-RU" sz="2800" i="1" dirty="0" smtClean="0">
                <a:solidFill>
                  <a:schemeClr val="bg1">
                    <a:lumMod val="95000"/>
                  </a:schemeClr>
                </a:solidFill>
                <a:latin typeface="Georgia" panose="02040502050405020303" pitchFamily="18" charset="0"/>
              </a:rPr>
            </a:br>
            <a:r>
              <a:rPr lang="ru-RU" sz="2800" i="1" dirty="0" smtClean="0">
                <a:solidFill>
                  <a:schemeClr val="bg1">
                    <a:lumMod val="95000"/>
                  </a:schemeClr>
                </a:solidFill>
                <a:latin typeface="Georgia" panose="02040502050405020303" pitchFamily="18" charset="0"/>
              </a:rPr>
              <a:t>- перспективы профессионального роста</a:t>
            </a:r>
            <a:br>
              <a:rPr lang="ru-RU" sz="2800" i="1" dirty="0" smtClean="0">
                <a:solidFill>
                  <a:schemeClr val="bg1">
                    <a:lumMod val="95000"/>
                  </a:schemeClr>
                </a:solidFill>
                <a:latin typeface="Georgia" panose="02040502050405020303" pitchFamily="18" charset="0"/>
              </a:rPr>
            </a:br>
            <a:r>
              <a:rPr lang="ru-RU" sz="2800" i="1" dirty="0" smtClean="0">
                <a:solidFill>
                  <a:schemeClr val="bg1">
                    <a:lumMod val="95000"/>
                  </a:schemeClr>
                </a:solidFill>
                <a:latin typeface="Georgia" panose="02040502050405020303" pitchFamily="18" charset="0"/>
              </a:rPr>
              <a:t>- знакомство с учреждениями, где можно получить профессию повара </a:t>
            </a:r>
            <a:br>
              <a:rPr lang="ru-RU" sz="2800" i="1" dirty="0" smtClean="0">
                <a:solidFill>
                  <a:schemeClr val="bg1">
                    <a:lumMod val="95000"/>
                  </a:schemeClr>
                </a:solidFill>
                <a:latin typeface="Georgia" panose="02040502050405020303" pitchFamily="18" charset="0"/>
              </a:rPr>
            </a:br>
            <a:endParaRPr lang="ru-RU" sz="2800" dirty="0" smtClean="0">
              <a:solidFill>
                <a:schemeClr val="bg1">
                  <a:lumMod val="9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4" name="Рисунок 3" descr="79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429000"/>
            <a:ext cx="2824929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9137159"/>
      </p:ext>
    </p:extLst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133" y="188641"/>
            <a:ext cx="7704667" cy="864096"/>
          </a:xfrm>
        </p:spPr>
        <p:txBody>
          <a:bodyPr>
            <a:normAutofit/>
          </a:bodyPr>
          <a:lstStyle/>
          <a:p>
            <a:r>
              <a:rPr lang="ru-RU" sz="3600" b="1" i="1" dirty="0" smtClean="0"/>
              <a:t>Профессия «флорист»</a:t>
            </a:r>
            <a:endParaRPr lang="ru-RU" sz="36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28083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i="1" dirty="0" smtClean="0"/>
              <a:t>      При слове «флорист» в воображении возникают изысканные букеты невесты, грациозные икебаны, колонны банкетного зала, увитые цветочными гирляндами.  Всю эту красоту создают флористы. При необходимости флорист может создать не только отдельно взятый букет, но и оформить с помощью цветов любой предмет — от хрупкого бокала до огромного зала.</a:t>
            </a:r>
            <a:endParaRPr lang="ru-RU" sz="2400" i="1" dirty="0"/>
          </a:p>
        </p:txBody>
      </p:sp>
      <p:pic>
        <p:nvPicPr>
          <p:cNvPr id="4" name="Рисунок 3" descr="3dfb8cbde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2133" y="4005064"/>
            <a:ext cx="3096344" cy="309634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Рисунок 4" descr="556798ce4e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4005064"/>
            <a:ext cx="3096344" cy="309634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866003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>
                <a:latin typeface="Monotype Corsiva" panose="03010101010201010101" pitchFamily="66" charset="0"/>
              </a:rPr>
              <a:t>П</a:t>
            </a:r>
            <a:r>
              <a:rPr lang="ru-RU" dirty="0" err="1" smtClean="0">
                <a:latin typeface="Monotype Corsiva" panose="03010101010201010101" pitchFamily="66" charset="0"/>
              </a:rPr>
              <a:t>рофориентационные</a:t>
            </a:r>
            <a:r>
              <a:rPr lang="ru-RU" dirty="0" smtClean="0">
                <a:latin typeface="Monotype Corsiva" panose="03010101010201010101" pitchFamily="66" charset="0"/>
              </a:rPr>
              <a:t> занятия желательно начинать </a:t>
            </a:r>
            <a:br>
              <a:rPr lang="ru-RU" dirty="0" smtClean="0">
                <a:latin typeface="Monotype Corsiva" panose="03010101010201010101" pitchFamily="66" charset="0"/>
              </a:rPr>
            </a:br>
            <a:r>
              <a:rPr lang="ru-RU" dirty="0" smtClean="0">
                <a:latin typeface="Monotype Corsiva" panose="03010101010201010101" pitchFamily="66" charset="0"/>
              </a:rPr>
              <a:t>проводить с учащимися 7-9 классов</a:t>
            </a:r>
            <a:endParaRPr lang="ru-RU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8583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Если вовремя уделить время профориентации, то будущие абитуриенты будут знать заранее:</a:t>
            </a:r>
          </a:p>
          <a:p>
            <a:r>
              <a:rPr lang="ru-RU" dirty="0" smtClean="0"/>
              <a:t>Кем хотят быть;</a:t>
            </a:r>
          </a:p>
          <a:p>
            <a:r>
              <a:rPr lang="ru-RU" dirty="0" smtClean="0"/>
              <a:t>Куда поступать;</a:t>
            </a:r>
          </a:p>
          <a:p>
            <a:r>
              <a:rPr lang="ru-RU" dirty="0" smtClean="0"/>
              <a:t>Как поступить успешно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306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280920" cy="720080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недели профориентации в МБОУСОШ №2</a:t>
            </a:r>
            <a:b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21.01.2013 г. по 26.01.2013 г.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4653448"/>
              </p:ext>
            </p:extLst>
          </p:nvPr>
        </p:nvGraphicFramePr>
        <p:xfrm>
          <a:off x="395536" y="1124744"/>
          <a:ext cx="8280920" cy="5284210"/>
        </p:xfrm>
        <a:graphic>
          <a:graphicData uri="http://schemas.openxmlformats.org/drawingml/2006/table">
            <a:tbl>
              <a:tblPr firstRow="1" bandRow="1"/>
              <a:tblGrid>
                <a:gridCol w="2983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781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59" marR="38559" marT="19279" marB="1927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Мероприятия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59" marR="38559" marT="19279" marB="1927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Дата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59" marR="38559" marT="19279" marB="1927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Ответственные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59" marR="38559" marT="19279" marB="1927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949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38559" marR="38559" marT="19279" marB="1927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Классные часы о профессиях, о труде со 2-го по 11 класс</a:t>
                      </a:r>
                    </a:p>
                  </a:txBody>
                  <a:tcPr marL="38559" marR="38559" marT="19279" marB="1927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течение недели</a:t>
                      </a:r>
                    </a:p>
                  </a:txBody>
                  <a:tcPr marL="38559" marR="38559" marT="19279" marB="1927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Классные руководители, ст. вожатая</a:t>
                      </a:r>
                    </a:p>
                  </a:txBody>
                  <a:tcPr marL="38559" marR="38559" marT="19279" marB="1927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54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38559" marR="38559" marT="19279" marB="1927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Выставка рисунков «Кем я мечтаю быть с 3 по 7  класс</a:t>
                      </a:r>
                    </a:p>
                  </a:txBody>
                  <a:tcPr marL="38559" marR="38559" marT="19279" marB="1927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25. 01</a:t>
                      </a:r>
                    </a:p>
                  </a:txBody>
                  <a:tcPr marL="38559" marR="38559" marT="19279" marB="1927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Кл. рук., уч. рисования, редактор стенгазеты</a:t>
                      </a:r>
                    </a:p>
                  </a:txBody>
                  <a:tcPr marL="38559" marR="38559" marT="19279" marB="1927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651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38559" marR="38559" marT="19279" marB="1927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Анкетирование по выбору профессии и профиля в 8-9 классах</a:t>
                      </a:r>
                    </a:p>
                  </a:txBody>
                  <a:tcPr marL="38559" marR="38559" marT="19279" marB="1927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24.01</a:t>
                      </a:r>
                    </a:p>
                  </a:txBody>
                  <a:tcPr marL="38559" marR="38559" marT="19279" marB="1927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Психолог </a:t>
                      </a:r>
                    </a:p>
                  </a:txBody>
                  <a:tcPr marL="38559" marR="38559" marT="19279" marB="1927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338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38559" marR="38559" marT="19279" marB="1927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Выставка газет «Знакомство с профессией» 10 классы</a:t>
                      </a:r>
                    </a:p>
                  </a:txBody>
                  <a:tcPr marL="38559" marR="38559" marT="19279" marB="1927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25.01</a:t>
                      </a:r>
                    </a:p>
                  </a:txBody>
                  <a:tcPr marL="38559" marR="38559" marT="19279" marB="1927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Классные руководители, редактор стенгазеты</a:t>
                      </a:r>
                    </a:p>
                  </a:txBody>
                  <a:tcPr marL="38559" marR="38559" marT="19279" marB="1927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585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 marL="38559" marR="38559" marT="19279" marB="1927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Выставка творческих работ уч – ся начальной школы</a:t>
                      </a:r>
                    </a:p>
                  </a:txBody>
                  <a:tcPr marL="38559" marR="38559" marT="19279" marB="1927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25.01</a:t>
                      </a:r>
                    </a:p>
                  </a:txBody>
                  <a:tcPr marL="38559" marR="38559" marT="19279" marB="1927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Классные руководители, ст. вожатая</a:t>
                      </a:r>
                    </a:p>
                  </a:txBody>
                  <a:tcPr marL="38559" marR="38559" marT="19279" marB="1927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833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</a:t>
                      </a:r>
                    </a:p>
                  </a:txBody>
                  <a:tcPr marL="38559" marR="38559" marT="19279" marB="1927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«Проба профессии» – 8 А во 2 А  классе</a:t>
                      </a:r>
                    </a:p>
                  </a:txBody>
                  <a:tcPr marL="38559" marR="38559" marT="19279" marB="1927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течение недели</a:t>
                      </a:r>
                    </a:p>
                  </a:txBody>
                  <a:tcPr marL="38559" marR="38559" marT="19279" marB="1927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Классные руководители, ст. вожатая</a:t>
                      </a:r>
                    </a:p>
                  </a:txBody>
                  <a:tcPr marL="38559" marR="38559" marT="19279" marB="1927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08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</a:t>
                      </a:r>
                    </a:p>
                  </a:txBody>
                  <a:tcPr marL="38559" marR="38559" marT="19279" marB="1927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«Проба профессии» - 8 Б во 2 Б классе</a:t>
                      </a:r>
                    </a:p>
                  </a:txBody>
                  <a:tcPr marL="38559" marR="38559" marT="19279" marB="1927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течение недели</a:t>
                      </a:r>
                    </a:p>
                  </a:txBody>
                  <a:tcPr marL="38559" marR="38559" marT="19279" marB="1927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Классные руководители, ст. вожатая</a:t>
                      </a:r>
                    </a:p>
                  </a:txBody>
                  <a:tcPr marL="38559" marR="38559" marT="19279" marB="1927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553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</a:t>
                      </a:r>
                    </a:p>
                  </a:txBody>
                  <a:tcPr marL="38559" marR="38559" marT="19279" marB="1927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«Проба профессии» - 8 В в 3 А классе</a:t>
                      </a:r>
                    </a:p>
                  </a:txBody>
                  <a:tcPr marL="38559" marR="38559" marT="19279" marB="1927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течение недели</a:t>
                      </a:r>
                    </a:p>
                  </a:txBody>
                  <a:tcPr marL="38559" marR="38559" marT="19279" marB="1927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Классные руководители, ст. вожатая</a:t>
                      </a:r>
                    </a:p>
                  </a:txBody>
                  <a:tcPr marL="38559" marR="38559" marT="19279" marB="1927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3778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</a:t>
                      </a:r>
                    </a:p>
                  </a:txBody>
                  <a:tcPr marL="38559" marR="38559" marT="19279" marB="1927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«Проба профессии» - 9 Б в 3 Б, 3 В классе</a:t>
                      </a:r>
                    </a:p>
                  </a:txBody>
                  <a:tcPr marL="38559" marR="38559" marT="19279" marB="1927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течение недели</a:t>
                      </a:r>
                    </a:p>
                  </a:txBody>
                  <a:tcPr marL="38559" marR="38559" marT="19279" marB="1927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Классные руководители, ст. вожатая</a:t>
                      </a:r>
                    </a:p>
                  </a:txBody>
                  <a:tcPr marL="38559" marR="38559" marT="19279" marB="1927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0555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</a:t>
                      </a:r>
                    </a:p>
                  </a:txBody>
                  <a:tcPr marL="38559" marR="38559" marT="19279" marB="1927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«Проба профессии» - 9 А в 4 А классе</a:t>
                      </a:r>
                    </a:p>
                  </a:txBody>
                  <a:tcPr marL="38559" marR="38559" marT="19279" marB="1927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течение недели</a:t>
                      </a:r>
                    </a:p>
                  </a:txBody>
                  <a:tcPr marL="38559" marR="38559" marT="19279" marB="1927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Классные руководители, ст. вожатая</a:t>
                      </a:r>
                    </a:p>
                  </a:txBody>
                  <a:tcPr marL="38559" marR="38559" marT="19279" marB="1927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0555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</a:t>
                      </a:r>
                    </a:p>
                  </a:txBody>
                  <a:tcPr marL="38559" marR="38559" marT="19279" marB="1927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«Проба профессии» - 9 В в 4 Б классе</a:t>
                      </a:r>
                    </a:p>
                  </a:txBody>
                  <a:tcPr marL="38559" marR="38559" marT="19279" marB="1927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течение недели</a:t>
                      </a:r>
                    </a:p>
                  </a:txBody>
                  <a:tcPr marL="38559" marR="38559" marT="19279" marB="1927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Классные руководители, ст. вожатая</a:t>
                      </a:r>
                    </a:p>
                  </a:txBody>
                  <a:tcPr marL="38559" marR="38559" marT="19279" marB="1927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176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</a:t>
                      </a:r>
                    </a:p>
                  </a:txBody>
                  <a:tcPr marL="38559" marR="38559" marT="19279" marB="1927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Выставка проектов по технологии среди уч-ся 8 – 9 классов</a:t>
                      </a:r>
                    </a:p>
                  </a:txBody>
                  <a:tcPr marL="38559" marR="38559" marT="19279" marB="1927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26.01</a:t>
                      </a:r>
                    </a:p>
                  </a:txBody>
                  <a:tcPr marL="38559" marR="38559" marT="19279" marB="1927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Евтихова Н.М., члены актива</a:t>
                      </a:r>
                    </a:p>
                  </a:txBody>
                  <a:tcPr marL="38559" marR="38559" marT="19279" marB="1927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506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</a:t>
                      </a:r>
                    </a:p>
                  </a:txBody>
                  <a:tcPr marL="38559" marR="38559" marT="19279" marB="1927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Конкурс фоторабот уч-ся 5-7 кл., «Профессии всякие нужны…»</a:t>
                      </a:r>
                    </a:p>
                  </a:txBody>
                  <a:tcPr marL="38559" marR="38559" marT="19279" marB="1927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24.01</a:t>
                      </a:r>
                    </a:p>
                  </a:txBody>
                  <a:tcPr marL="38559" marR="38559" marT="19279" marB="1927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Классные руководители, ст. вожатая</a:t>
                      </a:r>
                    </a:p>
                  </a:txBody>
                  <a:tcPr marL="38559" marR="38559" marT="19279" marB="1927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06527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</a:t>
                      </a:r>
                    </a:p>
                  </a:txBody>
                  <a:tcPr marL="38559" marR="38559" marT="19279" marB="1927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Экскурсии: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2-е классы – библиотека; 3-е классы – почта;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4-е классы – парикмахерская;   5-е классы – амбулатория;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6-е классы – пекарня; 7-е классы – коммунхоз;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8-е классы – администрация Хатукайского с/п</a:t>
                      </a:r>
                    </a:p>
                  </a:txBody>
                  <a:tcPr marL="38559" marR="38559" marT="19279" marB="1927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течение недели</a:t>
                      </a:r>
                    </a:p>
                  </a:txBody>
                  <a:tcPr marL="38559" marR="38559" marT="19279" marB="1927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Классные руководители, ст. вожатая</a:t>
                      </a:r>
                    </a:p>
                  </a:txBody>
                  <a:tcPr marL="38559" marR="38559" marT="19279" marB="1927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0555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</a:t>
                      </a:r>
                    </a:p>
                  </a:txBody>
                  <a:tcPr marL="38559" marR="38559" marT="19279" marB="1927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Встреча с работниками центра занятости населения для уч-ся 9 – 11 классов</a:t>
                      </a:r>
                    </a:p>
                  </a:txBody>
                  <a:tcPr marL="38559" marR="38559" marT="19279" marB="1927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течение недели</a:t>
                      </a:r>
                    </a:p>
                  </a:txBody>
                  <a:tcPr marL="38559" marR="38559" marT="19279" marB="1927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Классные руководители, ст. вожатая</a:t>
                      </a:r>
                    </a:p>
                  </a:txBody>
                  <a:tcPr marL="38559" marR="38559" marT="19279" marB="1927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anose="03010101010201010101" pitchFamily="66" charset="0"/>
              </a:rPr>
              <a:t>Конкурс стихов </a:t>
            </a:r>
            <a:br>
              <a:rPr lang="ru-RU" dirty="0" smtClean="0">
                <a:latin typeface="Monotype Corsiva" panose="03010101010201010101" pitchFamily="66" charset="0"/>
              </a:rPr>
            </a:br>
            <a:r>
              <a:rPr lang="ru-RU" dirty="0" smtClean="0">
                <a:latin typeface="Monotype Corsiva" panose="03010101010201010101" pitchFamily="66" charset="0"/>
              </a:rPr>
              <a:t>«Труд и искусство едины»</a:t>
            </a:r>
            <a:endParaRPr lang="ru-RU" dirty="0"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174391"/>
            <a:ext cx="3087688" cy="23157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224" y="3356992"/>
            <a:ext cx="3089275" cy="23169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2368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Monotype Corsiva" panose="03010101010201010101" pitchFamily="66" charset="0"/>
              </a:rPr>
              <a:t>Игра «Угадай профессию»</a:t>
            </a:r>
            <a:endParaRPr lang="ru-RU" b="1" dirty="0">
              <a:latin typeface="Monotype Corsiva" panose="03010101010201010101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140969"/>
            <a:ext cx="2688300" cy="20162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66" y="1339879"/>
            <a:ext cx="3089275" cy="23169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131" y="4797152"/>
            <a:ext cx="2747797" cy="20608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111163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421" y="620688"/>
            <a:ext cx="6347714" cy="1320800"/>
          </a:xfrm>
        </p:spPr>
        <p:txBody>
          <a:bodyPr/>
          <a:lstStyle/>
          <a:p>
            <a:r>
              <a:rPr lang="ru-RU" b="1" dirty="0" smtClean="0">
                <a:latin typeface="Monotype Corsiva" panose="03010101010201010101" pitchFamily="66" charset="0"/>
              </a:rPr>
              <a:t>Экскурсия в ООО «Прометей»</a:t>
            </a:r>
            <a:endParaRPr lang="ru-RU" b="1" dirty="0">
              <a:latin typeface="Monotype Corsiva" panose="03010101010201010101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24" y="4293096"/>
            <a:ext cx="3087688" cy="231576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97808" y="3134618"/>
            <a:ext cx="3089275" cy="23169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62" t="3411" r="18543" b="40294"/>
          <a:stretch/>
        </p:blipFill>
        <p:spPr>
          <a:xfrm>
            <a:off x="707224" y="1664804"/>
            <a:ext cx="3168352" cy="23762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92408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Monotype Corsiva" panose="03010101010201010101" pitchFamily="66" charset="0"/>
              </a:rPr>
              <a:t>Экскурсия в парикмахерскую «Нелли»</a:t>
            </a:r>
            <a:endParaRPr lang="ru-RU" b="1" dirty="0">
              <a:latin typeface="Monotype Corsiva" panose="03010101010201010101" pitchFamily="66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576699"/>
            <a:ext cx="3493858" cy="262039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930400"/>
            <a:ext cx="3740150" cy="280511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4136375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anose="03010101010201010101" pitchFamily="66" charset="0"/>
              </a:rPr>
              <a:t>Экскурсия в амбулаторию</a:t>
            </a:r>
            <a:endParaRPr lang="ru-RU" dirty="0">
              <a:latin typeface="Monotype Corsiva" panose="03010101010201010101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87" y="1270000"/>
            <a:ext cx="3740150" cy="28051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93"/>
          <a:stretch/>
        </p:blipFill>
        <p:spPr>
          <a:xfrm>
            <a:off x="5004048" y="1288296"/>
            <a:ext cx="2341616" cy="28051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351184"/>
            <a:ext cx="3321056" cy="24907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56" t="-45517" b="45517"/>
          <a:stretch/>
        </p:blipFill>
        <p:spPr>
          <a:xfrm>
            <a:off x="505641" y="1967634"/>
            <a:ext cx="3747677" cy="48381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28172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Тема Office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План">
  <a:themeElements>
    <a:clrScheme name="План 6">
      <a:dk1>
        <a:srgbClr val="000000"/>
      </a:dk1>
      <a:lt1>
        <a:srgbClr val="E3FFFF"/>
      </a:lt1>
      <a:dk2>
        <a:srgbClr val="4400A8"/>
      </a:dk2>
      <a:lt2>
        <a:srgbClr val="005452"/>
      </a:lt2>
      <a:accent1>
        <a:srgbClr val="92CAC9"/>
      </a:accent1>
      <a:accent2>
        <a:srgbClr val="009999"/>
      </a:accent2>
      <a:accent3>
        <a:srgbClr val="EFFFFF"/>
      </a:accent3>
      <a:accent4>
        <a:srgbClr val="000000"/>
      </a:accent4>
      <a:accent5>
        <a:srgbClr val="C7E1E1"/>
      </a:accent5>
      <a:accent6>
        <a:srgbClr val="008A8A"/>
      </a:accent6>
      <a:hlink>
        <a:srgbClr val="187C16"/>
      </a:hlink>
      <a:folHlink>
        <a:srgbClr val="6600FF"/>
      </a:folHlink>
    </a:clrScheme>
    <a:fontScheme name="План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План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5.xml><?xml version="1.0" encoding="utf-8"?>
<a:theme xmlns:a="http://schemas.openxmlformats.org/drawingml/2006/main" name="Аспект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фотоальбом</Template>
  <TotalTime>148</TotalTime>
  <Words>930</Words>
  <Application>Microsoft Office PowerPoint</Application>
  <PresentationFormat>Экран (4:3)</PresentationFormat>
  <Paragraphs>111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1_Тема Office</vt:lpstr>
      <vt:lpstr>Открытая</vt:lpstr>
      <vt:lpstr>План</vt:lpstr>
      <vt:lpstr>Грань</vt:lpstr>
      <vt:lpstr>Аспект</vt:lpstr>
      <vt:lpstr>Проект «Дороги, которые мы выбираем» </vt:lpstr>
      <vt:lpstr>Профориентация, выбор профессии или ориентация на профессию (лат. Professio – род занятий и фр. Orientation – установка) – комплекс занятий, проводимый с целью выявить склонность человека к определенному роду  деятельности, профессии – это одно из самых распространенных определений</vt:lpstr>
      <vt:lpstr>Профориентационные занятия желательно начинать  проводить с учащимися 7-9 классов</vt:lpstr>
      <vt:lpstr> План проведения недели профориентации в МБОУСОШ №2 с 21.01.2013 г. по 26.01.2013 г. </vt:lpstr>
      <vt:lpstr>Конкурс стихов  «Труд и искусство едины»</vt:lpstr>
      <vt:lpstr>Игра «Угадай профессию»</vt:lpstr>
      <vt:lpstr>Экскурсия в ООО «Прометей»</vt:lpstr>
      <vt:lpstr>Экскурсия в парикмахерскую «Нелли»</vt:lpstr>
      <vt:lpstr>Экскурсия в амбулаторию</vt:lpstr>
      <vt:lpstr>Экскурсия в библиотеку</vt:lpstr>
      <vt:lpstr>Выпуск стенгазет, посвященных профессиям нашего аула</vt:lpstr>
      <vt:lpstr>Классный час о профессиях для учащихся  2 класса,  подготовленный учениками 8 а класса</vt:lpstr>
      <vt:lpstr>Прораб </vt:lpstr>
      <vt:lpstr>Учитель — одна из самых                        уважаемых и ответственных профессий </vt:lpstr>
      <vt:lpstr>участвуют в управлении государственной, муниципальной собственностью и финансами;</vt:lpstr>
      <vt:lpstr>ПРОФЕССИЯ ПЕДИАТР</vt:lpstr>
      <vt:lpstr>Презентация PowerPoint</vt:lpstr>
      <vt:lpstr> О профессии воспитатель</vt:lpstr>
      <vt:lpstr>Архитектор</vt:lpstr>
      <vt:lpstr>Цель: знакомство с профессией «Повар» Задачи: - изучение требований к работникам данной сферы - изучение функциональных обязанностей повара - перспективы профессионального роста - знакомство с учреждениями, где можно получить профессию повара  </vt:lpstr>
      <vt:lpstr>Профессия «флорист»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Вячеслав Киселев</dc:creator>
  <cp:lastModifiedBy>Секретарь</cp:lastModifiedBy>
  <cp:revision>17</cp:revision>
  <dcterms:created xsi:type="dcterms:W3CDTF">2013-02-03T17:37:49Z</dcterms:created>
  <dcterms:modified xsi:type="dcterms:W3CDTF">2019-05-15T11:28:53Z</dcterms:modified>
</cp:coreProperties>
</file>