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308" r:id="rId2"/>
    <p:sldId id="299" r:id="rId3"/>
    <p:sldId id="300" r:id="rId4"/>
    <p:sldId id="301" r:id="rId5"/>
    <p:sldId id="303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876"/>
    <a:srgbClr val="AD0101"/>
    <a:srgbClr val="135D77"/>
    <a:srgbClr val="187596"/>
    <a:srgbClr val="1A5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930" autoAdjust="0"/>
  </p:normalViewPr>
  <p:slideViewPr>
    <p:cSldViewPr>
      <p:cViewPr varScale="1">
        <p:scale>
          <a:sx n="110" d="100"/>
          <a:sy n="110" d="100"/>
        </p:scale>
        <p:origin x="162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422822-149A-4DD1-ABC3-05BB2E7BA52C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59EE71-AC68-4C99-8D8E-D3F95CEA8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8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AD0101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8172400" cy="1524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AD010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F413E-FF12-47D3-B2DD-82340547DF78}" type="datetime1">
              <a:rPr lang="ru-RU" smtClean="0"/>
              <a:t>10.06.2019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2182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D0101"/>
                </a:solidFill>
              </a:defRPr>
            </a:lvl1pPr>
          </a:lstStyle>
          <a:p>
            <a:pPr>
              <a:defRPr/>
            </a:pPr>
            <a:fld id="{174F30B3-0719-415F-A929-85A8C442ED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D7061-7201-4199-A936-1457E7EE3BE2}" type="datetime1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2182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4F454-70E1-4433-B5EE-81505A183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835794" y="6250830"/>
            <a:ext cx="7561263" cy="490538"/>
          </a:xfrm>
          <a:prstGeom prst="rect">
            <a:avLst/>
          </a:prstGeom>
          <a:solidFill>
            <a:srgbClr val="1458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200" dirty="0"/>
          </a:p>
        </p:txBody>
      </p:sp>
      <p:pic>
        <p:nvPicPr>
          <p:cNvPr id="3" name="Picture 2" descr="M:\MSK\Donorstvo\ДОНОРСТВО 2012\Форум службы крови\МАКЕТЫ\Концепция 1 - по фирменному стилю\14_ubka_stol_6x1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6196013"/>
            <a:ext cx="10271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72400" y="62182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9B2D-AD98-4151-B1D5-F7B66BB1C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71890" y="6253311"/>
            <a:ext cx="717251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b="1" cap="small" dirty="0">
                <a:solidFill>
                  <a:schemeClr val="bg1"/>
                </a:solidFill>
                <a:latin typeface="+mn-lt"/>
              </a:rPr>
              <a:t>НОМИНАЦИЯ </a:t>
            </a:r>
            <a:r>
              <a:rPr lang="ru-RU" sz="1200" b="1" cap="small" dirty="0" smtClean="0">
                <a:solidFill>
                  <a:schemeClr val="bg1"/>
                </a:solidFill>
                <a:latin typeface="+mn-lt"/>
              </a:rPr>
              <a:t>«</a:t>
            </a:r>
            <a:r>
              <a:rPr lang="en-US" sz="1200" b="1" cap="small" dirty="0" smtClean="0">
                <a:solidFill>
                  <a:schemeClr val="bg1"/>
                </a:solidFill>
                <a:latin typeface="+mn-lt"/>
              </a:rPr>
              <a:t>DONOR SAPIENS</a:t>
            </a:r>
            <a:r>
              <a:rPr lang="ru-RU" sz="1200" b="1" cap="small" dirty="0" smtClean="0">
                <a:solidFill>
                  <a:schemeClr val="bg1"/>
                </a:solidFill>
                <a:latin typeface="+mn-lt"/>
              </a:rPr>
              <a:t>» </a:t>
            </a: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достижения в области развития бизнес-партнерства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Программа лояльности донорству крови на иркутской земле «НАСТРОЙСЯ НА ДОБРЫЙ ЛАД!»</a:t>
            </a:r>
            <a:endParaRPr lang="ru-RU" sz="1000" cap="smal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FE46B-CA75-481A-A81D-47EB56F0C95E}" type="datetime1">
              <a:rPr lang="ru-RU" smtClean="0"/>
              <a:t>10.06.2019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2182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BECAA-E3CB-46CA-A3F7-9E0B629B2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F275-7EB8-4C49-81C5-B42EB05F2287}" type="datetime1">
              <a:rPr lang="ru-RU" smtClean="0"/>
              <a:t>10.06.2019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72400" y="62182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1492E-9DDC-41A8-81FF-D7D3AFF1C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B9C97-8326-4AC3-917F-5865C337D57A}" type="datetime1">
              <a:rPr lang="ru-RU" smtClean="0"/>
              <a:t>10.06.2019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2182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83D-D126-4C7A-9779-331F11F28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50925" y="6308725"/>
            <a:ext cx="711358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small" dirty="0">
                <a:solidFill>
                  <a:schemeClr val="bg1"/>
                </a:solidFill>
                <a:latin typeface="+mn-lt"/>
              </a:rPr>
              <a:t>НОМИНАЦИЯ </a:t>
            </a:r>
            <a:r>
              <a:rPr lang="ru-RU" sz="1200" b="1" cap="small" dirty="0" smtClean="0">
                <a:solidFill>
                  <a:schemeClr val="bg1"/>
                </a:solidFill>
                <a:latin typeface="+mn-lt"/>
              </a:rPr>
              <a:t>«ПОМОГАТЬ С ЛЕГКОСТЬЮ»  </a:t>
            </a:r>
            <a:r>
              <a:rPr lang="ru-RU" sz="1200" b="1" cap="small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1200" b="1" cap="small" dirty="0">
                <a:solidFill>
                  <a:schemeClr val="bg1"/>
                </a:solidFill>
                <a:latin typeface="+mn-lt"/>
              </a:rPr>
            </a:br>
            <a:r>
              <a:rPr lang="ru-RU" sz="1200" kern="1200" cap="sm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достижения в области развития корпоративного донорства крови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3813" y="6237288"/>
            <a:ext cx="8299450" cy="717768"/>
            <a:chOff x="23813" y="6237288"/>
            <a:chExt cx="8299450" cy="717768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763588" y="6281738"/>
              <a:ext cx="7559675" cy="488950"/>
            </a:xfrm>
            <a:prstGeom prst="rect">
              <a:avLst/>
            </a:prstGeom>
            <a:solidFill>
              <a:srgbClr val="14587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  <p:pic>
          <p:nvPicPr>
            <p:cNvPr id="8" name="Picture 2" descr="M:\MSK\Donorstvo\ДОНОРСТВО 2012\Форум службы крови\МАКЕТЫ\Концепция 1 - по фирменному стилю\14_ubka_stol_6x1_1.jp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237288"/>
              <a:ext cx="1027112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 userDrawn="1"/>
          </p:nvSpPr>
          <p:spPr>
            <a:xfrm>
              <a:off x="1050925" y="6308725"/>
              <a:ext cx="7113588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cap="small" dirty="0">
                  <a:solidFill>
                    <a:schemeClr val="bg1"/>
                  </a:solidFill>
                  <a:latin typeface="+mn-lt"/>
                </a:rPr>
                <a:t>НОМИНАЦИЯ </a:t>
              </a:r>
              <a:r>
                <a:rPr lang="ru-RU" sz="1200" b="1" cap="small" dirty="0" smtClean="0">
                  <a:solidFill>
                    <a:schemeClr val="bg1"/>
                  </a:solidFill>
                  <a:latin typeface="+mn-lt"/>
                </a:rPr>
                <a:t>«ВРЕМЯ СОВЕРШАТЬ</a:t>
              </a:r>
              <a:r>
                <a:rPr lang="ru-RU" sz="1200" b="1" cap="small" baseline="0" dirty="0" smtClean="0">
                  <a:solidFill>
                    <a:schemeClr val="bg1"/>
                  </a:solidFill>
                  <a:latin typeface="+mn-lt"/>
                </a:rPr>
                <a:t> ВЗРОСЛЫЕ ПОСТУПКИ</a:t>
              </a:r>
              <a:r>
                <a:rPr lang="ru-RU" sz="1200" b="1" cap="small" dirty="0" smtClean="0">
                  <a:solidFill>
                    <a:schemeClr val="bg1"/>
                  </a:solidFill>
                  <a:latin typeface="+mn-lt"/>
                </a:rPr>
                <a:t>»  </a:t>
              </a:r>
              <a:r>
                <a:rPr lang="ru-RU" sz="1200" b="1" cap="small" dirty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ru-RU" sz="1200" b="1" cap="small" dirty="0">
                  <a:solidFill>
                    <a:schemeClr val="bg1"/>
                  </a:solidFill>
                  <a:latin typeface="+mn-lt"/>
                </a:rPr>
              </a:br>
              <a:r>
                <a:rPr lang="ru-RU" sz="1200" kern="1200" cap="small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лучший молодежный</a:t>
              </a:r>
              <a:r>
                <a:rPr lang="ru-RU" sz="1200" kern="1200" cap="small" baseline="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200" kern="1200" cap="small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проект в области пропаганды добровольного безвозмездного донорства крови</a:t>
              </a: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21823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fld id="{B09DB6D8-C503-4EEB-852F-B2AE8CF737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AB856-00AD-4AFC-B0FB-1ACF441192F3}" type="datetime1">
              <a:rPr lang="ru-RU" smtClean="0"/>
              <a:t>10.06.2019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2400" y="62182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324FD-EC7B-4570-82D9-AB590A150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C3792-9A2D-436C-B570-8EAF6ED8B12F}" type="datetime1">
              <a:rPr lang="ru-RU" smtClean="0"/>
              <a:t>10.06.2019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2182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46F0E-124D-4A12-B628-EAB565966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D22-9930-44E4-A2B3-1A576EAE6E6B}" type="datetime1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2182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497E1-F48E-4C6A-B4F0-020BA6A00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1379" y="778047"/>
            <a:ext cx="6781800" cy="51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1379" y="1484784"/>
            <a:ext cx="7543800" cy="461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55" r:id="rId3"/>
    <p:sldLayoutId id="2147483764" r:id="rId4"/>
    <p:sldLayoutId id="2147483756" r:id="rId5"/>
    <p:sldLayoutId id="2147483757" r:id="rId6"/>
    <p:sldLayoutId id="2147483765" r:id="rId7"/>
    <p:sldLayoutId id="2147483758" r:id="rId8"/>
    <p:sldLayoutId id="2147483759" r:id="rId9"/>
    <p:sldLayoutId id="214748376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02" y="3284984"/>
            <a:ext cx="7505114" cy="283689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6C83D-D126-4C7A-9779-331F11F2822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1177833"/>
            <a:ext cx="753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rgbClr val="145876"/>
                </a:solidFill>
              </a:rPr>
              <a:t>Служба </a:t>
            </a:r>
            <a:r>
              <a:rPr lang="ru-RU" b="1" dirty="0">
                <a:solidFill>
                  <a:srgbClr val="145876"/>
                </a:solidFill>
              </a:rPr>
              <a:t>крови Иркутской </a:t>
            </a:r>
            <a:r>
              <a:rPr lang="ru-RU" b="1" dirty="0" smtClean="0">
                <a:solidFill>
                  <a:srgbClr val="145876"/>
                </a:solidFill>
              </a:rPr>
              <a:t>области в 2018 г. реализовала проект</a:t>
            </a:r>
            <a:endParaRPr lang="ru-RU" b="1" dirty="0">
              <a:solidFill>
                <a:srgbClr val="145876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«Карта донора Иркутской области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901" y1="95905" x2="95757" y2="92026"/>
                        <a14:foregroundMark x1="16832" y1="9052" x2="17963" y2="14655"/>
                        <a14:foregroundMark x1="22489" y1="13362" x2="21075" y2="20259"/>
                        <a14:foregroundMark x1="3395" y1="8190" x2="3395" y2="94828"/>
                        <a14:foregroundMark x1="5233" y1="5819" x2="94342" y2="4526"/>
                        <a14:foregroundMark x1="97313" y1="7112" x2="98161" y2="91810"/>
                        <a14:backgroundMark x1="98161" y1="4095" x2="99434" y2="95905"/>
                        <a14:backgroundMark x1="2546" y1="7328" x2="2546" y2="98922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1234">
            <a:off x="5434785" y="2902887"/>
            <a:ext cx="3244240" cy="21341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755576" y="476672"/>
            <a:ext cx="3455987" cy="368300"/>
          </a:xfrm>
          <a:prstGeom prst="rect">
            <a:avLst/>
          </a:prstGeom>
          <a:solidFill>
            <a:srgbClr val="14587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Результаты проекта: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3963" y="404664"/>
            <a:ext cx="431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D0101"/>
                </a:solidFill>
              </a:rPr>
              <a:t>Карта лояльности</a:t>
            </a:r>
            <a:endParaRPr lang="ru-RU" b="1" dirty="0">
              <a:solidFill>
                <a:srgbClr val="AD0101"/>
              </a:solidFill>
            </a:endParaRPr>
          </a:p>
          <a:p>
            <a:pPr algn="ctr"/>
            <a:r>
              <a:rPr lang="ru-RU" b="1" dirty="0" smtClean="0">
                <a:solidFill>
                  <a:srgbClr val="AD0101"/>
                </a:solidFill>
              </a:rPr>
              <a:t> Службы крови Иркутской области</a:t>
            </a:r>
            <a:endParaRPr lang="ru-RU" b="1" dirty="0">
              <a:solidFill>
                <a:srgbClr val="AD010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202222">
            <a:off x="1142225" y="2556337"/>
            <a:ext cx="1888649" cy="30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63" y="434215"/>
            <a:ext cx="431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D0101"/>
                </a:solidFill>
              </a:rPr>
              <a:t>Карта лояльности</a:t>
            </a:r>
            <a:endParaRPr lang="ru-RU" b="1" dirty="0">
              <a:solidFill>
                <a:srgbClr val="AD0101"/>
              </a:solidFill>
            </a:endParaRPr>
          </a:p>
          <a:p>
            <a:pPr algn="ctr"/>
            <a:r>
              <a:rPr lang="ru-RU" b="1" dirty="0" smtClean="0">
                <a:solidFill>
                  <a:srgbClr val="AD0101"/>
                </a:solidFill>
              </a:rPr>
              <a:t> Службы крови Иркутской области</a:t>
            </a:r>
            <a:endParaRPr lang="ru-RU" b="1" dirty="0">
              <a:solidFill>
                <a:srgbClr val="AD010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3009" y="1472620"/>
            <a:ext cx="75353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«Карта донора Иркутской области» </a:t>
            </a:r>
            <a:r>
              <a:rPr lang="ru-RU" b="1" dirty="0" smtClean="0">
                <a:solidFill>
                  <a:srgbClr val="145876"/>
                </a:solidFill>
              </a:rPr>
              <a:t>- накопительная, </a:t>
            </a:r>
            <a:r>
              <a:rPr lang="ru-RU" b="1" dirty="0" err="1" smtClean="0">
                <a:solidFill>
                  <a:srgbClr val="145876"/>
                </a:solidFill>
              </a:rPr>
              <a:t>скидочная</a:t>
            </a:r>
            <a:r>
              <a:rPr lang="ru-RU" b="1" dirty="0">
                <a:solidFill>
                  <a:srgbClr val="145876"/>
                </a:solidFill>
              </a:rPr>
              <a:t> </a:t>
            </a:r>
            <a:r>
              <a:rPr lang="ru-RU" b="1" dirty="0" smtClean="0">
                <a:solidFill>
                  <a:srgbClr val="145876"/>
                </a:solidFill>
              </a:rPr>
              <a:t>и персональная, что позволяет внедрить её в большинство </a:t>
            </a:r>
            <a:r>
              <a:rPr lang="ru-RU" b="1" dirty="0">
                <a:solidFill>
                  <a:srgbClr val="145876"/>
                </a:solidFill>
              </a:rPr>
              <a:t>бухгалтерских учетных </a:t>
            </a:r>
            <a:r>
              <a:rPr lang="ru-RU" b="1" dirty="0" smtClean="0">
                <a:solidFill>
                  <a:srgbClr val="145876"/>
                </a:solidFill>
              </a:rPr>
              <a:t>систем бизнес партнёров Иркутской области</a:t>
            </a:r>
          </a:p>
          <a:p>
            <a:pPr algn="just">
              <a:lnSpc>
                <a:spcPct val="130000"/>
              </a:lnSpc>
            </a:pPr>
            <a:endParaRPr lang="ru-RU" b="1" dirty="0" smtClean="0">
              <a:solidFill>
                <a:srgbClr val="145876"/>
              </a:solidFill>
            </a:endParaRPr>
          </a:p>
          <a:p>
            <a:pPr algn="just">
              <a:lnSpc>
                <a:spcPct val="130000"/>
              </a:lnSpc>
            </a:pPr>
            <a:endParaRPr lang="ru-RU" b="1" dirty="0">
              <a:solidFill>
                <a:srgbClr val="145876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ru-RU" b="1" dirty="0" smtClean="0">
                <a:solidFill>
                  <a:srgbClr val="145876"/>
                </a:solidFill>
              </a:rPr>
              <a:t>Карта имеет:</a:t>
            </a:r>
          </a:p>
          <a:p>
            <a:pPr marL="285750" indent="-285750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145876"/>
                </a:solidFill>
              </a:rPr>
              <a:t>Номер </a:t>
            </a:r>
            <a:r>
              <a:rPr lang="ru-RU" b="1" dirty="0">
                <a:solidFill>
                  <a:srgbClr val="145876"/>
                </a:solidFill>
              </a:rPr>
              <a:t>карты</a:t>
            </a:r>
          </a:p>
          <a:p>
            <a:pPr marL="285750" indent="-285750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145876"/>
                </a:solidFill>
              </a:rPr>
              <a:t>Магнитную полосу</a:t>
            </a:r>
          </a:p>
          <a:p>
            <a:pPr marL="285750" indent="-285750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145876"/>
                </a:solidFill>
              </a:rPr>
              <a:t>Штрих </a:t>
            </a:r>
            <a:r>
              <a:rPr lang="ru-RU" b="1" dirty="0" smtClean="0">
                <a:solidFill>
                  <a:srgbClr val="145876"/>
                </a:solidFill>
              </a:rPr>
              <a:t>код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563887" y="3429000"/>
            <a:ext cx="4762809" cy="2706084"/>
            <a:chOff x="3437369" y="2436385"/>
            <a:chExt cx="3852769" cy="252040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37369" y="2436385"/>
              <a:ext cx="1872209" cy="1252586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38383" y="3705613"/>
              <a:ext cx="1871195" cy="123555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8943" y="2436385"/>
              <a:ext cx="1855122" cy="125258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8943" y="3705612"/>
              <a:ext cx="1871195" cy="1251177"/>
            </a:xfrm>
            <a:prstGeom prst="rect">
              <a:avLst/>
            </a:prstGeom>
          </p:spPr>
        </p:pic>
      </p:grp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55576" y="476672"/>
            <a:ext cx="3455987" cy="368300"/>
          </a:xfrm>
          <a:prstGeom prst="rect">
            <a:avLst/>
          </a:prstGeom>
          <a:solidFill>
            <a:srgbClr val="14587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Результаты проекта: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6C83D-D126-4C7A-9779-331F11F2822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630541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D0101"/>
                </a:solidFill>
              </a:rPr>
              <a:t>Карту донора Иркутской области внедряют </a:t>
            </a:r>
            <a:r>
              <a:rPr lang="ru-RU" b="1" dirty="0">
                <a:solidFill>
                  <a:srgbClr val="AD0101"/>
                </a:solidFill>
              </a:rPr>
              <a:t>в бухгалтерские учетные системы</a:t>
            </a:r>
            <a:r>
              <a:rPr lang="ru-RU" b="1" dirty="0" smtClean="0">
                <a:solidFill>
                  <a:srgbClr val="AD0101"/>
                </a:solidFill>
              </a:rPr>
              <a:t>:</a:t>
            </a:r>
            <a:endParaRPr lang="ru-RU" b="1" dirty="0">
              <a:solidFill>
                <a:srgbClr val="AD010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2189470"/>
            <a:ext cx="753536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145876"/>
                </a:solidFill>
              </a:rPr>
              <a:t>Медицинский </a:t>
            </a:r>
            <a:r>
              <a:rPr lang="ru-RU" b="1" dirty="0">
                <a:solidFill>
                  <a:srgbClr val="145876"/>
                </a:solidFill>
              </a:rPr>
              <a:t>центр «Центр молекулярной диагностики</a:t>
            </a:r>
            <a:r>
              <a:rPr lang="ru-RU" b="1" dirty="0" smtClean="0">
                <a:solidFill>
                  <a:srgbClr val="145876"/>
                </a:solidFill>
              </a:rPr>
              <a:t>»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145876"/>
                </a:solidFill>
              </a:rPr>
              <a:t>Страховая </a:t>
            </a:r>
            <a:r>
              <a:rPr lang="ru-RU" b="1" dirty="0">
                <a:solidFill>
                  <a:srgbClr val="145876"/>
                </a:solidFill>
              </a:rPr>
              <a:t>компания «Диана</a:t>
            </a:r>
            <a:r>
              <a:rPr lang="ru-RU" b="1" dirty="0" smtClean="0">
                <a:solidFill>
                  <a:srgbClr val="145876"/>
                </a:solidFill>
              </a:rPr>
              <a:t>»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145876"/>
                </a:solidFill>
              </a:rPr>
              <a:t>Кинотеатр </a:t>
            </a:r>
            <a:r>
              <a:rPr lang="ru-RU" b="1" dirty="0">
                <a:solidFill>
                  <a:srgbClr val="145876"/>
                </a:solidFill>
              </a:rPr>
              <a:t>«</a:t>
            </a:r>
            <a:r>
              <a:rPr lang="en-US" b="1" dirty="0" err="1">
                <a:solidFill>
                  <a:srgbClr val="145876"/>
                </a:solidFill>
              </a:rPr>
              <a:t>NewCinema</a:t>
            </a:r>
            <a:r>
              <a:rPr lang="ru-RU" b="1" dirty="0" smtClean="0">
                <a:solidFill>
                  <a:srgbClr val="145876"/>
                </a:solidFill>
              </a:rPr>
              <a:t>»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145876"/>
                </a:solidFill>
              </a:rPr>
              <a:t>Сеть кафе быстрого питания «Позная38</a:t>
            </a:r>
            <a:r>
              <a:rPr lang="ru-RU" b="1" dirty="0" smtClean="0">
                <a:solidFill>
                  <a:srgbClr val="145876"/>
                </a:solidFill>
              </a:rPr>
              <a:t>»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145876"/>
                </a:solidFill>
              </a:rPr>
              <a:t>Кондитерская </a:t>
            </a:r>
            <a:r>
              <a:rPr lang="en-US" b="1" dirty="0" smtClean="0">
                <a:solidFill>
                  <a:srgbClr val="145876"/>
                </a:solidFill>
              </a:rPr>
              <a:t>Candy Shop</a:t>
            </a:r>
            <a:endParaRPr lang="ru-RU" b="1" dirty="0" smtClean="0">
              <a:solidFill>
                <a:srgbClr val="145876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145876"/>
                </a:solidFill>
              </a:rPr>
              <a:t>Иркутская </a:t>
            </a:r>
            <a:r>
              <a:rPr lang="ru-RU" b="1" dirty="0">
                <a:solidFill>
                  <a:srgbClr val="145876"/>
                </a:solidFill>
              </a:rPr>
              <a:t>мясная </a:t>
            </a:r>
            <a:r>
              <a:rPr lang="ru-RU" b="1" dirty="0" smtClean="0">
                <a:solidFill>
                  <a:srgbClr val="145876"/>
                </a:solidFill>
              </a:rPr>
              <a:t>компания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145876"/>
                </a:solidFill>
              </a:rPr>
              <a:t>Независимая </a:t>
            </a:r>
            <a:r>
              <a:rPr lang="ru-RU" b="1" dirty="0">
                <a:solidFill>
                  <a:srgbClr val="145876"/>
                </a:solidFill>
              </a:rPr>
              <a:t>лаборатория «</a:t>
            </a:r>
            <a:r>
              <a:rPr lang="ru-RU" b="1" dirty="0" err="1">
                <a:solidFill>
                  <a:srgbClr val="145876"/>
                </a:solidFill>
              </a:rPr>
              <a:t>Юнилаб</a:t>
            </a:r>
            <a:r>
              <a:rPr lang="ru-RU" b="1" dirty="0">
                <a:solidFill>
                  <a:srgbClr val="145876"/>
                </a:solidFill>
              </a:rPr>
              <a:t>»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145876"/>
                </a:solidFill>
              </a:rPr>
              <a:t>«КРЕМ» – федеральная сеть </a:t>
            </a:r>
            <a:r>
              <a:rPr lang="ru-RU" b="1" dirty="0" err="1">
                <a:solidFill>
                  <a:srgbClr val="145876"/>
                </a:solidFill>
              </a:rPr>
              <a:t>бьюти-маркетов</a:t>
            </a:r>
            <a:endParaRPr lang="ru-RU" b="1" dirty="0">
              <a:solidFill>
                <a:srgbClr val="145876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145876"/>
                </a:solidFill>
              </a:rPr>
              <a:t>Сеть кафе быстрого питания «Позная38</a:t>
            </a:r>
            <a:r>
              <a:rPr lang="ru-RU" b="1" dirty="0" smtClean="0">
                <a:solidFill>
                  <a:srgbClr val="145876"/>
                </a:solidFill>
              </a:rPr>
              <a:t>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3468" y="3258300"/>
            <a:ext cx="3365736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563" y="434215"/>
            <a:ext cx="431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D0101"/>
                </a:solidFill>
              </a:rPr>
              <a:t>Карта лояльности</a:t>
            </a:r>
            <a:endParaRPr lang="ru-RU" b="1" dirty="0">
              <a:solidFill>
                <a:srgbClr val="AD0101"/>
              </a:solidFill>
            </a:endParaRPr>
          </a:p>
          <a:p>
            <a:pPr algn="ctr"/>
            <a:r>
              <a:rPr lang="ru-RU" b="1" dirty="0" smtClean="0">
                <a:solidFill>
                  <a:srgbClr val="AD0101"/>
                </a:solidFill>
              </a:rPr>
              <a:t> Службы крови Иркутской области</a:t>
            </a:r>
            <a:endParaRPr lang="ru-RU" b="1" dirty="0">
              <a:solidFill>
                <a:srgbClr val="AD010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55576" y="476672"/>
            <a:ext cx="3455987" cy="368300"/>
          </a:xfrm>
          <a:prstGeom prst="rect">
            <a:avLst/>
          </a:prstGeom>
          <a:solidFill>
            <a:srgbClr val="14587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Результаты проекта: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6C83D-D126-4C7A-9779-331F11F2822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220" y="505545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Карта лояльности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донора Иркутской области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196" y="2708920"/>
            <a:ext cx="478988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145876"/>
                </a:solidFill>
              </a:rPr>
              <a:t>Распространить карту донора среди 19000 доноров Иркутской области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145876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145876"/>
                </a:solidFill>
              </a:rPr>
              <a:t>Внедрить карту донора в коммерческих структурах  Иркутской области</a:t>
            </a:r>
          </a:p>
          <a:p>
            <a:pPr algn="just">
              <a:lnSpc>
                <a:spcPct val="150000"/>
              </a:lnSpc>
            </a:pPr>
            <a:endParaRPr lang="ru-RU" b="1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534119" y="2323928"/>
            <a:ext cx="4964756" cy="26206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8220" y="1530578"/>
            <a:ext cx="4357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b="1" dirty="0">
                <a:solidFill>
                  <a:srgbClr val="C00000"/>
                </a:solidFill>
              </a:rPr>
              <a:t>Мы планируем: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8220" y="5157192"/>
            <a:ext cx="5454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Проект продолжается…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6C83D-D126-4C7A-9779-331F11F2822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1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72400" y="6406257"/>
            <a:ext cx="762000" cy="365125"/>
          </a:xfrm>
        </p:spPr>
        <p:txBody>
          <a:bodyPr/>
          <a:lstStyle/>
          <a:p>
            <a:pPr>
              <a:defRPr/>
            </a:pPr>
            <a:fld id="{A1C6C83D-D126-4C7A-9779-331F11F2822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76510"/>
            <a:ext cx="3795886" cy="5529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7" y="3595178"/>
            <a:ext cx="3810855" cy="28110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3" y="876510"/>
            <a:ext cx="3835911" cy="25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9297</TotalTime>
  <Words>172</Words>
  <Application>Microsoft Office PowerPoint</Application>
  <PresentationFormat>Экран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 Zanin (adm)</dc:creator>
  <cp:lastModifiedBy>Людмила Рамкулова</cp:lastModifiedBy>
  <cp:revision>229</cp:revision>
  <dcterms:created xsi:type="dcterms:W3CDTF">2012-11-28T11:27:31Z</dcterms:created>
  <dcterms:modified xsi:type="dcterms:W3CDTF">2019-06-10T04:07:00Z</dcterms:modified>
</cp:coreProperties>
</file>