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3"/>
  </p:notesMasterIdLst>
  <p:sldIdLst>
    <p:sldId id="256" r:id="rId2"/>
    <p:sldId id="260" r:id="rId3"/>
    <p:sldId id="262" r:id="rId4"/>
    <p:sldId id="259" r:id="rId5"/>
    <p:sldId id="263" r:id="rId6"/>
    <p:sldId id="264" r:id="rId7"/>
    <p:sldId id="261" r:id="rId8"/>
    <p:sldId id="267" r:id="rId9"/>
    <p:sldId id="266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A57A4-912F-463E-97EA-2D383EAD98EE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A71D-CF8C-4A13-8003-5B03CA4BA3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6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A71D-CF8C-4A13-8003-5B03CA4BA31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40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A71D-CF8C-4A13-8003-5B03CA4BA31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80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club61312526" TargetMode="External"/><Relationship Id="rId2" Type="http://schemas.openxmlformats.org/officeDocument/2006/relationships/hyperlink" Target="http://vk.com/club4380087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ia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036496" cy="1200329"/>
          </a:xfrm>
        </p:spPr>
        <p:txBody>
          <a:bodyPr>
            <a:spAutoFit/>
          </a:bodyPr>
          <a:lstStyle/>
          <a:p>
            <a:r>
              <a:rPr lang="ru-RU" sz="3600" dirty="0" smtClean="0"/>
              <a:t>        </a:t>
            </a:r>
            <a:r>
              <a:rPr lang="ru-RU" sz="3600" dirty="0" smtClean="0"/>
              <a:t>Курс по изучению Русского Жестового Языка «Слышу В Тишине»</a:t>
            </a:r>
            <a:endParaRPr lang="ru-RU" sz="7200" dirty="0"/>
          </a:p>
        </p:txBody>
      </p:sp>
      <p:pic>
        <p:nvPicPr>
          <p:cNvPr id="1026" name="Picture 2" descr="C:\Users\User\Desktop\INLXkBX6f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8964488" cy="4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В рамках встречи ребята из «Союза добровольцев России» и клуба «Молодые ивановские глухие» подготовили несколько творческих </a:t>
            </a:r>
            <a:r>
              <a:rPr lang="ru-RU" dirty="0" smtClean="0"/>
              <a:t>номеров</a:t>
            </a:r>
            <a:r>
              <a:rPr lang="ru-RU" dirty="0"/>
              <a:t>. 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Совместное выступление глухих                Вальс воспитанников из клуба</a:t>
            </a:r>
          </a:p>
          <a:p>
            <a:pPr marL="45720" indent="0">
              <a:buNone/>
            </a:pPr>
            <a:r>
              <a:rPr lang="ru-RU" dirty="0" smtClean="0"/>
              <a:t>и слышащих людей.                          «Молодые Ивановские Глухие»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7" name="Picture 3" descr="C:\Users\User\Desktop\DSCF2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91751"/>
            <a:ext cx="4140243" cy="393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NZZrHoQe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124"/>
            <a:ext cx="4608513" cy="40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400" dirty="0" smtClean="0">
                <a:hlinkClick r:id="rId2"/>
              </a:rPr>
              <a:t>Информационные ресурсы</a:t>
            </a:r>
          </a:p>
          <a:p>
            <a:pPr marL="45720" indent="0">
              <a:buNone/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vk.com/club43800875</a:t>
            </a:r>
            <a:endParaRPr lang="ru-RU" sz="2800" dirty="0" smtClean="0"/>
          </a:p>
          <a:p>
            <a:pPr marL="45720" indent="0">
              <a:buNone/>
            </a:pP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vk.com/club61312526</a:t>
            </a:r>
            <a:endParaRPr lang="ru-RU" sz="2800" dirty="0" smtClean="0"/>
          </a:p>
          <a:p>
            <a:pPr marL="45720" indent="0">
              <a:buNone/>
            </a:pPr>
            <a:r>
              <a:rPr lang="ru-RU" sz="2800" dirty="0"/>
              <a:t>«Букварь русского жестового </a:t>
            </a:r>
            <a:r>
              <a:rPr lang="ru-RU" sz="2800" dirty="0" smtClean="0"/>
              <a:t>языка.» </a:t>
            </a:r>
            <a:r>
              <a:rPr lang="ru-RU" sz="2800" dirty="0"/>
              <a:t>Автор: Светлана Ватага.</a:t>
            </a:r>
            <a:endParaRPr lang="ru-RU" sz="2800" dirty="0" smtClean="0"/>
          </a:p>
          <a:p>
            <a:pPr marL="45720" indent="0">
              <a:buNone/>
            </a:pPr>
            <a:r>
              <a:rPr lang="ru-RU" sz="2800" dirty="0"/>
              <a:t> Алан </a:t>
            </a:r>
            <a:r>
              <a:rPr lang="ru-RU" sz="2800" dirty="0" err="1"/>
              <a:t>Пиз</a:t>
            </a:r>
            <a:r>
              <a:rPr lang="ru-RU" sz="2800" dirty="0" smtClean="0"/>
              <a:t>. «Невербальное общение.»</a:t>
            </a:r>
          </a:p>
          <a:p>
            <a:pPr marL="45720" indent="0">
              <a:buNone/>
            </a:pPr>
            <a:r>
              <a:rPr lang="en-US" sz="2800" dirty="0">
                <a:hlinkClick r:id="rId4"/>
              </a:rPr>
              <a:t>http://ria.ru</a:t>
            </a:r>
            <a:r>
              <a:rPr lang="en-US" sz="2800" dirty="0" smtClean="0">
                <a:hlinkClick r:id="rId4"/>
              </a:rPr>
              <a:t>/</a:t>
            </a:r>
            <a:endParaRPr lang="ru-RU" sz="2800" dirty="0" smtClean="0"/>
          </a:p>
          <a:p>
            <a:pPr marL="45720" indent="0">
              <a:buNone/>
            </a:pPr>
            <a:r>
              <a:rPr lang="en-US" sz="2800" dirty="0" smtClean="0"/>
              <a:t>ivsouzdobro.ru</a:t>
            </a:r>
            <a:r>
              <a:rPr lang="ru-RU" sz="2800" dirty="0" smtClean="0"/>
              <a:t> </a:t>
            </a:r>
          </a:p>
          <a:p>
            <a:pPr marL="45720" indent="0">
              <a:buNone/>
            </a:pPr>
            <a:r>
              <a:rPr lang="en-US" sz="2800" dirty="0"/>
              <a:t>http://www.souzdobro.ru/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77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064896" cy="59766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900" dirty="0" smtClean="0"/>
              <a:t>Существует классификация по которой люди </a:t>
            </a:r>
            <a:r>
              <a:rPr lang="ru-RU" sz="2900" dirty="0"/>
              <a:t>с нарушениями слуха разделяются на </a:t>
            </a:r>
            <a:r>
              <a:rPr lang="ru-RU" sz="2900" dirty="0">
                <a:solidFill>
                  <a:srgbClr val="FF0000"/>
                </a:solidFill>
              </a:rPr>
              <a:t>слабослышащих</a:t>
            </a:r>
            <a:r>
              <a:rPr lang="ru-RU" sz="2900" dirty="0"/>
              <a:t> (страдающих тугоухостью) и </a:t>
            </a:r>
            <a:r>
              <a:rPr lang="ru-RU" sz="2900" dirty="0">
                <a:solidFill>
                  <a:srgbClr val="FF0000"/>
                </a:solidFill>
              </a:rPr>
              <a:t>глухих</a:t>
            </a:r>
            <a:r>
              <a:rPr lang="ru-RU" sz="2900" dirty="0"/>
              <a:t>. Тугоухость – стойкое понижение слуха, вызывающее затруднения в восприятии речи. Глухота – глубокое стойкое поражение слуха, при котором восприятие речи без слухового аппарата становится невозможным. Диагноз «тугоухость» подразумевает различное по тяжести ухудшение способности слышать, а диагноз «глухота» означает практически полную утрату этой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452371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По статистике WFD нарушениями слуха страдает каждый девятый человек: у кого-то врожденные пороки слуха, а у кого-то — приобретенная глухота. Главные причины потери слуха на сегодняшний день — болезни и травмы. Все эти люди вынуждены постоянно бороться за свои гражданские права. Всемирная федерация глухих — одна из ведущих организаций мира, занимающаяся решением проблемы уравнивания в правах глухих и слышащих людей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В России статус языка жестов был законодательно утвержден совсем недавно. Президент Владимир Путин 30 декабря 2012 года одобрил изменения в закон о социальной защите инвалидов, который уточняет статус русского жестового языка и определяет его как язык общения при наличии нарушений слуха и(или) речи. Согласно закону, при получении образования инвалидам по слуху должны бесплатно предоставляться специальные учебники, учебные пособия, иная учебная литература, а также услуги сурдопереводчиков.</a:t>
            </a:r>
          </a:p>
        </p:txBody>
      </p:sp>
    </p:spTree>
    <p:extLst>
      <p:ext uri="{BB962C8B-B14F-4D97-AF65-F5344CB8AC3E}">
        <p14:creationId xmlns:p14="http://schemas.microsoft.com/office/powerpoint/2010/main" val="35158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820472" cy="6408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Трудоустройство </a:t>
            </a:r>
            <a:r>
              <a:rPr lang="ru-RU" dirty="0"/>
              <a:t>— это основная проблема глухих и слабослышащих людей. По долгу службы </a:t>
            </a:r>
            <a:r>
              <a:rPr lang="ru-RU" dirty="0" smtClean="0"/>
              <a:t>переводчикам </a:t>
            </a:r>
            <a:r>
              <a:rPr lang="ru-RU" dirty="0"/>
              <a:t>приходится сопровождать их на собеседования: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dirty="0"/>
              <a:t>Это как глухая стена, работодатели нас не могут понять. Я постоянно говорю: поставьте себя на наше место, если бы вы пришли к нам в общество глухих, вы бы нас поняли? Также сложно ориентироваться и </a:t>
            </a:r>
            <a:r>
              <a:rPr lang="ru-RU" dirty="0" smtClean="0"/>
              <a:t>глухому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в мире слышащих. Даже если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у </a:t>
            </a:r>
            <a:r>
              <a:rPr lang="ru-RU" dirty="0"/>
              <a:t>него есть корочки </a:t>
            </a:r>
            <a:r>
              <a:rPr lang="ru-RU" dirty="0" smtClean="0"/>
              <a:t>дизайнера,</a:t>
            </a:r>
          </a:p>
          <a:p>
            <a:pPr marL="45720" indent="0">
              <a:buNone/>
            </a:pPr>
            <a:r>
              <a:rPr lang="ru-RU" dirty="0" smtClean="0"/>
              <a:t>не </a:t>
            </a:r>
            <a:r>
              <a:rPr lang="ru-RU" dirty="0"/>
              <a:t>факт, что его </a:t>
            </a:r>
            <a:r>
              <a:rPr lang="ru-RU" dirty="0" smtClean="0"/>
              <a:t>возьмут на работу</a:t>
            </a:r>
            <a:r>
              <a:rPr lang="ru-RU" dirty="0"/>
              <a:t>.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Ищут </a:t>
            </a:r>
            <a:r>
              <a:rPr lang="ru-RU" dirty="0"/>
              <a:t>причину отказать </a:t>
            </a:r>
            <a:r>
              <a:rPr lang="ru-RU" dirty="0" smtClean="0"/>
              <a:t>—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как мы с ним будем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общаться </a:t>
            </a:r>
            <a:r>
              <a:rPr lang="ru-RU" dirty="0"/>
              <a:t>и так далее</a:t>
            </a:r>
            <a:r>
              <a:rPr lang="ru-RU" dirty="0" smtClean="0"/>
              <a:t>",</a:t>
            </a:r>
          </a:p>
          <a:p>
            <a:pPr marL="45720" indent="0">
              <a:buNone/>
            </a:pPr>
            <a:r>
              <a:rPr lang="ru-RU" dirty="0" smtClean="0"/>
              <a:t>— рассказывает сурдопереводчик.</a:t>
            </a:r>
            <a:endParaRPr lang="ru-RU" dirty="0"/>
          </a:p>
        </p:txBody>
      </p:sp>
      <p:pic>
        <p:nvPicPr>
          <p:cNvPr id="2050" name="Picture 2" descr="C:\Users\User\Desktop\slukh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01932"/>
            <a:ext cx="3923928" cy="385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Люди, имеющие </a:t>
            </a:r>
            <a:r>
              <a:rPr lang="ru-RU" dirty="0">
                <a:solidFill>
                  <a:srgbClr val="FF0000"/>
                </a:solidFill>
              </a:rPr>
              <a:t>проблемы со слухом, не могут самостоятельно вызвать скорую помощь и другие экстренные </a:t>
            </a:r>
            <a:r>
              <a:rPr lang="ru-RU" dirty="0" smtClean="0">
                <a:solidFill>
                  <a:srgbClr val="FF0000"/>
                </a:solidFill>
              </a:rPr>
              <a:t>службы-еще одна из актуальных проблем.</a:t>
            </a:r>
          </a:p>
          <a:p>
            <a:pPr marL="45720" indent="0">
              <a:buNone/>
            </a:pPr>
            <a:r>
              <a:rPr lang="ru-RU" dirty="0" smtClean="0"/>
              <a:t>Сотрудники </a:t>
            </a:r>
            <a:r>
              <a:rPr lang="ru-RU" dirty="0"/>
              <a:t>ведомства считают, что организовать такую услугу можно было бы в рамках системы обеспечения вызова экстренных оперативных служб по единому номеру 112.Однако общероссийскую систему для вызова экстренных служб по номеру 112, которой смогут воспользоваться и глухие (по ICQ, </a:t>
            </a:r>
            <a:r>
              <a:rPr lang="ru-RU" dirty="0" err="1"/>
              <a:t>Skype</a:t>
            </a:r>
            <a:r>
              <a:rPr lang="ru-RU" dirty="0"/>
              <a:t>, электронной почте или СМС), предполагается создать только к 2017 году. Вместе с тем множество глухих и слабослышащих людей по всей России могут вызвать скорую помощь, просто отправив СМС-сообщение нужного содержания. Сегодня подобная услуга действует на территории Красноярского края, Уфы, </a:t>
            </a:r>
            <a:r>
              <a:rPr lang="ru-RU" dirty="0" smtClean="0"/>
              <a:t>Астрахани, Подмосковья и нашего Иваново.</a:t>
            </a:r>
          </a:p>
          <a:p>
            <a:pPr marL="45720" indent="0">
              <a:buNone/>
            </a:pPr>
            <a:r>
              <a:rPr lang="ru-RU" dirty="0" smtClean="0"/>
              <a:t>Управление здравоохранения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администрации города </a:t>
            </a:r>
            <a:r>
              <a:rPr lang="ru-RU" dirty="0" smtClean="0"/>
              <a:t>Иваново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повышает качество и доступность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медицинской </a:t>
            </a:r>
            <a:r>
              <a:rPr lang="ru-RU" dirty="0"/>
              <a:t>помощи для этих </a:t>
            </a:r>
            <a:r>
              <a:rPr lang="ru-RU" dirty="0" smtClean="0"/>
              <a:t>категорий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граждан города и вводит вызов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скорой </a:t>
            </a:r>
            <a:r>
              <a:rPr lang="ru-RU" dirty="0"/>
              <a:t>помощи по SMS с сотового телефона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на </a:t>
            </a:r>
            <a:r>
              <a:rPr lang="ru-RU" dirty="0"/>
              <a:t>номер 8 906 515 33 30. Этот номер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в</a:t>
            </a:r>
            <a:r>
              <a:rPr lang="ru-RU" dirty="0" smtClean="0"/>
              <a:t>ыведен на </a:t>
            </a:r>
            <a:r>
              <a:rPr lang="ru-RU" dirty="0"/>
              <a:t>пульт приема вызовов 03 городской станции скорой </a:t>
            </a:r>
            <a:r>
              <a:rPr lang="ru-RU" dirty="0" smtClean="0"/>
              <a:t>помощи.</a:t>
            </a:r>
            <a:endParaRPr lang="ru-RU" dirty="0"/>
          </a:p>
        </p:txBody>
      </p:sp>
      <p:pic>
        <p:nvPicPr>
          <p:cNvPr id="1026" name="Picture 2" descr="C:\Users\User\Desktop\381182510_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5181"/>
            <a:ext cx="3131840" cy="2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Одна из главных проблем для всех категорий инвалидов в России — ограниченность доступа к социальным объектам и транспортной инфраструктуре</a:t>
            </a:r>
            <a:r>
              <a:rPr lang="ru-RU" sz="2000" dirty="0"/>
              <a:t>. Для глухих людей все усложняется, в первую очередь, отсутствием информации. Вся транспортная инфраструктура — аэропорты, железнодорожные и автобусные вокзалы — не рассчитана на </a:t>
            </a:r>
            <a:r>
              <a:rPr lang="ru-RU" sz="2000" dirty="0" smtClean="0"/>
              <a:t>не слышащего. </a:t>
            </a:r>
            <a:r>
              <a:rPr lang="ru-RU" sz="2000" dirty="0"/>
              <a:t>Вроде элементарно: пустить бегущую строку вместе с аудиосообщением диктора, или оснастить автобусы и вагоны подземки электронными информационными табло, но, к сожалению, многие глухие чувствуют себя в российских городах словно иностранцы.</a:t>
            </a:r>
          </a:p>
          <a:p>
            <a:pPr marL="45720" indent="0">
              <a:buNone/>
            </a:pPr>
            <a:r>
              <a:rPr lang="ru-RU" sz="2000" dirty="0" smtClean="0"/>
              <a:t>По </a:t>
            </a:r>
            <a:r>
              <a:rPr lang="ru-RU" sz="2000" dirty="0"/>
              <a:t>мировым стандартам, 70-80</a:t>
            </a:r>
            <a:r>
              <a:rPr lang="ru-RU" sz="2000" dirty="0" smtClean="0"/>
              <a:t>% </a:t>
            </a:r>
            <a:r>
              <a:rPr lang="ru-RU" sz="2000" dirty="0"/>
              <a:t>эфирного времени </a:t>
            </a:r>
            <a:r>
              <a:rPr lang="ru-RU" sz="2000" dirty="0" smtClean="0"/>
              <a:t>должно субтитроваться, Россия </a:t>
            </a:r>
            <a:r>
              <a:rPr lang="ru-RU" sz="2000" dirty="0"/>
              <a:t>только идет к этому. В </a:t>
            </a:r>
            <a:r>
              <a:rPr lang="ru-RU" sz="2000" dirty="0" smtClean="0"/>
              <a:t>рамках</a:t>
            </a:r>
          </a:p>
          <a:p>
            <a:pPr marL="4572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программы «Доступная </a:t>
            </a:r>
            <a:r>
              <a:rPr lang="ru-RU" sz="2000" dirty="0" smtClean="0"/>
              <a:t>среда»</a:t>
            </a:r>
          </a:p>
          <a:p>
            <a:pPr marL="45720" indent="0">
              <a:buNone/>
            </a:pPr>
            <a:r>
              <a:rPr lang="ru-RU" sz="2000" dirty="0" smtClean="0"/>
              <a:t>Предусмотрено скрытое субтитрование</a:t>
            </a:r>
          </a:p>
          <a:p>
            <a:pPr marL="45720" indent="0">
              <a:buNone/>
            </a:pPr>
            <a:r>
              <a:rPr lang="ru-RU" sz="2000" dirty="0" smtClean="0"/>
              <a:t> телевизионных программ</a:t>
            </a:r>
          </a:p>
          <a:p>
            <a:pPr marL="4572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пяти </a:t>
            </a:r>
            <a:r>
              <a:rPr lang="ru-RU" sz="2000" dirty="0" smtClean="0"/>
              <a:t>федеральных </a:t>
            </a:r>
            <a:r>
              <a:rPr lang="ru-RU" sz="2000" dirty="0"/>
              <a:t>каналов — </a:t>
            </a:r>
            <a:r>
              <a:rPr lang="ru-RU" sz="2000" dirty="0" smtClean="0"/>
              <a:t>«</a:t>
            </a:r>
            <a:r>
              <a:rPr lang="ru-RU" sz="2000" dirty="0"/>
              <a:t>Первый», </a:t>
            </a:r>
            <a:endParaRPr lang="ru-RU" sz="2000" dirty="0" smtClean="0"/>
          </a:p>
          <a:p>
            <a:pPr marL="45720" indent="0">
              <a:buNone/>
            </a:pPr>
            <a:r>
              <a:rPr lang="ru-RU" sz="2000" dirty="0" smtClean="0"/>
              <a:t>«</a:t>
            </a:r>
            <a:r>
              <a:rPr lang="ru-RU" sz="2000" dirty="0"/>
              <a:t>Россия 1″, «Культура</a:t>
            </a:r>
            <a:r>
              <a:rPr lang="ru-RU" sz="2000" dirty="0" smtClean="0"/>
              <a:t>», </a:t>
            </a:r>
            <a:r>
              <a:rPr lang="ru-RU" sz="2000" dirty="0"/>
              <a:t>НТВ и </a:t>
            </a:r>
            <a:r>
              <a:rPr lang="ru-RU" sz="2000" dirty="0" smtClean="0"/>
              <a:t>детский</a:t>
            </a:r>
          </a:p>
          <a:p>
            <a:pPr marL="4572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канал «Карусель»- в </a:t>
            </a:r>
            <a:r>
              <a:rPr lang="ru-RU" sz="2000" dirty="0" smtClean="0"/>
              <a:t>объеме</a:t>
            </a:r>
          </a:p>
          <a:p>
            <a:pPr marL="4572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2,5 </a:t>
            </a:r>
            <a:r>
              <a:rPr lang="ru-RU" sz="2000" dirty="0" smtClean="0"/>
              <a:t>тысячи часов </a:t>
            </a:r>
            <a:r>
              <a:rPr lang="ru-RU" sz="2000" dirty="0"/>
              <a:t>в год на каждый канал.</a:t>
            </a:r>
          </a:p>
          <a:p>
            <a:endParaRPr lang="ru-RU" dirty="0"/>
          </a:p>
        </p:txBody>
      </p:sp>
      <p:pic>
        <p:nvPicPr>
          <p:cNvPr id="3074" name="Picture 2" descr="C:\Users\User\Desktop\pic02109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6413"/>
            <a:ext cx="4067944" cy="32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885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328"/>
            <a:ext cx="8028384" cy="51458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600" dirty="0"/>
              <a:t>Кстати, жестовая речь вовсе </a:t>
            </a:r>
            <a:endParaRPr lang="ru-RU" sz="2600" dirty="0" smtClean="0"/>
          </a:p>
          <a:p>
            <a:pPr marL="45720" indent="0">
              <a:buNone/>
            </a:pPr>
            <a:r>
              <a:rPr lang="ru-RU" sz="2600" dirty="0" smtClean="0"/>
              <a:t>не </a:t>
            </a:r>
            <a:r>
              <a:rPr lang="ru-RU" sz="2600" dirty="0"/>
              <a:t>так однородна, как кажется. </a:t>
            </a:r>
            <a:endParaRPr lang="ru-RU" sz="2600" dirty="0" smtClean="0"/>
          </a:p>
          <a:p>
            <a:pPr marL="45720" indent="0">
              <a:buNone/>
            </a:pPr>
            <a:r>
              <a:rPr lang="ru-RU" sz="2600" dirty="0" smtClean="0"/>
              <a:t>Она </a:t>
            </a:r>
            <a:r>
              <a:rPr lang="ru-RU" sz="2600" dirty="0"/>
              <a:t>делится на </a:t>
            </a:r>
            <a:r>
              <a:rPr lang="ru-RU" sz="2600" dirty="0" smtClean="0"/>
              <a:t>дактилологию– </a:t>
            </a:r>
          </a:p>
          <a:p>
            <a:pPr marL="45720" indent="0">
              <a:buNone/>
            </a:pPr>
            <a:r>
              <a:rPr lang="ru-RU" sz="2600" dirty="0" smtClean="0"/>
              <a:t>азбуку </a:t>
            </a:r>
            <a:r>
              <a:rPr lang="ru-RU" sz="2600" dirty="0"/>
              <a:t>для глухих, где </a:t>
            </a:r>
            <a:r>
              <a:rPr lang="ru-RU" sz="2600" dirty="0" smtClean="0"/>
              <a:t>жест</a:t>
            </a:r>
          </a:p>
          <a:p>
            <a:pPr marL="45720" indent="0">
              <a:buNone/>
            </a:pPr>
            <a:r>
              <a:rPr lang="ru-RU" sz="2600" dirty="0" smtClean="0"/>
              <a:t>означает </a:t>
            </a:r>
            <a:r>
              <a:rPr lang="ru-RU" sz="2600" dirty="0"/>
              <a:t>букву, и </a:t>
            </a:r>
            <a:r>
              <a:rPr lang="ru-RU" sz="2600" dirty="0" smtClean="0"/>
              <a:t>собственно</a:t>
            </a:r>
          </a:p>
          <a:p>
            <a:pPr marL="45720" indent="0">
              <a:buNone/>
            </a:pPr>
            <a:r>
              <a:rPr lang="ru-RU" sz="2600" dirty="0" smtClean="0"/>
              <a:t>жестовый </a:t>
            </a:r>
            <a:r>
              <a:rPr lang="ru-RU" sz="2600" dirty="0"/>
              <a:t>язык, сложный и </a:t>
            </a:r>
            <a:endParaRPr lang="ru-RU" sz="2600" dirty="0" smtClean="0"/>
          </a:p>
          <a:p>
            <a:pPr marL="45720" indent="0">
              <a:buNone/>
            </a:pPr>
            <a:r>
              <a:rPr lang="ru-RU" sz="2600" dirty="0" smtClean="0"/>
              <a:t>самобытный</a:t>
            </a:r>
            <a:r>
              <a:rPr lang="ru-RU" sz="2600" dirty="0"/>
              <a:t>, в </a:t>
            </a:r>
            <a:r>
              <a:rPr lang="ru-RU" sz="2600" dirty="0" smtClean="0"/>
              <a:t>котором</a:t>
            </a:r>
          </a:p>
          <a:p>
            <a:pPr marL="45720" indent="0">
              <a:buNone/>
            </a:pPr>
            <a:r>
              <a:rPr lang="ru-RU" sz="2600" dirty="0" smtClean="0"/>
              <a:t>движение </a:t>
            </a:r>
            <a:r>
              <a:rPr lang="ru-RU" sz="2600" dirty="0"/>
              <a:t>кисти может </a:t>
            </a:r>
            <a:endParaRPr lang="ru-RU" sz="2600" dirty="0" smtClean="0"/>
          </a:p>
          <a:p>
            <a:pPr marL="45720" indent="0">
              <a:buNone/>
            </a:pPr>
            <a:r>
              <a:rPr lang="ru-RU" sz="2600" dirty="0" smtClean="0"/>
              <a:t>означать </a:t>
            </a:r>
            <a:r>
              <a:rPr lang="ru-RU" sz="2600" dirty="0"/>
              <a:t>слово или </a:t>
            </a:r>
            <a:r>
              <a:rPr lang="ru-RU" sz="2600" dirty="0" smtClean="0"/>
              <a:t>даже</a:t>
            </a:r>
          </a:p>
          <a:p>
            <a:pPr marL="45720" indent="0">
              <a:buNone/>
            </a:pPr>
            <a:r>
              <a:rPr lang="ru-RU" sz="2600" dirty="0" smtClean="0"/>
              <a:t>целое </a:t>
            </a:r>
            <a:r>
              <a:rPr lang="ru-RU" sz="2600" dirty="0"/>
              <a:t>предложение.</a:t>
            </a:r>
          </a:p>
        </p:txBody>
      </p:sp>
      <p:pic>
        <p:nvPicPr>
          <p:cNvPr id="1026" name="Picture 2" descr="C:\Users\User\Desktop\iNMvxAqDI-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1328"/>
            <a:ext cx="3995936" cy="68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99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33569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50" dirty="0" smtClean="0">
                <a:solidFill>
                  <a:schemeClr val="tx1"/>
                </a:solidFill>
              </a:rPr>
              <a:t>26 </a:t>
            </a:r>
            <a:r>
              <a:rPr lang="ru-RU" sz="1450" dirty="0">
                <a:solidFill>
                  <a:schemeClr val="tx1"/>
                </a:solidFill>
              </a:rPr>
              <a:t>и 27 апреля </a:t>
            </a:r>
            <a:r>
              <a:rPr lang="ru-RU" sz="1450" dirty="0" smtClean="0">
                <a:solidFill>
                  <a:schemeClr val="tx1"/>
                </a:solidFill>
              </a:rPr>
              <a:t>состоялся Первый </a:t>
            </a:r>
            <a:r>
              <a:rPr lang="ru-RU" sz="1450" dirty="0">
                <a:solidFill>
                  <a:schemeClr val="tx1"/>
                </a:solidFill>
              </a:rPr>
              <a:t>Ивановский областной молодежный форум «Стань лидером!» Форум прошел в Ивановском Доме культуры Всероссийского общества глухих. Форум был проведен молодежной организацией «МИГ». Аббревиатура означает – "Молодые ивановские глухие</a:t>
            </a:r>
            <a:r>
              <a:rPr lang="ru-RU" sz="1450" dirty="0" smtClean="0">
                <a:solidFill>
                  <a:schemeClr val="tx1"/>
                </a:solidFill>
              </a:rPr>
              <a:t>". Проведение </a:t>
            </a:r>
            <a:r>
              <a:rPr lang="ru-RU" sz="1450" dirty="0">
                <a:solidFill>
                  <a:schemeClr val="tx1"/>
                </a:solidFill>
              </a:rPr>
              <a:t>форума - это подтверждение того, что молодые люди с нарушением слуха имеют активную жизненную позицию. Своей целью они ставили привлечение внимания общества к проблемам глухих людей. Пришло время перемен! Кто, если не сами глухие, заставят общество повернуться к ним лицом</a:t>
            </a:r>
            <a:r>
              <a:rPr lang="ru-RU" sz="1450" dirty="0" smtClean="0">
                <a:solidFill>
                  <a:schemeClr val="tx1"/>
                </a:solidFill>
              </a:rPr>
              <a:t>?!</a:t>
            </a:r>
          </a:p>
          <a:p>
            <a:pPr marL="45720" indent="0">
              <a:buNone/>
            </a:pPr>
            <a:r>
              <a:rPr lang="ru-RU" sz="1450" dirty="0">
                <a:solidFill>
                  <a:schemeClr val="tx1"/>
                </a:solidFill>
              </a:rPr>
              <a:t>Стало понятно, что потенциал у ребят огромный, как и желание изменить существующее положение дел среди глухой молодежи</a:t>
            </a:r>
            <a:r>
              <a:rPr lang="ru-RU" sz="1450" dirty="0" smtClean="0">
                <a:solidFill>
                  <a:schemeClr val="tx1"/>
                </a:solidFill>
              </a:rPr>
              <a:t>. Опытом </a:t>
            </a:r>
            <a:r>
              <a:rPr lang="ru-RU" sz="1450" dirty="0">
                <a:solidFill>
                  <a:schemeClr val="tx1"/>
                </a:solidFill>
              </a:rPr>
              <a:t>международного молодежного движения глухих поделился наш земляк Василий Бубнов, преподаватель французского жестового языка, актер, который, живя и работая во Франции, много внимания уделяет ивановской глухой молодежи.</a:t>
            </a:r>
          </a:p>
          <a:p>
            <a:pPr marL="45720" indent="0">
              <a:buNone/>
            </a:pPr>
            <a:r>
              <a:rPr lang="ru-RU" sz="1450" dirty="0">
                <a:solidFill>
                  <a:schemeClr val="tx1"/>
                </a:solidFill>
              </a:rPr>
              <a:t>На форуме присутствовали представители </a:t>
            </a:r>
            <a:r>
              <a:rPr lang="ru-RU" sz="1450" dirty="0" smtClean="0">
                <a:solidFill>
                  <a:schemeClr val="tx1"/>
                </a:solidFill>
              </a:rPr>
              <a:t>Комитета по </a:t>
            </a:r>
            <a:r>
              <a:rPr lang="ru-RU" sz="1450" dirty="0">
                <a:solidFill>
                  <a:schemeClr val="tx1"/>
                </a:solidFill>
              </a:rPr>
              <a:t>делам молодежи в Ивановской </a:t>
            </a:r>
            <a:endParaRPr lang="ru-RU" sz="145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450" dirty="0" smtClean="0">
                <a:solidFill>
                  <a:schemeClr val="tx1"/>
                </a:solidFill>
              </a:rPr>
              <a:t>области</a:t>
            </a:r>
            <a:r>
              <a:rPr lang="ru-RU" sz="1450" dirty="0">
                <a:solidFill>
                  <a:schemeClr val="tx1"/>
                </a:solidFill>
              </a:rPr>
              <a:t>. Особо активным </a:t>
            </a:r>
            <a:r>
              <a:rPr lang="ru-RU" sz="1450" dirty="0" err="1" smtClean="0">
                <a:solidFill>
                  <a:schemeClr val="tx1"/>
                </a:solidFill>
              </a:rPr>
              <a:t>МИГовцам</a:t>
            </a:r>
            <a:r>
              <a:rPr lang="ru-RU" sz="1450" dirty="0" smtClean="0">
                <a:solidFill>
                  <a:schemeClr val="tx1"/>
                </a:solidFill>
              </a:rPr>
              <a:t> комитетом были </a:t>
            </a:r>
            <a:r>
              <a:rPr lang="ru-RU" sz="1450" dirty="0">
                <a:solidFill>
                  <a:schemeClr val="tx1"/>
                </a:solidFill>
              </a:rPr>
              <a:t>вручены </a:t>
            </a:r>
            <a:r>
              <a:rPr lang="ru-RU" sz="1450" dirty="0" smtClean="0">
                <a:solidFill>
                  <a:schemeClr val="tx1"/>
                </a:solidFill>
              </a:rPr>
              <a:t>благодарственные письма </a:t>
            </a:r>
            <a:r>
              <a:rPr lang="ru-RU" sz="1450" dirty="0">
                <a:solidFill>
                  <a:schemeClr val="tx1"/>
                </a:solidFill>
              </a:rPr>
              <a:t>за </a:t>
            </a:r>
            <a:r>
              <a:rPr lang="ru-RU" sz="1450" dirty="0" smtClean="0">
                <a:solidFill>
                  <a:schemeClr val="tx1"/>
                </a:solidFill>
              </a:rPr>
              <a:t>активную </a:t>
            </a:r>
            <a:r>
              <a:rPr lang="ru-RU" sz="1450" dirty="0">
                <a:solidFill>
                  <a:schemeClr val="tx1"/>
                </a:solidFill>
              </a:rPr>
              <a:t>жизненную позицию </a:t>
            </a:r>
            <a:r>
              <a:rPr lang="ru-RU" sz="1450" dirty="0" smtClean="0">
                <a:solidFill>
                  <a:schemeClr val="tx1"/>
                </a:solidFill>
              </a:rPr>
              <a:t>и развитие гражданских </a:t>
            </a:r>
            <a:r>
              <a:rPr lang="ru-RU" sz="1450" dirty="0">
                <a:solidFill>
                  <a:schemeClr val="tx1"/>
                </a:solidFill>
              </a:rPr>
              <a:t>молодежных </a:t>
            </a:r>
            <a:r>
              <a:rPr lang="ru-RU" sz="1450" dirty="0" smtClean="0">
                <a:solidFill>
                  <a:schemeClr val="tx1"/>
                </a:solidFill>
              </a:rPr>
              <a:t>инициатив</a:t>
            </a:r>
            <a:r>
              <a:rPr lang="ru-RU" sz="145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 descr="C:\Users\User\Desktop\m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19383" cy="34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450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50" dirty="0" smtClean="0">
                <a:solidFill>
                  <a:schemeClr val="tx1"/>
                </a:solidFill>
              </a:rPr>
              <a:t>Так, что </a:t>
            </a:r>
            <a:r>
              <a:rPr lang="ru-RU" sz="1850" dirty="0">
                <a:solidFill>
                  <a:schemeClr val="tx1"/>
                </a:solidFill>
              </a:rPr>
              <a:t>бы помочь человеку, имеющему проблемы со </a:t>
            </a:r>
            <a:r>
              <a:rPr lang="ru-RU" sz="1850" dirty="0" smtClean="0">
                <a:solidFill>
                  <a:schemeClr val="tx1"/>
                </a:solidFill>
              </a:rPr>
              <a:t>слухом, усвоить  </a:t>
            </a:r>
            <a:r>
              <a:rPr lang="ru-RU" sz="1850" dirty="0">
                <a:solidFill>
                  <a:schemeClr val="tx1"/>
                </a:solidFill>
              </a:rPr>
              <a:t>социальный </a:t>
            </a:r>
            <a:r>
              <a:rPr lang="ru-RU" sz="1850" dirty="0" smtClean="0">
                <a:solidFill>
                  <a:schemeClr val="tx1"/>
                </a:solidFill>
              </a:rPr>
              <a:t>опыт, и приобщения его к общественным мероприятиям, в </a:t>
            </a:r>
            <a:r>
              <a:rPr lang="ru-RU" sz="1850" dirty="0">
                <a:solidFill>
                  <a:schemeClr val="tx1"/>
                </a:solidFill>
              </a:rPr>
              <a:t>конце января 2014 года  в Центре культуры и отдыха города Иванова состоялось открытие регионального проекта по изучению русского жестового языка </a:t>
            </a:r>
            <a:r>
              <a:rPr lang="ru-RU" sz="1850" dirty="0">
                <a:solidFill>
                  <a:srgbClr val="FF0000"/>
                </a:solidFill>
              </a:rPr>
              <a:t>«Слышу в тишине». </a:t>
            </a:r>
            <a:r>
              <a:rPr lang="ru-RU" sz="1850" dirty="0">
                <a:solidFill>
                  <a:schemeClr val="tx1"/>
                </a:solidFill>
              </a:rPr>
              <a:t>Мероприятие собрало почти 100 человек – активистов молодежных общественных объединений, воспитанников школы-интерната для слабослышащих, членов клуба </a:t>
            </a:r>
            <a:r>
              <a:rPr lang="ru-RU" sz="1850" dirty="0">
                <a:solidFill>
                  <a:srgbClr val="FF0000"/>
                </a:solidFill>
              </a:rPr>
              <a:t>«МИГ 111</a:t>
            </a:r>
            <a:r>
              <a:rPr lang="ru-RU" sz="1850" dirty="0" smtClean="0">
                <a:solidFill>
                  <a:srgbClr val="FF0000"/>
                </a:solidFill>
              </a:rPr>
              <a:t>» </a:t>
            </a:r>
            <a:r>
              <a:rPr lang="ru-RU" sz="1850" dirty="0" smtClean="0">
                <a:solidFill>
                  <a:schemeClr val="tx1"/>
                </a:solidFill>
              </a:rPr>
              <a:t>,будущих </a:t>
            </a:r>
            <a:r>
              <a:rPr lang="ru-RU" sz="1850" dirty="0">
                <a:solidFill>
                  <a:schemeClr val="tx1"/>
                </a:solidFill>
              </a:rPr>
              <a:t>слушателей курсов по жестовому языку. Первая группа обучения русскому жестовому языку уже набрана и </a:t>
            </a:r>
            <a:r>
              <a:rPr lang="ru-RU" sz="1850" dirty="0" smtClean="0">
                <a:solidFill>
                  <a:schemeClr val="tx1"/>
                </a:solidFill>
              </a:rPr>
              <a:t>начала свои занятия 27 </a:t>
            </a:r>
            <a:r>
              <a:rPr lang="ru-RU" sz="1850" dirty="0">
                <a:solidFill>
                  <a:schemeClr val="tx1"/>
                </a:solidFill>
              </a:rPr>
              <a:t>января. В течение трех месяцев участники курса «Слышу в тишине» научатся понимать людей с проблемами слуха, общаться с ними, узнают об особенностях их психологии и мышления. На протяжении всего курса участники будут иметь возможность практиковаться в общении с носителями языка. </a:t>
            </a:r>
          </a:p>
        </p:txBody>
      </p:sp>
      <p:pic>
        <p:nvPicPr>
          <p:cNvPr id="2050" name="Picture 2" descr="C:\Users\User\Desktop\DSCF2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</TotalTime>
  <Words>1083</Words>
  <Application>Microsoft Office PowerPoint</Application>
  <PresentationFormat>Экран (4:3)</PresentationFormat>
  <Paragraphs>75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modified xsi:type="dcterms:W3CDTF">2014-04-27T12:20:24Z</dcterms:modified>
</cp:coreProperties>
</file>