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1092"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7EAF463A-BC7C-46EE-9F1E-7F377CCA4891}" type="datetimeFigureOut">
              <a:rPr lang="en-US" smtClean="0"/>
              <a:pPr/>
              <a:t>9/7/2019</a:t>
            </a:fld>
            <a:endParaRPr lang="en-US"/>
          </a:p>
        </p:txBody>
      </p:sp>
      <p:sp>
        <p:nvSpPr>
          <p:cNvPr id="2" name="Нижний колонтитул 1"/>
          <p:cNvSpPr>
            <a:spLocks noGrp="1"/>
          </p:cNvSpPr>
          <p:nvPr>
            <p:ph type="ftr" sz="quarter" idx="11"/>
          </p:nvPr>
        </p:nvSpPr>
        <p:spPr/>
        <p:txBody>
          <a:bodyPr/>
          <a:lstStyle/>
          <a:p>
            <a:endParaRPr lang="en-US"/>
          </a:p>
        </p:txBody>
      </p:sp>
      <p:sp>
        <p:nvSpPr>
          <p:cNvPr id="15" name="Номер слайда 14"/>
          <p:cNvSpPr>
            <a:spLocks noGrp="1"/>
          </p:cNvSpPr>
          <p:nvPr>
            <p:ph type="sldNum" sz="quarter" idx="12"/>
          </p:nvPr>
        </p:nvSpPr>
        <p:spPr>
          <a:xfrm>
            <a:off x="8229600" y="6473952"/>
            <a:ext cx="758952" cy="246888"/>
          </a:xfrm>
        </p:spPr>
        <p:txBody>
          <a:bodyPr/>
          <a:lstStyle/>
          <a:p>
            <a:fld id="{A483448D-3A78-4528-A469-B745A65DA4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9/7/2019</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9/7/2019</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7EAF463A-BC7C-46EE-9F1E-7F377CCA4891}" type="datetimeFigureOut">
              <a:rPr lang="en-US" smtClean="0"/>
              <a:pPr/>
              <a:t>9/7/2019</a:t>
            </a:fld>
            <a:endParaRPr lang="en-US"/>
          </a:p>
        </p:txBody>
      </p:sp>
      <p:sp>
        <p:nvSpPr>
          <p:cNvPr id="19" name="Нижний колонтитул 18"/>
          <p:cNvSpPr>
            <a:spLocks noGrp="1"/>
          </p:cNvSpPr>
          <p:nvPr>
            <p:ph type="ftr" sz="quarter" idx="11"/>
          </p:nvPr>
        </p:nvSpPr>
        <p:spPr>
          <a:xfrm>
            <a:off x="3581400" y="76200"/>
            <a:ext cx="2895600" cy="288925"/>
          </a:xfrm>
        </p:spPr>
        <p:txBody>
          <a:bodyPr/>
          <a:lstStyle/>
          <a:p>
            <a:endParaRPr lang="en-US"/>
          </a:p>
        </p:txBody>
      </p:sp>
      <p:sp>
        <p:nvSpPr>
          <p:cNvPr id="16" name="Номер слайда 15"/>
          <p:cNvSpPr>
            <a:spLocks noGrp="1"/>
          </p:cNvSpPr>
          <p:nvPr>
            <p:ph type="sldNum" sz="quarter" idx="12"/>
          </p:nvPr>
        </p:nvSpPr>
        <p:spPr>
          <a:xfrm>
            <a:off x="8229600" y="6473952"/>
            <a:ext cx="758952" cy="246888"/>
          </a:xfrm>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7EAF463A-BC7C-46EE-9F1E-7F377CCA4891}" type="datetimeFigureOut">
              <a:rPr lang="en-US" smtClean="0"/>
              <a:pPr/>
              <a:t>9/7/2019</a:t>
            </a:fld>
            <a:endParaRPr lang="en-US"/>
          </a:p>
        </p:txBody>
      </p:sp>
      <p:sp>
        <p:nvSpPr>
          <p:cNvPr id="11" name="Нижний колонтитул 10"/>
          <p:cNvSpPr>
            <a:spLocks noGrp="1"/>
          </p:cNvSpPr>
          <p:nvPr>
            <p:ph type="ftr" sz="quarter" idx="11"/>
          </p:nvPr>
        </p:nvSpPr>
        <p:spPr/>
        <p:txBody>
          <a:bodyPr/>
          <a:lstStyle/>
          <a:p>
            <a:endParaRPr lang="en-US"/>
          </a:p>
        </p:txBody>
      </p:sp>
      <p:sp>
        <p:nvSpPr>
          <p:cNvPr id="16" name="Номер слайда 15"/>
          <p:cNvSpPr>
            <a:spLocks noGrp="1"/>
          </p:cNvSpPr>
          <p:nvPr>
            <p:ph type="sldNum" sz="quarter" idx="12"/>
          </p:nvPr>
        </p:nvSpPr>
        <p:spPr/>
        <p:txBody>
          <a:bodyPr/>
          <a:lstStyle/>
          <a:p>
            <a:fld id="{A483448D-3A78-4528-A469-B745A65DA480}" type="slidenum">
              <a:rPr lang="en-US" smtClean="0"/>
              <a:pPr/>
              <a:t>‹#›</a:t>
            </a:fld>
            <a:endParaRPr lang="en-US"/>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7EAF463A-BC7C-46EE-9F1E-7F377CCA4891}" type="datetimeFigureOut">
              <a:rPr lang="en-US" smtClean="0"/>
              <a:pPr/>
              <a:t>9/7/2019</a:t>
            </a:fld>
            <a:endParaRPr lang="en-US"/>
          </a:p>
        </p:txBody>
      </p:sp>
      <p:sp>
        <p:nvSpPr>
          <p:cNvPr id="10" name="Нижний колонтитул 9"/>
          <p:cNvSpPr>
            <a:spLocks noGrp="1"/>
          </p:cNvSpPr>
          <p:nvPr>
            <p:ph type="ftr" sz="quarter" idx="11"/>
          </p:nvPr>
        </p:nvSpPr>
        <p:spPr/>
        <p:txBody>
          <a:bodyPr/>
          <a:lstStyle/>
          <a:p>
            <a:endParaRPr lang="en-US"/>
          </a:p>
        </p:txBody>
      </p:sp>
      <p:sp>
        <p:nvSpPr>
          <p:cNvPr id="31" name="Номер слайда 30"/>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7EAF463A-BC7C-46EE-9F1E-7F377CCA4891}" type="datetimeFigureOut">
              <a:rPr lang="en-US" smtClean="0"/>
              <a:pPr/>
              <a:t>9/7/2019</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a:xfrm>
            <a:off x="8229600" y="6477000"/>
            <a:ext cx="762000" cy="246888"/>
          </a:xfrm>
        </p:spPr>
        <p:txBody>
          <a:bodyPr/>
          <a:lstStyle/>
          <a:p>
            <a:fld id="{A483448D-3A78-4528-A469-B745A65DA480}" type="slidenum">
              <a:rPr lang="en-US" smtClean="0"/>
              <a:pPr/>
              <a:t>‹#›</a:t>
            </a:fld>
            <a:endParaRPr lang="en-US"/>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7EAF463A-BC7C-46EE-9F1E-7F377CCA4891}" type="datetimeFigureOut">
              <a:rPr lang="en-US" smtClean="0"/>
              <a:pPr/>
              <a:t>9/7/2019</a:t>
            </a:fld>
            <a:endParaRPr lang="en-US"/>
          </a:p>
        </p:txBody>
      </p:sp>
      <p:sp>
        <p:nvSpPr>
          <p:cNvPr id="21" name="Нижний колонтитул 20"/>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7EAF463A-BC7C-46EE-9F1E-7F377CCA4891}" type="datetimeFigureOut">
              <a:rPr lang="en-US" smtClean="0"/>
              <a:pPr/>
              <a:t>9/7/2019</a:t>
            </a:fld>
            <a:endParaRPr lang="en-US"/>
          </a:p>
        </p:txBody>
      </p:sp>
      <p:sp>
        <p:nvSpPr>
          <p:cNvPr id="24" name="Нижний колонтитул 23"/>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7EAF463A-BC7C-46EE-9F1E-7F377CCA4891}" type="datetimeFigureOut">
              <a:rPr lang="en-US" smtClean="0"/>
              <a:pPr/>
              <a:t>9/7/2019</a:t>
            </a:fld>
            <a:endParaRPr lang="en-US"/>
          </a:p>
        </p:txBody>
      </p:sp>
      <p:sp>
        <p:nvSpPr>
          <p:cNvPr id="29" name="Нижний колонтитул 28"/>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7EAF463A-BC7C-46EE-9F1E-7F377CCA4891}" type="datetimeFigureOut">
              <a:rPr lang="en-US" smtClean="0"/>
              <a:pPr/>
              <a:t>9/7/2019</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31" name="Номер слайда 30"/>
          <p:cNvSpPr>
            <a:spLocks noGrp="1"/>
          </p:cNvSpPr>
          <p:nvPr>
            <p:ph type="sldNum" sz="quarter" idx="12"/>
          </p:nvPr>
        </p:nvSpPr>
        <p:spPr/>
        <p:txBody>
          <a:bodyPr/>
          <a:lstStyle/>
          <a:p>
            <a:fld id="{A483448D-3A78-4528-A469-B745A65DA480}" type="slidenum">
              <a:rPr lang="en-US" smtClean="0"/>
              <a:pPr/>
              <a:t>‹#›</a:t>
            </a:fld>
            <a:endParaRPr lang="en-US"/>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EAF463A-BC7C-46EE-9F1E-7F377CCA4891}" type="datetimeFigureOut">
              <a:rPr lang="en-US" smtClean="0"/>
              <a:pPr/>
              <a:t>9/7/2019</a:t>
            </a:fld>
            <a:endParaRPr lang="en-US"/>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483448D-3A78-4528-A469-B745A65DA480}" type="slidenum">
              <a:rPr lang="en-US" smtClean="0"/>
              <a:pPr/>
              <a:t>‹#›</a:t>
            </a:fld>
            <a:endParaRPr lang="en-US"/>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81000" y="5257800"/>
            <a:ext cx="8458200" cy="1222375"/>
          </a:xfrm>
        </p:spPr>
        <p:txBody>
          <a:bodyPr>
            <a:normAutofit fontScale="90000"/>
          </a:bodyPr>
          <a:lstStyle/>
          <a:p>
            <a:r>
              <a:rPr lang="ru-RU" sz="6600" b="1" dirty="0" smtClean="0"/>
              <a:t>«Пусть меня научат»</a:t>
            </a:r>
            <a:endParaRPr lang="ru-RU" sz="6600" b="1" dirty="0"/>
          </a:p>
        </p:txBody>
      </p:sp>
      <p:pic>
        <p:nvPicPr>
          <p:cNvPr id="5" name="Рисунок 4" descr="image.jpg"/>
          <p:cNvPicPr>
            <a:picLocks noChangeAspect="1"/>
          </p:cNvPicPr>
          <p:nvPr/>
        </p:nvPicPr>
        <p:blipFill>
          <a:blip r:embed="rId2"/>
          <a:stretch>
            <a:fillRect/>
          </a:stretch>
        </p:blipFill>
        <p:spPr>
          <a:xfrm rot="293173">
            <a:off x="2316999" y="409607"/>
            <a:ext cx="6234399" cy="4572298"/>
          </a:xfrm>
          <a:prstGeom prst="rect">
            <a:avLst/>
          </a:prstGeom>
          <a:ln>
            <a:noFill/>
          </a:ln>
          <a:effectLst>
            <a:softEdge rad="317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133600"/>
            <a:ext cx="8686800" cy="841248"/>
          </a:xfrm>
        </p:spPr>
        <p:txBody>
          <a:bodyPr>
            <a:normAutofit/>
          </a:bodyPr>
          <a:lstStyle/>
          <a:p>
            <a:pPr algn="ctr"/>
            <a:r>
              <a:rPr lang="ru-RU" sz="4800" b="1" dirty="0" smtClean="0"/>
              <a:t>Спасибо за внимание</a:t>
            </a:r>
            <a:endParaRPr lang="ru-RU" sz="4800" b="1" dirty="0"/>
          </a:p>
        </p:txBody>
      </p:sp>
      <p:pic>
        <p:nvPicPr>
          <p:cNvPr id="3" name="Рисунок 2" descr="06ba1969cfbe427d3d9c440e6e1ef507.jpg"/>
          <p:cNvPicPr>
            <a:picLocks noChangeAspect="1"/>
          </p:cNvPicPr>
          <p:nvPr/>
        </p:nvPicPr>
        <p:blipFill>
          <a:blip r:embed="rId2" cstate="print"/>
          <a:stretch>
            <a:fillRect/>
          </a:stretch>
        </p:blipFill>
        <p:spPr>
          <a:xfrm>
            <a:off x="2781693" y="2590800"/>
            <a:ext cx="6170271" cy="4114800"/>
          </a:xfrm>
          <a:prstGeom prst="rect">
            <a:avLst/>
          </a:prstGeom>
          <a:ln>
            <a:noFill/>
          </a:ln>
          <a:effectLst>
            <a:softEdge rad="6350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boccia-balls.jpg"/>
          <p:cNvPicPr>
            <a:picLocks noChangeAspect="1"/>
          </p:cNvPicPr>
          <p:nvPr/>
        </p:nvPicPr>
        <p:blipFill>
          <a:blip r:embed="rId2"/>
          <a:srcRect l="7775" t="3571" r="6696"/>
          <a:stretch>
            <a:fillRect/>
          </a:stretch>
        </p:blipFill>
        <p:spPr>
          <a:xfrm>
            <a:off x="4490155" y="381000"/>
            <a:ext cx="4653845" cy="3657600"/>
          </a:xfrm>
          <a:prstGeom prst="rect">
            <a:avLst/>
          </a:prstGeom>
          <a:ln>
            <a:noFill/>
          </a:ln>
          <a:effectLst>
            <a:softEdge rad="635000"/>
          </a:effectLst>
        </p:spPr>
      </p:pic>
      <p:sp>
        <p:nvSpPr>
          <p:cNvPr id="2" name="Заголовок 1"/>
          <p:cNvSpPr>
            <a:spLocks noGrp="1"/>
          </p:cNvSpPr>
          <p:nvPr>
            <p:ph type="title"/>
          </p:nvPr>
        </p:nvSpPr>
        <p:spPr/>
        <p:txBody>
          <a:bodyPr>
            <a:normAutofit/>
          </a:bodyPr>
          <a:lstStyle/>
          <a:p>
            <a:r>
              <a:rPr lang="ru-RU" sz="4800" b="1" dirty="0" smtClean="0"/>
              <a:t>Цель проекта:</a:t>
            </a:r>
            <a:endParaRPr lang="ru-RU" sz="4800" b="1" dirty="0"/>
          </a:p>
        </p:txBody>
      </p:sp>
      <p:sp>
        <p:nvSpPr>
          <p:cNvPr id="3" name="Содержимое 2"/>
          <p:cNvSpPr>
            <a:spLocks noGrp="1"/>
          </p:cNvSpPr>
          <p:nvPr>
            <p:ph idx="1"/>
          </p:nvPr>
        </p:nvSpPr>
        <p:spPr>
          <a:xfrm>
            <a:off x="533400" y="3657600"/>
            <a:ext cx="8229600" cy="4525963"/>
          </a:xfrm>
        </p:spPr>
        <p:txBody>
          <a:bodyPr>
            <a:normAutofit/>
          </a:bodyPr>
          <a:lstStyle/>
          <a:p>
            <a:pPr indent="0" algn="just">
              <a:buNone/>
            </a:pPr>
            <a:r>
              <a:rPr lang="ru-RU" sz="3600" dirty="0" smtClean="0"/>
              <a:t>Развитие волонтерской деятельности граждан старшего поколения через вовлечение в спорт посредством обучения ими детей-инвалидов игре в </a:t>
            </a:r>
            <a:r>
              <a:rPr lang="ru-RU" sz="3600" dirty="0" err="1" smtClean="0"/>
              <a:t>Бочче</a:t>
            </a:r>
            <a:r>
              <a:rPr lang="ru-RU" sz="3600" dirty="0" smtClean="0"/>
              <a:t>.</a:t>
            </a:r>
            <a:endParaRPr lang="ru-RU" sz="3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609600"/>
            <a:ext cx="8686800" cy="838200"/>
          </a:xfrm>
        </p:spPr>
        <p:txBody>
          <a:bodyPr>
            <a:noAutofit/>
          </a:bodyPr>
          <a:lstStyle/>
          <a:p>
            <a:r>
              <a:rPr lang="ru-RU" sz="4800" b="1" dirty="0" smtClean="0"/>
              <a:t>Описание проекта:</a:t>
            </a:r>
            <a:r>
              <a:rPr lang="ru-RU" sz="4800" dirty="0" smtClean="0"/>
              <a:t/>
            </a:r>
            <a:br>
              <a:rPr lang="ru-RU" sz="4800" dirty="0" smtClean="0"/>
            </a:br>
            <a:endParaRPr lang="ru-RU" sz="4800" dirty="0"/>
          </a:p>
        </p:txBody>
      </p:sp>
      <p:sp>
        <p:nvSpPr>
          <p:cNvPr id="3" name="Содержимое 2"/>
          <p:cNvSpPr>
            <a:spLocks noGrp="1"/>
          </p:cNvSpPr>
          <p:nvPr>
            <p:ph idx="1"/>
          </p:nvPr>
        </p:nvSpPr>
        <p:spPr/>
        <p:txBody>
          <a:bodyPr>
            <a:normAutofit/>
          </a:bodyPr>
          <a:lstStyle/>
          <a:p>
            <a:pPr indent="0" algn="just">
              <a:buNone/>
            </a:pPr>
            <a:r>
              <a:rPr lang="ru-RU" sz="3600" dirty="0" smtClean="0"/>
              <a:t>Идея проекта заключается в том, что граждане пожилого возраста будут обучать детей-инвалидов игре </a:t>
            </a:r>
            <a:r>
              <a:rPr lang="ru-RU" sz="3600" dirty="0" err="1" smtClean="0"/>
              <a:t>Бочче</a:t>
            </a:r>
            <a:r>
              <a:rPr lang="ru-RU" sz="3600" dirty="0" smtClean="0"/>
              <a:t> на базе Комплексного центра социального обслуживания и спортивных площадках г. Назарово</a:t>
            </a:r>
            <a:endParaRPr lang="ru-RU" sz="3600" dirty="0"/>
          </a:p>
        </p:txBody>
      </p:sp>
      <p:pic>
        <p:nvPicPr>
          <p:cNvPr id="4" name="Рисунок 3" descr="72af40fd19d246cc2f3c6f1b6d5b1ea1_XL.jpg"/>
          <p:cNvPicPr>
            <a:picLocks noChangeAspect="1"/>
          </p:cNvPicPr>
          <p:nvPr/>
        </p:nvPicPr>
        <p:blipFill>
          <a:blip r:embed="rId2"/>
          <a:stretch>
            <a:fillRect/>
          </a:stretch>
        </p:blipFill>
        <p:spPr>
          <a:xfrm>
            <a:off x="4114800" y="3656037"/>
            <a:ext cx="4800600" cy="3201963"/>
          </a:xfrm>
          <a:prstGeom prst="rect">
            <a:avLst/>
          </a:prstGeom>
          <a:ln>
            <a:noFill/>
          </a:ln>
          <a:effectLst>
            <a:softEdge rad="6350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6faf95a407946923d692f4ddda792716_XL.jpg"/>
          <p:cNvPicPr>
            <a:picLocks noChangeAspect="1"/>
          </p:cNvPicPr>
          <p:nvPr/>
        </p:nvPicPr>
        <p:blipFill>
          <a:blip r:embed="rId2"/>
          <a:stretch>
            <a:fillRect/>
          </a:stretch>
        </p:blipFill>
        <p:spPr>
          <a:xfrm>
            <a:off x="4219748" y="3962400"/>
            <a:ext cx="4924252" cy="2895600"/>
          </a:xfrm>
          <a:prstGeom prst="rect">
            <a:avLst/>
          </a:prstGeom>
          <a:ln>
            <a:noFill/>
          </a:ln>
          <a:effectLst>
            <a:softEdge rad="635000"/>
          </a:effectLst>
        </p:spPr>
      </p:pic>
      <p:sp>
        <p:nvSpPr>
          <p:cNvPr id="3" name="Содержимое 2"/>
          <p:cNvSpPr>
            <a:spLocks noGrp="1"/>
          </p:cNvSpPr>
          <p:nvPr>
            <p:ph idx="1"/>
          </p:nvPr>
        </p:nvSpPr>
        <p:spPr>
          <a:xfrm>
            <a:off x="304800" y="1006475"/>
            <a:ext cx="8686800" cy="5851525"/>
          </a:xfrm>
        </p:spPr>
        <p:txBody>
          <a:bodyPr>
            <a:normAutofit/>
          </a:bodyPr>
          <a:lstStyle/>
          <a:p>
            <a:pPr indent="0" algn="just">
              <a:buNone/>
            </a:pPr>
            <a:r>
              <a:rPr lang="ru-RU" sz="2800" b="1" dirty="0" err="1" smtClean="0"/>
              <a:t>Бочче</a:t>
            </a:r>
            <a:r>
              <a:rPr lang="ru-RU" sz="2800" dirty="0" smtClean="0"/>
              <a:t> – это спортивная, увлекательная игра на точность, принадлежащая к семье игр с мячом, близкая к боулингу. И самое главное, что в нее могут играть вместе в одной команде люди с инвалидностью и без.</a:t>
            </a:r>
          </a:p>
          <a:p>
            <a:pPr indent="0" algn="just">
              <a:buNone/>
            </a:pPr>
            <a:r>
              <a:rPr lang="ru-RU" sz="2800" dirty="0" smtClean="0"/>
              <a:t>Так как другие игры, к примеру, футбол, волейбол и другие, требуют достаточно хорошей физической подготовки, то игра в </a:t>
            </a:r>
            <a:r>
              <a:rPr lang="ru-RU" sz="2800" dirty="0" err="1" smtClean="0"/>
              <a:t>Бочче</a:t>
            </a:r>
            <a:r>
              <a:rPr lang="ru-RU" sz="2800" dirty="0" smtClean="0"/>
              <a:t> не требует наличия выдающихся физических данных, достаточно желания. Что актуально для граждан пожилого возраста и детей-инвалидов.</a:t>
            </a:r>
            <a:endParaRPr lang="ru-RU"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28600" y="685800"/>
            <a:ext cx="8686800" cy="6400800"/>
          </a:xfrm>
        </p:spPr>
        <p:txBody>
          <a:bodyPr>
            <a:normAutofit fontScale="55000" lnSpcReduction="20000"/>
          </a:bodyPr>
          <a:lstStyle/>
          <a:p>
            <a:pPr indent="0" algn="just">
              <a:buNone/>
            </a:pPr>
            <a:r>
              <a:rPr lang="ru-RU" sz="5300" dirty="0" smtClean="0"/>
              <a:t>При этом играть в </a:t>
            </a:r>
            <a:r>
              <a:rPr lang="ru-RU" sz="5300" dirty="0" err="1" smtClean="0"/>
              <a:t>Бочче</a:t>
            </a:r>
            <a:r>
              <a:rPr lang="ru-RU" sz="5300" dirty="0" smtClean="0"/>
              <a:t> одинаково интересно людям различных возрастов и физических возможностей. </a:t>
            </a:r>
            <a:r>
              <a:rPr lang="ru-RU" sz="5300" dirty="0" err="1" smtClean="0"/>
              <a:t>Бочче</a:t>
            </a:r>
            <a:r>
              <a:rPr lang="ru-RU" sz="5300" dirty="0" smtClean="0"/>
              <a:t> – азартная игра, но требующая от игроков самообладания и терпения. </a:t>
            </a:r>
            <a:r>
              <a:rPr lang="ru-RU" sz="5300" dirty="0" err="1" smtClean="0"/>
              <a:t>Бочче</a:t>
            </a:r>
            <a:r>
              <a:rPr lang="ru-RU" sz="5300" dirty="0" smtClean="0"/>
              <a:t>, пожалуй, единственный вид адаптивного спорта, дающий возможности реализовать свой двигательный потенциал, поднять оценку собственной значимости, получить социальный опыт, приобрести новые знакомства, расширить свой кругозор, ощутить радость от движения, стать частью спортивной жизни. И здесь очевиден еще один большой плюс </a:t>
            </a:r>
            <a:r>
              <a:rPr lang="ru-RU" sz="5300" dirty="0" err="1" smtClean="0"/>
              <a:t>Бочче</a:t>
            </a:r>
            <a:r>
              <a:rPr lang="ru-RU" sz="5300" dirty="0" smtClean="0"/>
              <a:t> – развивается координация тела, что особенно важно для детей-инвалидов. Но и конечно, в процессе игры участники получают море позитива и приятного дружеского общения.</a:t>
            </a:r>
          </a:p>
          <a:p>
            <a:pPr>
              <a:buNone/>
            </a:pP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The-3-Basic-Rules-of-Life1-1024x805.jpg"/>
          <p:cNvPicPr>
            <a:picLocks noChangeAspect="1"/>
          </p:cNvPicPr>
          <p:nvPr/>
        </p:nvPicPr>
        <p:blipFill>
          <a:blip r:embed="rId2"/>
          <a:stretch>
            <a:fillRect/>
          </a:stretch>
        </p:blipFill>
        <p:spPr>
          <a:xfrm>
            <a:off x="5072070" y="0"/>
            <a:ext cx="4264928" cy="3352800"/>
          </a:xfrm>
          <a:prstGeom prst="rect">
            <a:avLst/>
          </a:prstGeom>
          <a:ln>
            <a:noFill/>
          </a:ln>
          <a:effectLst>
            <a:softEdge rad="635000"/>
          </a:effectLst>
        </p:spPr>
      </p:pic>
      <p:sp>
        <p:nvSpPr>
          <p:cNvPr id="3" name="Содержимое 2"/>
          <p:cNvSpPr>
            <a:spLocks noGrp="1"/>
          </p:cNvSpPr>
          <p:nvPr>
            <p:ph idx="1"/>
          </p:nvPr>
        </p:nvSpPr>
        <p:spPr>
          <a:xfrm>
            <a:off x="304800" y="457200"/>
            <a:ext cx="8686800" cy="3551238"/>
          </a:xfrm>
        </p:spPr>
        <p:txBody>
          <a:bodyPr>
            <a:normAutofit/>
          </a:bodyPr>
          <a:lstStyle/>
          <a:p>
            <a:pPr>
              <a:buNone/>
            </a:pPr>
            <a:r>
              <a:rPr lang="ru-RU" b="1" dirty="0" smtClean="0"/>
              <a:t>Целевая аудитория:</a:t>
            </a:r>
          </a:p>
          <a:p>
            <a:pPr lvl="0"/>
            <a:r>
              <a:rPr lang="ru-RU" dirty="0" smtClean="0"/>
              <a:t>люди пожилого возраста;</a:t>
            </a:r>
          </a:p>
          <a:p>
            <a:pPr lvl="0"/>
            <a:r>
              <a:rPr lang="ru-RU" dirty="0" smtClean="0"/>
              <a:t>дети-инвалиды школьного возраста;</a:t>
            </a:r>
          </a:p>
          <a:p>
            <a:pPr lvl="0"/>
            <a:r>
              <a:rPr lang="ru-RU" dirty="0" smtClean="0"/>
              <a:t>родители детей-инвалидов;</a:t>
            </a:r>
          </a:p>
          <a:p>
            <a:pPr lvl="0"/>
            <a:r>
              <a:rPr lang="ru-RU" dirty="0" smtClean="0"/>
              <a:t>дети с ограниченными возможностями здоровья школьного возраста.</a:t>
            </a:r>
          </a:p>
        </p:txBody>
      </p:sp>
      <p:sp>
        <p:nvSpPr>
          <p:cNvPr id="4" name="Прямоугольник 3"/>
          <p:cNvSpPr/>
          <p:nvPr/>
        </p:nvSpPr>
        <p:spPr>
          <a:xfrm>
            <a:off x="304800" y="3962400"/>
            <a:ext cx="8458200" cy="2554545"/>
          </a:xfrm>
          <a:prstGeom prst="rect">
            <a:avLst/>
          </a:prstGeom>
        </p:spPr>
        <p:txBody>
          <a:bodyPr wrap="square">
            <a:spAutoFit/>
          </a:bodyPr>
          <a:lstStyle/>
          <a:p>
            <a:pPr lvl="0">
              <a:buNone/>
            </a:pPr>
            <a:r>
              <a:rPr lang="ru-RU" sz="3200" dirty="0" smtClean="0"/>
              <a:t>Благодаря игре </a:t>
            </a:r>
            <a:r>
              <a:rPr lang="ru-RU" sz="3200" dirty="0" err="1" smtClean="0"/>
              <a:t>Бочче</a:t>
            </a:r>
            <a:r>
              <a:rPr lang="ru-RU" sz="3200" dirty="0" smtClean="0"/>
              <a:t> все участники проекта смогут приобщиться к занятиям физкультурой и получить возможность участвовать в спортивной жизни города, проявить свою социальную активность.</a:t>
            </a:r>
            <a:endParaRPr lang="ru-RU" sz="3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Актуальность проекта:</a:t>
            </a:r>
            <a:endParaRPr lang="ru-RU" b="1" dirty="0"/>
          </a:p>
        </p:txBody>
      </p:sp>
      <p:sp>
        <p:nvSpPr>
          <p:cNvPr id="3" name="Содержимое 2"/>
          <p:cNvSpPr>
            <a:spLocks noGrp="1"/>
          </p:cNvSpPr>
          <p:nvPr>
            <p:ph idx="1"/>
          </p:nvPr>
        </p:nvSpPr>
        <p:spPr/>
        <p:txBody>
          <a:bodyPr>
            <a:normAutofit lnSpcReduction="10000"/>
          </a:bodyPr>
          <a:lstStyle/>
          <a:p>
            <a:pPr indent="0" algn="just">
              <a:buNone/>
            </a:pPr>
            <a:r>
              <a:rPr lang="ru-RU" dirty="0" smtClean="0"/>
              <a:t>Переход человека в группу пожилых людей существенно изменяет его образ жизни, а также взаимоотношения с обществом и ценностно-нормативные понятия. Возрастает </a:t>
            </a:r>
            <a:r>
              <a:rPr lang="ru-RU" dirty="0" err="1" smtClean="0"/>
              <a:t>невостребованность</a:t>
            </a:r>
            <a:r>
              <a:rPr lang="ru-RU" dirty="0" smtClean="0"/>
              <a:t> в семье и обществе, утрачивается привычный социальный статус, </a:t>
            </a:r>
            <a:r>
              <a:rPr lang="ru-RU" dirty="0" err="1" smtClean="0"/>
              <a:t>некурентность</a:t>
            </a:r>
            <a:r>
              <a:rPr lang="ru-RU" dirty="0" smtClean="0"/>
              <a:t> на рынке труда, ухудшение состояния здоровья, все это приводит к снижению активности в жизнедеятельности граждан. </a:t>
            </a:r>
          </a:p>
          <a:p>
            <a:pPr>
              <a:buNone/>
            </a:pP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28600" y="1066800"/>
            <a:ext cx="8686800" cy="5257800"/>
          </a:xfrm>
        </p:spPr>
        <p:txBody>
          <a:bodyPr>
            <a:normAutofit fontScale="85000" lnSpcReduction="10000"/>
          </a:bodyPr>
          <a:lstStyle/>
          <a:p>
            <a:pPr indent="0" algn="just">
              <a:buNone/>
            </a:pPr>
            <a:r>
              <a:rPr lang="ru-RU" dirty="0" smtClean="0"/>
              <a:t>Данный проект поможет гражданам старшего поколения реализовать свой внутренний потенциал, найти применение своему богатому жизненному опыту, содействовать в адаптации детей-инвалидов в общество, найти новый смысл жизни. Дети-инвалиды, смогут получить необходимые навыки общение со здоровыми детьми, повысить качество жизни, снизить внутреннее психологическое напряжение, что в свою очередь будет способствовать снижению социальной напряженности в целом. </a:t>
            </a:r>
          </a:p>
          <a:p>
            <a:pPr indent="0" algn="just">
              <a:buNone/>
            </a:pPr>
            <a:r>
              <a:rPr lang="ru-RU" dirty="0" smtClean="0"/>
              <a:t>Проект позволит приобщить к занятиям спорта детей с ограниченными возможностями здоровья и расширить возможность их активного образа жизни.</a:t>
            </a:r>
          </a:p>
          <a:p>
            <a:pPr>
              <a:buNone/>
            </a:pP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149478_or.jpg"/>
          <p:cNvPicPr>
            <a:picLocks noChangeAspect="1"/>
          </p:cNvPicPr>
          <p:nvPr/>
        </p:nvPicPr>
        <p:blipFill>
          <a:blip r:embed="rId2" cstate="print"/>
          <a:stretch>
            <a:fillRect/>
          </a:stretch>
        </p:blipFill>
        <p:spPr>
          <a:xfrm>
            <a:off x="4355371" y="0"/>
            <a:ext cx="4788629" cy="3200400"/>
          </a:xfrm>
          <a:prstGeom prst="rect">
            <a:avLst/>
          </a:prstGeom>
          <a:ln>
            <a:noFill/>
          </a:ln>
          <a:effectLst>
            <a:softEdge rad="635000"/>
          </a:effectLst>
        </p:spPr>
      </p:pic>
      <p:sp>
        <p:nvSpPr>
          <p:cNvPr id="2" name="Заголовок 1"/>
          <p:cNvSpPr>
            <a:spLocks noGrp="1"/>
          </p:cNvSpPr>
          <p:nvPr>
            <p:ph type="title"/>
          </p:nvPr>
        </p:nvSpPr>
        <p:spPr/>
        <p:txBody>
          <a:bodyPr/>
          <a:lstStyle/>
          <a:p>
            <a:r>
              <a:rPr lang="ru-RU" b="1" dirty="0" smtClean="0"/>
              <a:t>Уникальность проекта:</a:t>
            </a:r>
            <a:endParaRPr lang="ru-RU" b="1" dirty="0"/>
          </a:p>
        </p:txBody>
      </p:sp>
      <p:sp>
        <p:nvSpPr>
          <p:cNvPr id="3" name="Содержимое 2"/>
          <p:cNvSpPr>
            <a:spLocks noGrp="1"/>
          </p:cNvSpPr>
          <p:nvPr>
            <p:ph idx="1"/>
          </p:nvPr>
        </p:nvSpPr>
        <p:spPr/>
        <p:txBody>
          <a:bodyPr>
            <a:normAutofit lnSpcReduction="10000"/>
          </a:bodyPr>
          <a:lstStyle/>
          <a:p>
            <a:pPr indent="0" algn="just">
              <a:buNone/>
            </a:pPr>
            <a:r>
              <a:rPr lang="ru-RU" dirty="0" smtClean="0"/>
              <a:t>Заключается во взаимодействии двух поколений: молодых и пожилых людей, которые во взаимодействии между собой будут осуществлять передачу социальной информации, культуры, накопленного опыта от одного поколения к другому. Связь между поколениями необходима для нормального функционирования и развития общества, так как является важным социально-психологическим фактором его интеграции.</a:t>
            </a:r>
          </a:p>
          <a:p>
            <a:pPr>
              <a:buNone/>
            </a:pPr>
            <a:endParaRPr lang="ru-RU"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160</TotalTime>
  <Words>484</Words>
  <PresentationFormat>Экран (4:3)</PresentationFormat>
  <Paragraphs>21</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Трек</vt:lpstr>
      <vt:lpstr>«Пусть меня научат»</vt:lpstr>
      <vt:lpstr>Цель проекта:</vt:lpstr>
      <vt:lpstr>Описание проекта: </vt:lpstr>
      <vt:lpstr>Слайд 4</vt:lpstr>
      <vt:lpstr>Слайд 5</vt:lpstr>
      <vt:lpstr>Слайд 6</vt:lpstr>
      <vt:lpstr>Актуальность проекта:</vt:lpstr>
      <vt:lpstr>Слайд 8</vt:lpstr>
      <vt:lpstr>Уникальность проекта:</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Алёна</dc:creator>
  <cp:lastModifiedBy>Алена</cp:lastModifiedBy>
  <cp:revision>40</cp:revision>
  <dcterms:created xsi:type="dcterms:W3CDTF">2019-09-05T08:43:39Z</dcterms:created>
  <dcterms:modified xsi:type="dcterms:W3CDTF">2019-09-07T11:46:33Z</dcterms:modified>
</cp:coreProperties>
</file>