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6" r:id="rId2"/>
    <p:sldId id="25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8" r:id="rId14"/>
    <p:sldId id="266" r:id="rId15"/>
    <p:sldId id="279" r:id="rId16"/>
    <p:sldId id="274" r:id="rId17"/>
    <p:sldId id="271" r:id="rId18"/>
    <p:sldId id="273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22766-8CB3-41FD-B2A7-FDA714FFC19A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1379376-A7FC-4EDC-AE7F-29B7645FF239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Формирование социально-активной личности</a:t>
          </a:r>
          <a:endParaRPr lang="ru-RU" sz="1200" dirty="0">
            <a:solidFill>
              <a:schemeClr val="bg1"/>
            </a:solidFill>
          </a:endParaRPr>
        </a:p>
      </dgm:t>
    </dgm:pt>
    <dgm:pt modelId="{623D9EE2-413F-4B60-8544-845E92F0A107}" type="parTrans" cxnId="{640B9452-9E3C-439A-B3D7-CE4970248F04}">
      <dgm:prSet/>
      <dgm:spPr/>
      <dgm:t>
        <a:bodyPr/>
        <a:lstStyle/>
        <a:p>
          <a:endParaRPr lang="ru-RU"/>
        </a:p>
      </dgm:t>
    </dgm:pt>
    <dgm:pt modelId="{701D7358-7E58-4E7A-90B0-977ED98F3390}" type="sibTrans" cxnId="{640B9452-9E3C-439A-B3D7-CE4970248F04}">
      <dgm:prSet/>
      <dgm:spPr/>
      <dgm:t>
        <a:bodyPr/>
        <a:lstStyle/>
        <a:p>
          <a:endParaRPr lang="ru-RU"/>
        </a:p>
      </dgm:t>
    </dgm:pt>
    <dgm:pt modelId="{83E210F2-89D2-4578-8ED6-92704419AFC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Привлечение внимания студентов к проблемам детей, находящихся на лечении</a:t>
          </a:r>
          <a:endParaRPr lang="ru-RU" sz="1200" dirty="0"/>
        </a:p>
      </dgm:t>
    </dgm:pt>
    <dgm:pt modelId="{948EAAF3-1218-41C8-85EF-FC9AA550A4C4}" type="parTrans" cxnId="{746D8ACC-3ABE-456F-81EB-871CD4458B57}">
      <dgm:prSet/>
      <dgm:spPr/>
      <dgm:t>
        <a:bodyPr/>
        <a:lstStyle/>
        <a:p>
          <a:endParaRPr lang="ru-RU"/>
        </a:p>
      </dgm:t>
    </dgm:pt>
    <dgm:pt modelId="{66EED2F7-3027-4EBD-A1BF-EBBBF94BC476}" type="sibTrans" cxnId="{746D8ACC-3ABE-456F-81EB-871CD4458B57}">
      <dgm:prSet/>
      <dgm:spPr/>
      <dgm:t>
        <a:bodyPr/>
        <a:lstStyle/>
        <a:p>
          <a:endParaRPr lang="ru-RU"/>
        </a:p>
      </dgm:t>
    </dgm:pt>
    <dgm:pt modelId="{1D7D4ADC-FC7F-4C94-8040-B4D80FA96704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Активизация творческого потенциала студентов</a:t>
          </a:r>
          <a:endParaRPr lang="ru-RU" sz="1200" dirty="0"/>
        </a:p>
      </dgm:t>
    </dgm:pt>
    <dgm:pt modelId="{C695EE6D-D0A6-4784-AC83-7589E9AA73F5}" type="parTrans" cxnId="{E80E0B1E-EDEE-4F98-8ABE-FBB3FC9D326D}">
      <dgm:prSet/>
      <dgm:spPr/>
      <dgm:t>
        <a:bodyPr/>
        <a:lstStyle/>
        <a:p>
          <a:endParaRPr lang="ru-RU"/>
        </a:p>
      </dgm:t>
    </dgm:pt>
    <dgm:pt modelId="{55C5E8E2-F10D-484E-9D04-B13018BAA4C2}" type="sibTrans" cxnId="{E80E0B1E-EDEE-4F98-8ABE-FBB3FC9D326D}">
      <dgm:prSet/>
      <dgm:spPr/>
      <dgm:t>
        <a:bodyPr/>
        <a:lstStyle/>
        <a:p>
          <a:endParaRPr lang="ru-RU"/>
        </a:p>
      </dgm:t>
    </dgm:pt>
    <dgm:pt modelId="{22B2BBBA-104F-465A-AEAD-15F2FB3488EB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Формирование активной жизненной и гражданской позиции, основанной на готовности к участию в социальном проектировании</a:t>
          </a:r>
          <a:endParaRPr lang="ru-RU" sz="1200" dirty="0"/>
        </a:p>
      </dgm:t>
    </dgm:pt>
    <dgm:pt modelId="{CD8907E7-CF18-492F-90D3-E90D65CADE4E}" type="parTrans" cxnId="{7E555910-9F90-44FE-AD51-EAD30ABD929E}">
      <dgm:prSet/>
      <dgm:spPr/>
      <dgm:t>
        <a:bodyPr/>
        <a:lstStyle/>
        <a:p>
          <a:endParaRPr lang="ru-RU"/>
        </a:p>
      </dgm:t>
    </dgm:pt>
    <dgm:pt modelId="{1AA67AF8-C074-4C72-82E9-7227850C5ADD}" type="sibTrans" cxnId="{7E555910-9F90-44FE-AD51-EAD30ABD929E}">
      <dgm:prSet/>
      <dgm:spPr/>
      <dgm:t>
        <a:bodyPr/>
        <a:lstStyle/>
        <a:p>
          <a:endParaRPr lang="ru-RU"/>
        </a:p>
      </dgm:t>
    </dgm:pt>
    <dgm:pt modelId="{F334CB6F-6A8B-4BF5-907A-1AAA6B583FD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Создание комфортной атмосферы для детей</a:t>
          </a:r>
          <a:endParaRPr lang="ru-RU" sz="1200" dirty="0"/>
        </a:p>
      </dgm:t>
    </dgm:pt>
    <dgm:pt modelId="{EDE551F1-8971-4EF3-95B6-09CD448C7AE0}" type="parTrans" cxnId="{880F70D0-C515-456E-A04B-FA2684C74AE7}">
      <dgm:prSet/>
      <dgm:spPr/>
      <dgm:t>
        <a:bodyPr/>
        <a:lstStyle/>
        <a:p>
          <a:endParaRPr lang="ru-RU"/>
        </a:p>
      </dgm:t>
    </dgm:pt>
    <dgm:pt modelId="{874988EF-DF32-4DE8-82FC-FCF2204840BF}" type="sibTrans" cxnId="{880F70D0-C515-456E-A04B-FA2684C74AE7}">
      <dgm:prSet/>
      <dgm:spPr/>
      <dgm:t>
        <a:bodyPr/>
        <a:lstStyle/>
        <a:p>
          <a:endParaRPr lang="ru-RU"/>
        </a:p>
      </dgm:t>
    </dgm:pt>
    <dgm:pt modelId="{7083F9B9-CB11-40A3-AE94-9EB2369B722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Организация досуга детей, находящихся на лечении, через проведение различных мероприятий</a:t>
          </a:r>
          <a:endParaRPr lang="ru-RU" sz="1200" dirty="0"/>
        </a:p>
      </dgm:t>
    </dgm:pt>
    <dgm:pt modelId="{D4E46DB3-2962-4477-AC3B-14928776DF9D}" type="parTrans" cxnId="{FD08FF28-BAB5-42C7-A0D6-E85CC5BA9BF7}">
      <dgm:prSet/>
      <dgm:spPr/>
      <dgm:t>
        <a:bodyPr/>
        <a:lstStyle/>
        <a:p>
          <a:endParaRPr lang="ru-RU"/>
        </a:p>
      </dgm:t>
    </dgm:pt>
    <dgm:pt modelId="{2CD9E8B1-22B3-4B3D-A087-EF43A439CD20}" type="sibTrans" cxnId="{FD08FF28-BAB5-42C7-A0D6-E85CC5BA9BF7}">
      <dgm:prSet/>
      <dgm:spPr/>
      <dgm:t>
        <a:bodyPr/>
        <a:lstStyle/>
        <a:p>
          <a:endParaRPr lang="ru-RU"/>
        </a:p>
      </dgm:t>
    </dgm:pt>
    <dgm:pt modelId="{64D16C57-3A27-4DF5-88DF-40E6544BE29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Установление контакта между студентами и детьми, восполнение недостатка общения у детей</a:t>
          </a:r>
          <a:endParaRPr lang="ru-RU" sz="1200" dirty="0"/>
        </a:p>
      </dgm:t>
    </dgm:pt>
    <dgm:pt modelId="{9B5A1B0E-1AFD-4B26-957D-81AE6EF1BB9B}" type="parTrans" cxnId="{FF018157-AF88-46F7-8031-C20B70A40355}">
      <dgm:prSet/>
      <dgm:spPr/>
      <dgm:t>
        <a:bodyPr/>
        <a:lstStyle/>
        <a:p>
          <a:endParaRPr lang="ru-RU"/>
        </a:p>
      </dgm:t>
    </dgm:pt>
    <dgm:pt modelId="{A6BFA992-6CF1-49E4-A116-AC6A6E0B0121}" type="sibTrans" cxnId="{FF018157-AF88-46F7-8031-C20B70A40355}">
      <dgm:prSet/>
      <dgm:spPr/>
      <dgm:t>
        <a:bodyPr/>
        <a:lstStyle/>
        <a:p>
          <a:endParaRPr lang="ru-RU"/>
        </a:p>
      </dgm:t>
    </dgm:pt>
    <dgm:pt modelId="{DD8EA06A-2E19-4DF5-942E-A6EFA7FC923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Формирование потребности в совершении добрых поступков, сострадании и отзывчивости</a:t>
          </a:r>
          <a:endParaRPr lang="ru-RU" sz="1200" dirty="0"/>
        </a:p>
      </dgm:t>
    </dgm:pt>
    <dgm:pt modelId="{90D07B5C-32DE-4601-B544-E860437B5991}" type="parTrans" cxnId="{DBB28F2A-5625-43D5-8989-06A6E8F29BAC}">
      <dgm:prSet/>
      <dgm:spPr/>
      <dgm:t>
        <a:bodyPr/>
        <a:lstStyle/>
        <a:p>
          <a:endParaRPr lang="ru-RU"/>
        </a:p>
      </dgm:t>
    </dgm:pt>
    <dgm:pt modelId="{D905CABA-921F-4221-88B0-44755EFA971A}" type="sibTrans" cxnId="{DBB28F2A-5625-43D5-8989-06A6E8F29BAC}">
      <dgm:prSet/>
      <dgm:spPr/>
      <dgm:t>
        <a:bodyPr/>
        <a:lstStyle/>
        <a:p>
          <a:endParaRPr lang="ru-RU"/>
        </a:p>
      </dgm:t>
    </dgm:pt>
    <dgm:pt modelId="{56515246-619B-4058-9FDA-38ACD6C10E1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200" dirty="0" smtClean="0"/>
            <a:t>Оказание систематической помощи детям, попавшим в больницу</a:t>
          </a:r>
          <a:endParaRPr lang="ru-RU" sz="1200" dirty="0"/>
        </a:p>
      </dgm:t>
    </dgm:pt>
    <dgm:pt modelId="{C46DEE00-DF3A-4562-83A4-8246A32951DD}" type="parTrans" cxnId="{7C52D9A8-1299-4DEA-8284-7B1069579BFC}">
      <dgm:prSet/>
      <dgm:spPr/>
      <dgm:t>
        <a:bodyPr/>
        <a:lstStyle/>
        <a:p>
          <a:endParaRPr lang="ru-RU"/>
        </a:p>
      </dgm:t>
    </dgm:pt>
    <dgm:pt modelId="{F6A9A65C-80FB-42B8-8F03-AE7C604D4300}" type="sibTrans" cxnId="{7C52D9A8-1299-4DEA-8284-7B1069579BFC}">
      <dgm:prSet/>
      <dgm:spPr/>
      <dgm:t>
        <a:bodyPr/>
        <a:lstStyle/>
        <a:p>
          <a:endParaRPr lang="ru-RU"/>
        </a:p>
      </dgm:t>
    </dgm:pt>
    <dgm:pt modelId="{0E72506C-32D7-4EB0-8664-49A9B4E4EF81}" type="pres">
      <dgm:prSet presAssocID="{52822766-8CB3-41FD-B2A7-FDA714FFC1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8A684-58BC-4469-A60C-23EDB1BD31D5}" type="pres">
      <dgm:prSet presAssocID="{52822766-8CB3-41FD-B2A7-FDA714FFC19A}" presName="cycle" presStyleCnt="0"/>
      <dgm:spPr/>
    </dgm:pt>
    <dgm:pt modelId="{33038E19-0462-4FDC-A96D-82CA8C8093B1}" type="pres">
      <dgm:prSet presAssocID="{81379376-A7FC-4EDC-AE7F-29B7645FF239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B7673-D1F3-466A-AF74-1AB33344B1C6}" type="pres">
      <dgm:prSet presAssocID="{701D7358-7E58-4E7A-90B0-977ED98F339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B8161992-7F3E-4B55-B28C-6DBE57A788E2}" type="pres">
      <dgm:prSet presAssocID="{83E210F2-89D2-4578-8ED6-92704419AFC5}" presName="nodeFollowingNodes" presStyleLbl="node1" presStyleIdx="1" presStyleCnt="9" custScaleX="104036" custScaleY="138343" custRadScaleRad="96813" custRadScaleInc="1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41F87-37C5-471E-9D26-92D0D02C652E}" type="pres">
      <dgm:prSet presAssocID="{64D16C57-3A27-4DF5-88DF-40E6544BE291}" presName="nodeFollowingNodes" presStyleLbl="node1" presStyleIdx="2" presStyleCnt="9" custScaleX="117695" custScaleY="12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A3C5F-60F7-4BD8-B0C4-AE75247E8930}" type="pres">
      <dgm:prSet presAssocID="{56515246-619B-4058-9FDA-38ACD6C10E18}" presName="nodeFollowingNodes" presStyleLbl="node1" presStyleIdx="3" presStyleCnt="9" custScaleX="110234" custScaleY="127544" custRadScaleRad="103401" custRadScaleInc="-26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5A99-3154-4300-A6E3-C8C9F7485969}" type="pres">
      <dgm:prSet presAssocID="{DD8EA06A-2E19-4DF5-942E-A6EFA7FC9231}" presName="nodeFollowingNodes" presStyleLbl="node1" presStyleIdx="4" presStyleCnt="9" custScaleX="117133" custScaleY="138236" custRadScaleRad="98832" custRadScaleInc="-28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E7591-87F3-4B08-97FE-29F50B9D395B}" type="pres">
      <dgm:prSet presAssocID="{7083F9B9-CB11-40A3-AE94-9EB2369B722D}" presName="nodeFollowingNodes" presStyleLbl="node1" presStyleIdx="5" presStyleCnt="9" custScaleX="112150" custScaleY="140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1181D-9BF4-4FBC-B08F-62A2C0625690}" type="pres">
      <dgm:prSet presAssocID="{1D7D4ADC-FC7F-4C94-8040-B4D80FA96704}" presName="nodeFollowingNodes" presStyleLbl="node1" presStyleIdx="6" presStyleCnt="9" custScaleX="109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181E0-BB2E-4EFE-A335-011A999AF2D5}" type="pres">
      <dgm:prSet presAssocID="{22B2BBBA-104F-465A-AEAD-15F2FB3488EB}" presName="nodeFollowingNodes" presStyleLbl="node1" presStyleIdx="7" presStyleCnt="9" custScaleX="129634" custScaleY="16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97315-508F-429C-B8F9-ED5712BCCD10}" type="pres">
      <dgm:prSet presAssocID="{F334CB6F-6A8B-4BF5-907A-1AAA6B583FD1}" presName="nodeFollowingNodes" presStyleLbl="node1" presStyleIdx="8" presStyleCnt="9" custRadScaleRad="102258" custRadScaleInc="-1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BE949-DB22-4F74-BE65-9D84D0417460}" type="presOf" srcId="{83E210F2-89D2-4578-8ED6-92704419AFC5}" destId="{B8161992-7F3E-4B55-B28C-6DBE57A788E2}" srcOrd="0" destOrd="0" presId="urn:microsoft.com/office/officeart/2005/8/layout/cycle3"/>
    <dgm:cxn modelId="{DBB28F2A-5625-43D5-8989-06A6E8F29BAC}" srcId="{52822766-8CB3-41FD-B2A7-FDA714FFC19A}" destId="{DD8EA06A-2E19-4DF5-942E-A6EFA7FC9231}" srcOrd="4" destOrd="0" parTransId="{90D07B5C-32DE-4601-B544-E860437B5991}" sibTransId="{D905CABA-921F-4221-88B0-44755EFA971A}"/>
    <dgm:cxn modelId="{ADAAA868-3379-4C20-A905-C1F396D66B04}" type="presOf" srcId="{52822766-8CB3-41FD-B2A7-FDA714FFC19A}" destId="{0E72506C-32D7-4EB0-8664-49A9B4E4EF81}" srcOrd="0" destOrd="0" presId="urn:microsoft.com/office/officeart/2005/8/layout/cycle3"/>
    <dgm:cxn modelId="{E03D36CE-1730-426B-B0D3-E204F754F956}" type="presOf" srcId="{7083F9B9-CB11-40A3-AE94-9EB2369B722D}" destId="{C4BE7591-87F3-4B08-97FE-29F50B9D395B}" srcOrd="0" destOrd="0" presId="urn:microsoft.com/office/officeart/2005/8/layout/cycle3"/>
    <dgm:cxn modelId="{E80E0B1E-EDEE-4F98-8ABE-FBB3FC9D326D}" srcId="{52822766-8CB3-41FD-B2A7-FDA714FFC19A}" destId="{1D7D4ADC-FC7F-4C94-8040-B4D80FA96704}" srcOrd="6" destOrd="0" parTransId="{C695EE6D-D0A6-4784-AC83-7589E9AA73F5}" sibTransId="{55C5E8E2-F10D-484E-9D04-B13018BAA4C2}"/>
    <dgm:cxn modelId="{902E4C66-EA29-45F1-82DF-3E45675774BC}" type="presOf" srcId="{56515246-619B-4058-9FDA-38ACD6C10E18}" destId="{05CA3C5F-60F7-4BD8-B0C4-AE75247E8930}" srcOrd="0" destOrd="0" presId="urn:microsoft.com/office/officeart/2005/8/layout/cycle3"/>
    <dgm:cxn modelId="{65D64467-E704-4659-A370-D45C7F873E4E}" type="presOf" srcId="{64D16C57-3A27-4DF5-88DF-40E6544BE291}" destId="{4C941F87-37C5-471E-9D26-92D0D02C652E}" srcOrd="0" destOrd="0" presId="urn:microsoft.com/office/officeart/2005/8/layout/cycle3"/>
    <dgm:cxn modelId="{7AAF9C02-311C-492F-A970-1F93F67E9A27}" type="presOf" srcId="{1D7D4ADC-FC7F-4C94-8040-B4D80FA96704}" destId="{E111181D-9BF4-4FBC-B08F-62A2C0625690}" srcOrd="0" destOrd="0" presId="urn:microsoft.com/office/officeart/2005/8/layout/cycle3"/>
    <dgm:cxn modelId="{7C52D9A8-1299-4DEA-8284-7B1069579BFC}" srcId="{52822766-8CB3-41FD-B2A7-FDA714FFC19A}" destId="{56515246-619B-4058-9FDA-38ACD6C10E18}" srcOrd="3" destOrd="0" parTransId="{C46DEE00-DF3A-4562-83A4-8246A32951DD}" sibTransId="{F6A9A65C-80FB-42B8-8F03-AE7C604D4300}"/>
    <dgm:cxn modelId="{07F95AA0-F33E-461B-A349-F234E174D3F0}" type="presOf" srcId="{22B2BBBA-104F-465A-AEAD-15F2FB3488EB}" destId="{D8B181E0-BB2E-4EFE-A335-011A999AF2D5}" srcOrd="0" destOrd="0" presId="urn:microsoft.com/office/officeart/2005/8/layout/cycle3"/>
    <dgm:cxn modelId="{640B9452-9E3C-439A-B3D7-CE4970248F04}" srcId="{52822766-8CB3-41FD-B2A7-FDA714FFC19A}" destId="{81379376-A7FC-4EDC-AE7F-29B7645FF239}" srcOrd="0" destOrd="0" parTransId="{623D9EE2-413F-4B60-8544-845E92F0A107}" sibTransId="{701D7358-7E58-4E7A-90B0-977ED98F3390}"/>
    <dgm:cxn modelId="{FF018157-AF88-46F7-8031-C20B70A40355}" srcId="{52822766-8CB3-41FD-B2A7-FDA714FFC19A}" destId="{64D16C57-3A27-4DF5-88DF-40E6544BE291}" srcOrd="2" destOrd="0" parTransId="{9B5A1B0E-1AFD-4B26-957D-81AE6EF1BB9B}" sibTransId="{A6BFA992-6CF1-49E4-A116-AC6A6E0B0121}"/>
    <dgm:cxn modelId="{7E555910-9F90-44FE-AD51-EAD30ABD929E}" srcId="{52822766-8CB3-41FD-B2A7-FDA714FFC19A}" destId="{22B2BBBA-104F-465A-AEAD-15F2FB3488EB}" srcOrd="7" destOrd="0" parTransId="{CD8907E7-CF18-492F-90D3-E90D65CADE4E}" sibTransId="{1AA67AF8-C074-4C72-82E9-7227850C5ADD}"/>
    <dgm:cxn modelId="{55C021B4-F020-4780-9EBE-4D75F325A3D2}" type="presOf" srcId="{81379376-A7FC-4EDC-AE7F-29B7645FF239}" destId="{33038E19-0462-4FDC-A96D-82CA8C8093B1}" srcOrd="0" destOrd="0" presId="urn:microsoft.com/office/officeart/2005/8/layout/cycle3"/>
    <dgm:cxn modelId="{FDAE1A4D-DDA8-402C-BF4B-A2E646CF1AD4}" type="presOf" srcId="{701D7358-7E58-4E7A-90B0-977ED98F3390}" destId="{495B7673-D1F3-466A-AF74-1AB33344B1C6}" srcOrd="0" destOrd="0" presId="urn:microsoft.com/office/officeart/2005/8/layout/cycle3"/>
    <dgm:cxn modelId="{880F70D0-C515-456E-A04B-FA2684C74AE7}" srcId="{52822766-8CB3-41FD-B2A7-FDA714FFC19A}" destId="{F334CB6F-6A8B-4BF5-907A-1AAA6B583FD1}" srcOrd="8" destOrd="0" parTransId="{EDE551F1-8971-4EF3-95B6-09CD448C7AE0}" sibTransId="{874988EF-DF32-4DE8-82FC-FCF2204840BF}"/>
    <dgm:cxn modelId="{FD08FF28-BAB5-42C7-A0D6-E85CC5BA9BF7}" srcId="{52822766-8CB3-41FD-B2A7-FDA714FFC19A}" destId="{7083F9B9-CB11-40A3-AE94-9EB2369B722D}" srcOrd="5" destOrd="0" parTransId="{D4E46DB3-2962-4477-AC3B-14928776DF9D}" sibTransId="{2CD9E8B1-22B3-4B3D-A087-EF43A439CD20}"/>
    <dgm:cxn modelId="{966C5875-F3EC-4835-8BD9-A34BA6261265}" type="presOf" srcId="{F334CB6F-6A8B-4BF5-907A-1AAA6B583FD1}" destId="{5EB97315-508F-429C-B8F9-ED5712BCCD10}" srcOrd="0" destOrd="0" presId="urn:microsoft.com/office/officeart/2005/8/layout/cycle3"/>
    <dgm:cxn modelId="{746D8ACC-3ABE-456F-81EB-871CD4458B57}" srcId="{52822766-8CB3-41FD-B2A7-FDA714FFC19A}" destId="{83E210F2-89D2-4578-8ED6-92704419AFC5}" srcOrd="1" destOrd="0" parTransId="{948EAAF3-1218-41C8-85EF-FC9AA550A4C4}" sibTransId="{66EED2F7-3027-4EBD-A1BF-EBBBF94BC476}"/>
    <dgm:cxn modelId="{D4F520B0-DB01-4BB9-A8C3-EC7F469B2688}" type="presOf" srcId="{DD8EA06A-2E19-4DF5-942E-A6EFA7FC9231}" destId="{48CD5A99-3154-4300-A6E3-C8C9F7485969}" srcOrd="0" destOrd="0" presId="urn:microsoft.com/office/officeart/2005/8/layout/cycle3"/>
    <dgm:cxn modelId="{B78248B0-24CE-4B53-96EA-C597EB8BA3E7}" type="presParOf" srcId="{0E72506C-32D7-4EB0-8664-49A9B4E4EF81}" destId="{EFE8A684-58BC-4469-A60C-23EDB1BD31D5}" srcOrd="0" destOrd="0" presId="urn:microsoft.com/office/officeart/2005/8/layout/cycle3"/>
    <dgm:cxn modelId="{8B84C644-FA87-4F92-B1F6-62BEB29F4157}" type="presParOf" srcId="{EFE8A684-58BC-4469-A60C-23EDB1BD31D5}" destId="{33038E19-0462-4FDC-A96D-82CA8C8093B1}" srcOrd="0" destOrd="0" presId="urn:microsoft.com/office/officeart/2005/8/layout/cycle3"/>
    <dgm:cxn modelId="{2E66C575-039B-46E4-8719-8318A6EBD736}" type="presParOf" srcId="{EFE8A684-58BC-4469-A60C-23EDB1BD31D5}" destId="{495B7673-D1F3-466A-AF74-1AB33344B1C6}" srcOrd="1" destOrd="0" presId="urn:microsoft.com/office/officeart/2005/8/layout/cycle3"/>
    <dgm:cxn modelId="{ECEBC689-E120-494C-B7A8-B4A2F60AFA34}" type="presParOf" srcId="{EFE8A684-58BC-4469-A60C-23EDB1BD31D5}" destId="{B8161992-7F3E-4B55-B28C-6DBE57A788E2}" srcOrd="2" destOrd="0" presId="urn:microsoft.com/office/officeart/2005/8/layout/cycle3"/>
    <dgm:cxn modelId="{AB5687C1-D4E6-4B6A-843F-4CA45C647F4A}" type="presParOf" srcId="{EFE8A684-58BC-4469-A60C-23EDB1BD31D5}" destId="{4C941F87-37C5-471E-9D26-92D0D02C652E}" srcOrd="3" destOrd="0" presId="urn:microsoft.com/office/officeart/2005/8/layout/cycle3"/>
    <dgm:cxn modelId="{80F2BD9F-C6BA-4142-A1E5-09A65335B267}" type="presParOf" srcId="{EFE8A684-58BC-4469-A60C-23EDB1BD31D5}" destId="{05CA3C5F-60F7-4BD8-B0C4-AE75247E8930}" srcOrd="4" destOrd="0" presId="urn:microsoft.com/office/officeart/2005/8/layout/cycle3"/>
    <dgm:cxn modelId="{3DEC10B4-2C40-43D3-8ABE-42FE96D14549}" type="presParOf" srcId="{EFE8A684-58BC-4469-A60C-23EDB1BD31D5}" destId="{48CD5A99-3154-4300-A6E3-C8C9F7485969}" srcOrd="5" destOrd="0" presId="urn:microsoft.com/office/officeart/2005/8/layout/cycle3"/>
    <dgm:cxn modelId="{B1124421-10B2-4A5A-B3FC-57D56B835976}" type="presParOf" srcId="{EFE8A684-58BC-4469-A60C-23EDB1BD31D5}" destId="{C4BE7591-87F3-4B08-97FE-29F50B9D395B}" srcOrd="6" destOrd="0" presId="urn:microsoft.com/office/officeart/2005/8/layout/cycle3"/>
    <dgm:cxn modelId="{FC2B68B3-6488-4B2F-A740-EC00198C717F}" type="presParOf" srcId="{EFE8A684-58BC-4469-A60C-23EDB1BD31D5}" destId="{E111181D-9BF4-4FBC-B08F-62A2C0625690}" srcOrd="7" destOrd="0" presId="urn:microsoft.com/office/officeart/2005/8/layout/cycle3"/>
    <dgm:cxn modelId="{7EDD0677-BAB8-4CD0-B980-3DCC5C799AE8}" type="presParOf" srcId="{EFE8A684-58BC-4469-A60C-23EDB1BD31D5}" destId="{D8B181E0-BB2E-4EFE-A335-011A999AF2D5}" srcOrd="8" destOrd="0" presId="urn:microsoft.com/office/officeart/2005/8/layout/cycle3"/>
    <dgm:cxn modelId="{B237B2F0-B5A0-4DB5-B777-BC13D30D155F}" type="presParOf" srcId="{EFE8A684-58BC-4469-A60C-23EDB1BD31D5}" destId="{5EB97315-508F-429C-B8F9-ED5712BCCD10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B7673-D1F3-466A-AF74-1AB33344B1C6}">
      <dsp:nvSpPr>
        <dsp:cNvPr id="0" name=""/>
        <dsp:cNvSpPr/>
      </dsp:nvSpPr>
      <dsp:spPr>
        <a:xfrm>
          <a:off x="689161" y="-143181"/>
          <a:ext cx="6039240" cy="6039240"/>
        </a:xfrm>
        <a:prstGeom prst="circularArrow">
          <a:avLst>
            <a:gd name="adj1" fmla="val 5544"/>
            <a:gd name="adj2" fmla="val 330680"/>
            <a:gd name="adj3" fmla="val 14762931"/>
            <a:gd name="adj4" fmla="val 16810005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38E19-0462-4FDC-A96D-82CA8C8093B1}">
      <dsp:nvSpPr>
        <dsp:cNvPr id="0" name=""/>
        <dsp:cNvSpPr/>
      </dsp:nvSpPr>
      <dsp:spPr>
        <a:xfrm>
          <a:off x="2935305" y="-74568"/>
          <a:ext cx="1546951" cy="77347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Формирование социально-активной личности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3063" y="-36810"/>
        <a:ext cx="1471435" cy="697959"/>
      </dsp:txXfrm>
    </dsp:sp>
    <dsp:sp modelId="{B8161992-7F3E-4B55-B28C-6DBE57A788E2}">
      <dsp:nvSpPr>
        <dsp:cNvPr id="0" name=""/>
        <dsp:cNvSpPr/>
      </dsp:nvSpPr>
      <dsp:spPr>
        <a:xfrm>
          <a:off x="4703514" y="626660"/>
          <a:ext cx="1609386" cy="107004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Привлечение внимания студентов к проблемам детей, находящихся на лечении</a:t>
          </a:r>
          <a:endParaRPr lang="ru-RU" sz="1200" kern="1200" dirty="0"/>
        </a:p>
      </dsp:txBody>
      <dsp:txXfrm>
        <a:off x="4755749" y="678895"/>
        <a:ext cx="1504916" cy="965579"/>
      </dsp:txXfrm>
    </dsp:sp>
    <dsp:sp modelId="{4C941F87-37C5-471E-9D26-92D0D02C652E}">
      <dsp:nvSpPr>
        <dsp:cNvPr id="0" name=""/>
        <dsp:cNvSpPr/>
      </dsp:nvSpPr>
      <dsp:spPr>
        <a:xfrm>
          <a:off x="5334682" y="1953771"/>
          <a:ext cx="1820684" cy="97311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Установление контакта между студентами и детьми, восполнение недостатка общения у детей</a:t>
          </a:r>
          <a:endParaRPr lang="ru-RU" sz="1200" kern="1200" dirty="0"/>
        </a:p>
      </dsp:txBody>
      <dsp:txXfrm>
        <a:off x="5382186" y="2001275"/>
        <a:ext cx="1725676" cy="878109"/>
      </dsp:txXfrm>
    </dsp:sp>
    <dsp:sp modelId="{05CA3C5F-60F7-4BD8-B0C4-AE75247E8930}">
      <dsp:nvSpPr>
        <dsp:cNvPr id="0" name=""/>
        <dsp:cNvSpPr/>
      </dsp:nvSpPr>
      <dsp:spPr>
        <a:xfrm>
          <a:off x="5351589" y="3323853"/>
          <a:ext cx="1705266" cy="98652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Оказание систематической помощи детям, попавшим в больницу</a:t>
          </a:r>
          <a:endParaRPr lang="ru-RU" sz="1200" kern="1200" dirty="0"/>
        </a:p>
      </dsp:txBody>
      <dsp:txXfrm>
        <a:off x="5399747" y="3372011"/>
        <a:ext cx="1608950" cy="890205"/>
      </dsp:txXfrm>
    </dsp:sp>
    <dsp:sp modelId="{48CD5A99-3154-4300-A6E3-C8C9F7485969}">
      <dsp:nvSpPr>
        <dsp:cNvPr id="0" name=""/>
        <dsp:cNvSpPr/>
      </dsp:nvSpPr>
      <dsp:spPr>
        <a:xfrm>
          <a:off x="4091258" y="4547997"/>
          <a:ext cx="1811990" cy="1069221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потребности в совершении добрых поступков, сострадании и отзывчивости</a:t>
          </a:r>
          <a:endParaRPr lang="ru-RU" sz="1200" kern="1200" dirty="0"/>
        </a:p>
      </dsp:txBody>
      <dsp:txXfrm>
        <a:off x="4143453" y="4600192"/>
        <a:ext cx="1707600" cy="964831"/>
      </dsp:txXfrm>
    </dsp:sp>
    <dsp:sp modelId="{C4BE7591-87F3-4B08-97FE-29F50B9D395B}">
      <dsp:nvSpPr>
        <dsp:cNvPr id="0" name=""/>
        <dsp:cNvSpPr/>
      </dsp:nvSpPr>
      <dsp:spPr>
        <a:xfrm>
          <a:off x="1960500" y="4764010"/>
          <a:ext cx="1734905" cy="1087166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досуга детей, находящихся на лечении, через проведение различных мероприятий</a:t>
          </a:r>
          <a:endParaRPr lang="ru-RU" sz="1200" kern="1200" dirty="0"/>
        </a:p>
      </dsp:txBody>
      <dsp:txXfrm>
        <a:off x="2013571" y="4817081"/>
        <a:ext cx="1628763" cy="981024"/>
      </dsp:txXfrm>
    </dsp:sp>
    <dsp:sp modelId="{E111181D-9BF4-4FBC-B08F-62A2C0625690}">
      <dsp:nvSpPr>
        <dsp:cNvPr id="0" name=""/>
        <dsp:cNvSpPr/>
      </dsp:nvSpPr>
      <dsp:spPr>
        <a:xfrm>
          <a:off x="629633" y="3788485"/>
          <a:ext cx="1697624" cy="77347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Активизация творческого потенциала студентов</a:t>
          </a:r>
          <a:endParaRPr lang="ru-RU" sz="1200" kern="1200" dirty="0"/>
        </a:p>
      </dsp:txBody>
      <dsp:txXfrm>
        <a:off x="667391" y="3826243"/>
        <a:ext cx="1622108" cy="697959"/>
      </dsp:txXfrm>
    </dsp:sp>
    <dsp:sp modelId="{D8B181E0-BB2E-4EFE-A335-011A999AF2D5}">
      <dsp:nvSpPr>
        <dsp:cNvPr id="0" name=""/>
        <dsp:cNvSpPr/>
      </dsp:nvSpPr>
      <dsp:spPr>
        <a:xfrm>
          <a:off x="169850" y="1816170"/>
          <a:ext cx="2005374" cy="124832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активной жизненной и гражданской позиции, основанной на готовности к участию в социальном проектировании</a:t>
          </a:r>
          <a:endParaRPr lang="ru-RU" sz="1200" kern="1200" dirty="0"/>
        </a:p>
      </dsp:txBody>
      <dsp:txXfrm>
        <a:off x="230788" y="1877108"/>
        <a:ext cx="1883498" cy="1126444"/>
      </dsp:txXfrm>
    </dsp:sp>
    <dsp:sp modelId="{5EB97315-508F-429C-B8F9-ED5712BCCD10}">
      <dsp:nvSpPr>
        <dsp:cNvPr id="0" name=""/>
        <dsp:cNvSpPr/>
      </dsp:nvSpPr>
      <dsp:spPr>
        <a:xfrm>
          <a:off x="1060530" y="651300"/>
          <a:ext cx="1546951" cy="77347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Создание комфортной атмосферы для детей</a:t>
          </a:r>
          <a:endParaRPr lang="ru-RU" sz="1200" kern="1200" dirty="0"/>
        </a:p>
      </dsp:txBody>
      <dsp:txXfrm>
        <a:off x="1098288" y="689058"/>
        <a:ext cx="1471435" cy="697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89AA-1A88-4AB1-852F-1BACC7358EE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6203D-6DA4-4803-AD2C-46CBD0CAE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0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pn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gif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35" y="0"/>
            <a:ext cx="8470314" cy="5238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175991"/>
            <a:ext cx="489654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Волонтёрский  проект</a:t>
            </a:r>
          </a:p>
          <a:p>
            <a:pPr algn="ctr"/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54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4928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0543"/>
            <a:ext cx="1368152" cy="11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3" y="4077072"/>
            <a:ext cx="3808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Участники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туденты </a:t>
            </a:r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 smtClean="0">
                <a:solidFill>
                  <a:srgbClr val="002060"/>
                </a:solidFill>
              </a:rPr>
              <a:t>Б, 1В и 2В </a:t>
            </a:r>
            <a:r>
              <a:rPr lang="ru-RU" dirty="0" smtClean="0">
                <a:solidFill>
                  <a:srgbClr val="002060"/>
                </a:solidFill>
              </a:rPr>
              <a:t>группы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(специальность 44.02.02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Преподавание в начальных классах)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ОБПОУ «Курский педагогический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колледж»</a:t>
            </a:r>
          </a:p>
          <a:p>
            <a:r>
              <a:rPr lang="ru-RU" u="sng" dirty="0" smtClean="0">
                <a:solidFill>
                  <a:srgbClr val="002060"/>
                </a:solidFill>
              </a:rPr>
              <a:t>Руководители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Давыдова </a:t>
            </a:r>
            <a:r>
              <a:rPr lang="ru-RU" dirty="0" smtClean="0">
                <a:solidFill>
                  <a:srgbClr val="002060"/>
                </a:solidFill>
              </a:rPr>
              <a:t>И.И., Морозова </a:t>
            </a:r>
            <a:r>
              <a:rPr lang="ru-RU" dirty="0" smtClean="0">
                <a:solidFill>
                  <a:srgbClr val="002060"/>
                </a:solidFill>
              </a:rPr>
              <a:t>Н.В</a:t>
            </a:r>
            <a:r>
              <a:rPr lang="ru-RU" dirty="0" smtClean="0">
                <a:solidFill>
                  <a:srgbClr val="002060"/>
                </a:solidFill>
              </a:rPr>
              <a:t>.,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Савченко И.В.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70" y="1268760"/>
            <a:ext cx="4067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Цель проекта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Данный социальный проект нацелен на создание комфортной среды, способствующей позитивному настрою детей при выздоровлении, через организацию досуговой и воспитательной деятельности.</a:t>
            </a:r>
          </a:p>
          <a:p>
            <a:pPr algn="r"/>
            <a:endParaRPr lang="ru-RU" dirty="0"/>
          </a:p>
        </p:txBody>
      </p:sp>
      <p:pic>
        <p:nvPicPr>
          <p:cNvPr id="7" name="Рисунок 6" descr="IMG_6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2201416" cy="366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20161208_170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24944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IMG_6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429000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705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3296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9853005"/>
              </p:ext>
            </p:extLst>
          </p:nvPr>
        </p:nvGraphicFramePr>
        <p:xfrm>
          <a:off x="919191" y="682237"/>
          <a:ext cx="7325217" cy="5776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707904" y="3356992"/>
            <a:ext cx="194421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Задачи </a:t>
            </a:r>
          </a:p>
          <a:p>
            <a:pPr algn="ctr"/>
            <a:r>
              <a:rPr lang="ru-RU" sz="2000" b="1" dirty="0" smtClean="0"/>
              <a:t>проекта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240" y="20608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521677"/>
            <a:ext cx="7056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Целевая группа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от 3 до 18 лет, находящиеся на стационарном лечении в хирургическом отделении.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G_6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9102">
            <a:off x="5544563" y="1997780"/>
            <a:ext cx="3240360" cy="2160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0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060848"/>
            <a:ext cx="3539885" cy="2654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IMG_0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356992"/>
            <a:ext cx="2499742" cy="3140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232" y="90646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7336" y="1340768"/>
            <a:ext cx="6617599" cy="4092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7863" y="3111351"/>
            <a:ext cx="4896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54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4928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0543"/>
            <a:ext cx="1368152" cy="118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26081"/>
            <a:ext cx="576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Эмблема волонтёрского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75656" y="-387424"/>
            <a:ext cx="7668344" cy="18288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В рамках данного проекта мы регулярно посещаем, находящихся на лечении, детей с развлекательными, игровыми и тематическими мероприятиями с участием сказочных персонажей, проводим викторины, конкурсы и мастер-классы. 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3" name="Рисунок 12" descr="IMG_0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4173">
            <a:off x="169127" y="1631380"/>
            <a:ext cx="3633346" cy="247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3728">
            <a:off x="5085613" y="2032348"/>
            <a:ext cx="3692894" cy="2582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_25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8457" y="3987395"/>
            <a:ext cx="45720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10" y="1316959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-914400"/>
            <a:ext cx="8229600" cy="18288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9104"/>
            <a:ext cx="858224" cy="74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19305" r="24083" b="12927"/>
          <a:stretch/>
        </p:blipFill>
        <p:spPr>
          <a:xfrm>
            <a:off x="5376369" y="3846248"/>
            <a:ext cx="1512168" cy="2488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23075" b="19273"/>
          <a:stretch/>
        </p:blipFill>
        <p:spPr>
          <a:xfrm rot="21333423">
            <a:off x="3609821" y="3633897"/>
            <a:ext cx="1670493" cy="2544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8765" r="7025" b="26714"/>
          <a:stretch/>
        </p:blipFill>
        <p:spPr>
          <a:xfrm>
            <a:off x="2572860" y="1124744"/>
            <a:ext cx="3744416" cy="1988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6068" b="17331"/>
          <a:stretch/>
        </p:blipFill>
        <p:spPr>
          <a:xfrm rot="505649">
            <a:off x="7048998" y="4010973"/>
            <a:ext cx="1804420" cy="2322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151">
            <a:off x="-1" y="953442"/>
            <a:ext cx="2855012" cy="37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350">
            <a:off x="122478" y="3990588"/>
            <a:ext cx="3431810" cy="261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364">
            <a:off x="6214845" y="585859"/>
            <a:ext cx="248235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77281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      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05" y="12488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2"/>
          <a:stretch/>
        </p:blipFill>
        <p:spPr>
          <a:xfrm rot="21073941">
            <a:off x="375847" y="929251"/>
            <a:ext cx="4993723" cy="293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5380" r="17850"/>
          <a:stretch/>
        </p:blipFill>
        <p:spPr>
          <a:xfrm rot="325836">
            <a:off x="5335548" y="967614"/>
            <a:ext cx="3257202" cy="323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4939" r="2176"/>
          <a:stretch/>
        </p:blipFill>
        <p:spPr>
          <a:xfrm rot="483208">
            <a:off x="5010661" y="4252647"/>
            <a:ext cx="3906979" cy="220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8" t="26308" r="29207"/>
          <a:stretch/>
        </p:blipFill>
        <p:spPr>
          <a:xfrm rot="21152667">
            <a:off x="281699" y="3860518"/>
            <a:ext cx="2964011" cy="271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5256" r="3392" b="5159"/>
          <a:stretch/>
        </p:blipFill>
        <p:spPr>
          <a:xfrm rot="5400000">
            <a:off x="2022410" y="2704752"/>
            <a:ext cx="464380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59632" y="-914400"/>
            <a:ext cx="8229600" cy="1828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Наш проект нацелен на долгосрочную работу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6" name="Рисунок 15" descr="IMG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3572">
            <a:off x="4905522" y="1372029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5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7956">
            <a:off x="310197" y="1234207"/>
            <a:ext cx="45720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0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140968"/>
            <a:ext cx="4788024" cy="353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8679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"/>
            <a:ext cx="3312368" cy="2048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908720"/>
            <a:ext cx="26651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Волонтерское движение</a:t>
            </a:r>
          </a:p>
          <a:p>
            <a:pPr algn="ctr"/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8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2492896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     Проект «РАДУГА» занял 2 место в региональном конкурсе волонтёрских проектов и был представлен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на</a:t>
            </a:r>
            <a:r>
              <a:rPr lang="en-US" sz="2400" dirty="0" smtClean="0">
                <a:solidFill>
                  <a:srgbClr val="002060"/>
                </a:solidFill>
              </a:rPr>
              <a:t> V</a:t>
            </a:r>
            <a:r>
              <a:rPr lang="ru-RU" sz="2400" dirty="0" smtClean="0">
                <a:solidFill>
                  <a:srgbClr val="002060"/>
                </a:solidFill>
              </a:rPr>
              <a:t> Всероссийской конференции молодежных проектов, которая проходила 26 июня 2018 г. в Государственной Думе РФ.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7" y="12488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2184"/>
            <a:ext cx="2454557" cy="328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MFXK2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32801" y="3116273"/>
            <a:ext cx="280354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1" name="Рисунок 20" descr="IMG_25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477" y="2204864"/>
            <a:ext cx="4704523" cy="35283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9512" y="1772816"/>
            <a:ext cx="58326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       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Мы планируем, что обучающиеся нашего колледжа почувствуют необходимость в помощи детям и этим подадут пример окружающим.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Мы надеемся, что к нам присоединятся многие студенты.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  этом наша работа по оказанию помощи детям не закончена! </a:t>
            </a:r>
          </a:p>
          <a:p>
            <a:pPr algn="ct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Каждый ребенок должен быть здоровым и счастливым!</a:t>
            </a:r>
          </a:p>
          <a:p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051720" y="692696"/>
            <a:ext cx="5760640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Проект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направлен на формирование гуманизма, нравственных и гражданских качеств подрастающего поколения.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05" y="12488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760" y="415356"/>
            <a:ext cx="6242113" cy="873279"/>
          </a:xfrm>
        </p:spPr>
        <p:txBody>
          <a:bodyPr>
            <a:normAutofit/>
          </a:bodyPr>
          <a:lstStyle/>
          <a:p>
            <a:pPr algn="r"/>
            <a:r>
              <a:rPr lang="ru-RU" sz="2000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«Чтобы поверить в добро, надо начать делать его»</a:t>
            </a:r>
            <a:br>
              <a:rPr lang="ru-RU" sz="2000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000" cap="none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Л.Н. Толстой</a:t>
            </a:r>
            <a:endParaRPr lang="ru-RU" sz="2000" cap="none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6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804248" cy="510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13" y="54981"/>
            <a:ext cx="961008" cy="83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976664" cy="18288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Спасибо за внимание!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2" name="Рисунок 11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92896"/>
            <a:ext cx="5677222" cy="302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6810" y="-17457"/>
            <a:ext cx="6957190" cy="873279"/>
          </a:xfrm>
        </p:spPr>
        <p:txBody>
          <a:bodyPr>
            <a:noAutofit/>
          </a:bodyPr>
          <a:lstStyle/>
          <a:p>
            <a:pPr algn="l"/>
            <a:r>
              <a:rPr lang="ru-RU" sz="3200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2018 – год добровольца (волонтёра)</a:t>
            </a:r>
            <a:endParaRPr lang="ru-RU" sz="3200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587" r="4449" b="2699"/>
          <a:stretch/>
        </p:blipFill>
        <p:spPr>
          <a:xfrm>
            <a:off x="252634" y="1303107"/>
            <a:ext cx="3629675" cy="5404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2451"/>
            <a:ext cx="4351155" cy="2683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82440"/>
            <a:ext cx="4680520" cy="241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6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фот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3538749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1556792"/>
            <a:ext cx="45365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cap="all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важность проекта обусловлена тем, что в современных условиях </a:t>
            </a:r>
            <a:r>
              <a:rPr lang="ru-RU" b="1" cap="all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b="1" cap="all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одной из основных форм проявления социальной активности граждан во всем мире. </a:t>
            </a:r>
          </a:p>
          <a:p>
            <a:pPr algn="r"/>
            <a:endParaRPr lang="ru-RU" dirty="0"/>
          </a:p>
        </p:txBody>
      </p:sp>
      <p:pic>
        <p:nvPicPr>
          <p:cNvPr id="13" name="Рисунок 12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6664" y="4091838"/>
            <a:ext cx="23622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705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1275" y="4697760"/>
            <a:ext cx="8496944" cy="216024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 2016 году администрация  ОБУЗ «Курская областная детская больница № 2» обратилась к руководству «Курского педагогического колледжа» с просьбой помочь  сделать пребывание детей и родителей в больнице менее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травматичным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kumimoji="0" lang="ru-RU" sz="24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Рисунок 7" descr="IMG_2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6407"/>
            <a:ext cx="4859168" cy="331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4380"/>
            <a:ext cx="442798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5767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838383" y="381387"/>
            <a:ext cx="6322560" cy="129269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>     Дети, находящиеся на лечении в хирургическом отделении, родом не только из Курска, но и из Курской области, и некоторые из них проводят целые месяцы вдали от своих родных. </a:t>
            </a:r>
            <a:endParaRPr lang="ru-RU" sz="1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 descr="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73374"/>
            <a:ext cx="5570616" cy="3139802"/>
          </a:xfrm>
          <a:prstGeom prst="rect">
            <a:avLst/>
          </a:prstGeom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038" y="2174991"/>
            <a:ext cx="163428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063632"/>
            <a:ext cx="2410252" cy="139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520964"/>
            <a:ext cx="1724627" cy="115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43" y="43746"/>
            <a:ext cx="945579" cy="8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/>
          <a:stretch/>
        </p:blipFill>
        <p:spPr>
          <a:xfrm>
            <a:off x="6283289" y="4437112"/>
            <a:ext cx="2522732" cy="1822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"/>
          <a:stretch/>
        </p:blipFill>
        <p:spPr>
          <a:xfrm>
            <a:off x="160445" y="4470513"/>
            <a:ext cx="2827379" cy="165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5976664" cy="1828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Маленькие пациенты особенно нуждаются в поддержке. 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Одному решить эту задачу сложно, но коллективу добровольцев – вполне возможно. 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20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2" name="Рисунок 11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92896"/>
            <a:ext cx="5677222" cy="302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03110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91680" y="136561"/>
            <a:ext cx="6624736" cy="300440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>Студенты Курского педагогического колледжа организовали волонтерское движение под названием 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cap="none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+mn-lt"/>
              </a:rPr>
              <a:t>	</a:t>
            </a:r>
            <a:endParaRPr lang="ru-RU" sz="20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Рисунок 7" descr="KNXY5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556792"/>
            <a:ext cx="71287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6561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3">
                <a:lumMod val="40000"/>
                <a:lumOff val="60000"/>
                <a:alpha val="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32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8383" cy="12687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20688"/>
            <a:ext cx="151216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7092280" cy="18275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/>
                <a:latin typeface="+mn-lt"/>
              </a:rPr>
              <a:t> Волонтерский отряд  вместе с врачами заботится  о том, чтобы  больным детям , находящимся на лечении в хирургическом отделении,  было уютно и не скучно. </a:t>
            </a:r>
            <a:br>
              <a:rPr lang="ru-RU" sz="16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+mn-lt"/>
              </a:rPr>
              <a:t>Ведь выздоровление зависит не только от лекарств, оно наступает быстрее с хорошим настроением.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+mn-lt"/>
              </a:rPr>
              <a:t>	</a:t>
            </a:r>
            <a:endParaRPr lang="ru-RU" sz="18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3573016"/>
            <a:ext cx="5616624" cy="288032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 descr="IMG_0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6480720" cy="4968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" y="1340768"/>
            <a:ext cx="10175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858</TotalTime>
  <Words>478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«Чтобы поверить в добро, надо начать делать его» Л.Н. Толстой</vt:lpstr>
      <vt:lpstr>2018 – год добровольца (волонтёра)</vt:lpstr>
      <vt:lpstr>Презентация PowerPoint</vt:lpstr>
      <vt:lpstr>Презентация PowerPoint</vt:lpstr>
      <vt:lpstr>     Дети, находящиеся на лечении в хирургическом отделении, родом не только из Курска, но и из Курской области, и некоторые из них проводят целые месяцы вдали от своих родных. </vt:lpstr>
      <vt:lpstr>Маленькие пациенты особенно нуждаются в поддержке.  Одному решить эту задачу сложно, но коллективу добровольцев – вполне возможно.  </vt:lpstr>
      <vt:lpstr>Студенты Курского педагогического колледжа организовали волонтерское движение под названием «РАДУГА»       </vt:lpstr>
      <vt:lpstr> Волонтерский отряд  вместе с врачами заботится  о том, чтобы  больным детям , находящимся на лечении в хирургическом отделении,  было уютно и не скучно.  Ведь выздоровление зависит не только от лекарств, оно наступает быстрее с хорошим настроением.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данного проекта мы регулярно посещаем, находящихся на лечении, детей с развлекательными, игровыми и тематическими мероприятиями с участием сказочных персонажей, проводим викторины, конкурсы и мастер-классы. </vt:lpstr>
      <vt:lpstr>Презентация PowerPoint</vt:lpstr>
      <vt:lpstr>Презентация PowerPoint</vt:lpstr>
      <vt:lpstr>Наш проект нацелен на долгосрочную работу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User</cp:lastModifiedBy>
  <cp:revision>84</cp:revision>
  <dcterms:created xsi:type="dcterms:W3CDTF">2018-02-08T10:26:05Z</dcterms:created>
  <dcterms:modified xsi:type="dcterms:W3CDTF">2019-10-10T08:58:15Z</dcterms:modified>
</cp:coreProperties>
</file>