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0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C5F62-0A63-461A-8B3E-C629D1F5210C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D8BE-D965-4D33-9BC6-D27F42E15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D8BE-D965-4D33-9BC6-D27F42E152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97862F-FCD6-4FBC-B3F4-1EEA528589D9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8A1C68-8C23-49DE-BA5F-C5C57C88F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00144"/>
            <a:ext cx="6172200" cy="1371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/>
                <a:solidFill>
                  <a:srgbClr val="FF0000"/>
                </a:solidFill>
              </a:rPr>
              <a:t>Региональный волонтерский проект</a:t>
            </a:r>
            <a:endParaRPr lang="ru-RU" sz="2800" dirty="0">
              <a:ln/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6715172" cy="75137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cap="none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Онкодозор</a:t>
            </a:r>
            <a:r>
              <a:rPr lang="ru-RU" sz="5400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400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Новый точечный рисун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3214710" cy="3198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nje-XlhMRko"/>
          <p:cNvPicPr>
            <a:picLocks noChangeAspect="1" noChangeArrowheads="1"/>
          </p:cNvPicPr>
          <p:nvPr/>
        </p:nvPicPr>
        <p:blipFill>
          <a:blip r:embed="rId3"/>
          <a:srcRect l="1786" t="13726" r="3571"/>
          <a:stretch>
            <a:fillRect/>
          </a:stretch>
        </p:blipFill>
        <p:spPr bwMode="auto">
          <a:xfrm>
            <a:off x="4189254" y="2857496"/>
            <a:ext cx="459758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032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000240"/>
            <a:ext cx="8001056" cy="3643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Онкологическая патология занимает второе ранговое место в структуре смертности взрослого населения </a:t>
            </a:r>
          </a:p>
          <a:p>
            <a:pPr algn="ctr">
              <a:buNone/>
            </a:pPr>
            <a:r>
              <a:rPr lang="ru-RU" sz="2000" dirty="0" smtClean="0"/>
              <a:t>Российской Федерации. </a:t>
            </a:r>
          </a:p>
          <a:p>
            <a:pPr algn="ctr">
              <a:buNone/>
            </a:pPr>
            <a:r>
              <a:rPr lang="ru-RU" sz="2000" dirty="0" smtClean="0"/>
              <a:t>По данным медицинских исследований выживаемость заболевших напрямую зависит от раннего выявления и своевременного лечения онкологических заболеваний. </a:t>
            </a:r>
          </a:p>
          <a:p>
            <a:pPr algn="ctr">
              <a:buNone/>
            </a:pPr>
            <a:r>
              <a:rPr lang="ru-RU" sz="2000" dirty="0" smtClean="0"/>
              <a:t>Профилактика данной патологии, кроме отказа от вредных привычек, заключается в регулярной диспансеризации, начиная с самого раннего возраста, пропаганде здорового образа жизни.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86808" cy="785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 </a:t>
            </a:r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проблематика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928802"/>
            <a:ext cx="7929618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000" dirty="0" smtClean="0"/>
              <a:t> Повышение санитарной грамотности и санитарной активности населения</a:t>
            </a:r>
          </a:p>
          <a:p>
            <a:pPr>
              <a:buNone/>
            </a:pPr>
            <a:r>
              <a:rPr lang="ru-RU" sz="2000" b="1" dirty="0" smtClean="0"/>
              <a:t>Проблематика:</a:t>
            </a:r>
            <a:endParaRPr lang="ru-RU" sz="2000" b="1" dirty="0" smtClean="0"/>
          </a:p>
          <a:p>
            <a:r>
              <a:rPr lang="ru-RU" sz="2000" dirty="0" smtClean="0"/>
              <a:t>Факторы риска возникновения онкологических заболеваний;</a:t>
            </a:r>
          </a:p>
          <a:p>
            <a:r>
              <a:rPr lang="ru-RU" sz="2000" dirty="0" smtClean="0"/>
              <a:t>Пути профилактики онкологических заболеваний среди населения;</a:t>
            </a:r>
          </a:p>
          <a:p>
            <a:r>
              <a:rPr lang="ru-RU" sz="2000" dirty="0" err="1" smtClean="0"/>
              <a:t>Антираковая</a:t>
            </a:r>
            <a:r>
              <a:rPr lang="ru-RU" sz="2000" dirty="0" smtClean="0"/>
              <a:t> тарелка: состав продуктов, их пищевая ценность;</a:t>
            </a:r>
          </a:p>
          <a:p>
            <a:r>
              <a:rPr lang="ru-RU" sz="2000" dirty="0" smtClean="0"/>
              <a:t>Пути повышения медицинской активности и грамотности населения.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osdJL0DMhVQ"/>
          <p:cNvPicPr>
            <a:picLocks noChangeAspect="1" noChangeArrowheads="1"/>
          </p:cNvPicPr>
          <p:nvPr/>
        </p:nvPicPr>
        <p:blipFill>
          <a:blip r:embed="rId2"/>
          <a:srcRect l="23437" t="26041" r="35937"/>
          <a:stretch>
            <a:fillRect/>
          </a:stretch>
        </p:blipFill>
        <p:spPr bwMode="auto">
          <a:xfrm>
            <a:off x="214282" y="3429000"/>
            <a:ext cx="2148170" cy="2933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ZrPbTMQwQ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0067" y="3357562"/>
            <a:ext cx="33770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7032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929618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	Проект стартовал в декабре 2015 года и посвящен 70-летию образования онкологической службы в Ивановской области. Проект бессрочный, подразумевается постепенное обновление участников проекта.</a:t>
            </a:r>
            <a:endParaRPr lang="ru-RU" sz="2000" dirty="0"/>
          </a:p>
        </p:txBody>
      </p:sp>
      <p:pic>
        <p:nvPicPr>
          <p:cNvPr id="9" name="Picture 4" descr="FWo1snfU8HI"/>
          <p:cNvPicPr>
            <a:picLocks noChangeAspect="1" noChangeArrowheads="1"/>
          </p:cNvPicPr>
          <p:nvPr/>
        </p:nvPicPr>
        <p:blipFill>
          <a:blip r:embed="rId4"/>
          <a:srcRect l="4923" r="8196"/>
          <a:stretch>
            <a:fillRect/>
          </a:stretch>
        </p:blipFill>
        <p:spPr bwMode="auto">
          <a:xfrm>
            <a:off x="1932891" y="3143248"/>
            <a:ext cx="378211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14"/>
            <a:ext cx="7467600" cy="7032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DSC_0007"/>
          <p:cNvPicPr>
            <a:picLocks noChangeAspect="1" noChangeArrowheads="1"/>
          </p:cNvPicPr>
          <p:nvPr/>
        </p:nvPicPr>
        <p:blipFill>
          <a:blip r:embed="rId3" cstate="print"/>
          <a:srcRect l="19079" t="18421" r="15789" b="5262"/>
          <a:stretch>
            <a:fillRect/>
          </a:stretch>
        </p:blipFill>
        <p:spPr bwMode="auto">
          <a:xfrm>
            <a:off x="5042405" y="3143248"/>
            <a:ext cx="3887313" cy="3219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8429684" cy="4357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1800" dirty="0" smtClean="0"/>
              <a:t>	</a:t>
            </a:r>
            <a:r>
              <a:rPr lang="ru-RU" sz="1600" dirty="0" smtClean="0"/>
              <a:t>Студенты ОГБПОУ «Ивановский медицинский колледж»: Алексинский</a:t>
            </a:r>
          </a:p>
          <a:p>
            <a:pPr algn="just">
              <a:buNone/>
            </a:pPr>
            <a:r>
              <a:rPr lang="ru-RU" sz="1600" dirty="0" smtClean="0"/>
              <a:t>Дмитрий, Баев Максим, Баранова Анна, </a:t>
            </a:r>
            <a:r>
              <a:rPr lang="ru-RU" sz="1600" dirty="0" err="1" smtClean="0"/>
              <a:t>Бурдина</a:t>
            </a:r>
            <a:r>
              <a:rPr lang="ru-RU" sz="1600" dirty="0" smtClean="0"/>
              <a:t> Дарья, Гришина Анастасия,</a:t>
            </a:r>
          </a:p>
          <a:p>
            <a:pPr algn="just">
              <a:buNone/>
            </a:pPr>
            <a:r>
              <a:rPr lang="ru-RU" sz="1600" dirty="0" smtClean="0"/>
              <a:t>Дорофеева Татьяна, Илларионова Ольга, Рогозина Марина, Тихомиров Дмитрий.</a:t>
            </a:r>
          </a:p>
          <a:p>
            <a:pPr algn="just">
              <a:buNone/>
            </a:pPr>
            <a:r>
              <a:rPr lang="ru-RU" sz="1600" dirty="0" smtClean="0"/>
              <a:t>		Куратор проекта: главный врач ОБУЗ «Ивановский областной </a:t>
            </a:r>
          </a:p>
          <a:p>
            <a:pPr algn="just">
              <a:buNone/>
            </a:pPr>
            <a:r>
              <a:rPr lang="ru-RU" sz="1600" dirty="0" smtClean="0"/>
              <a:t>онкологический диспансер»</a:t>
            </a:r>
          </a:p>
          <a:p>
            <a:pPr algn="just">
              <a:buNone/>
            </a:pPr>
            <a:r>
              <a:rPr lang="ru-RU" sz="1600" dirty="0" smtClean="0"/>
              <a:t> к.м.н. Владимир Александрович Козлов,</a:t>
            </a:r>
          </a:p>
          <a:p>
            <a:pPr algn="just">
              <a:buNone/>
            </a:pPr>
            <a:r>
              <a:rPr lang="ru-RU" sz="1600" dirty="0" smtClean="0"/>
              <a:t> заместитель директора </a:t>
            </a:r>
          </a:p>
          <a:p>
            <a:pPr algn="just">
              <a:buNone/>
            </a:pPr>
            <a:r>
              <a:rPr lang="ru-RU" sz="1600" dirty="0" smtClean="0"/>
              <a:t>по организационно-воспитательной работе </a:t>
            </a:r>
          </a:p>
          <a:p>
            <a:pPr algn="just">
              <a:buNone/>
            </a:pPr>
            <a:r>
              <a:rPr lang="ru-RU" sz="1600" dirty="0" smtClean="0"/>
              <a:t>ОГБПОУ «ИМК» </a:t>
            </a:r>
          </a:p>
          <a:p>
            <a:pPr algn="just">
              <a:buNone/>
            </a:pPr>
            <a:r>
              <a:rPr lang="ru-RU" sz="1600" dirty="0" smtClean="0"/>
              <a:t>Маяковская Мария Анатольевна, </a:t>
            </a:r>
          </a:p>
          <a:p>
            <a:pPr algn="just">
              <a:buNone/>
            </a:pPr>
            <a:r>
              <a:rPr lang="ru-RU" sz="1600" dirty="0" smtClean="0"/>
              <a:t>методист </a:t>
            </a:r>
            <a:r>
              <a:rPr lang="ru-RU" sz="1600" dirty="0" err="1" smtClean="0"/>
              <a:t>Генаева</a:t>
            </a:r>
            <a:r>
              <a:rPr lang="ru-RU" sz="1600" dirty="0" smtClean="0"/>
              <a:t> Светлана Юрьевна.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72"/>
            <a:ext cx="8503920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Аудитория проекта: </a:t>
            </a:r>
            <a:r>
              <a:rPr lang="ru-RU" dirty="0" smtClean="0"/>
              <a:t>взрослое население разных возрастных групп, учащиеся общеобразовательных школ и их родители (законные представители).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Дизайн проекта: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-</a:t>
            </a:r>
            <a:r>
              <a:rPr lang="ru-RU" dirty="0" err="1" smtClean="0"/>
              <a:t>Интерактив</a:t>
            </a:r>
            <a:r>
              <a:rPr lang="ru-RU" dirty="0" smtClean="0"/>
              <a:t> с исполнением авторской песни – гимнастики;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-Исполнение частушек, музыкальной пантомимы по </a:t>
            </a:r>
            <a:r>
              <a:rPr lang="ru-RU" dirty="0" err="1" smtClean="0"/>
              <a:t>антираковой</a:t>
            </a:r>
            <a:r>
              <a:rPr lang="ru-RU" dirty="0" smtClean="0"/>
              <a:t> тематике, пропаганде здорового образа жизни; </a:t>
            </a:r>
          </a:p>
          <a:p>
            <a:pPr algn="just">
              <a:buNone/>
            </a:pPr>
            <a:r>
              <a:rPr lang="ru-RU" dirty="0" smtClean="0"/>
              <a:t>	-Краткая информационная справка о проблеме онкологической патологии, методах профилактики и ранней диагностики онкологических заболеваний;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-Раздача населению информационных материалов профилактической направленности;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/>
              <a:t>-Ответы на вопросы слушателей.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Аудитория и дизайн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39702"/>
            <a:ext cx="7467600" cy="7032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конечные результаты реализации проекта</a:t>
            </a:r>
            <a:endParaRPr lang="ru-RU" sz="3600" b="1" cap="none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7929618" cy="2143140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Повышение информированности населения по вопросам профилактики и возможностей ранней диагностики онкологических заболеваний;</a:t>
            </a:r>
          </a:p>
          <a:p>
            <a:r>
              <a:rPr lang="ru-RU" sz="1800" dirty="0" smtClean="0"/>
              <a:t>Снижение процента впервые </a:t>
            </a:r>
            <a:r>
              <a:rPr lang="ru-RU" sz="1800" dirty="0" smtClean="0"/>
              <a:t>выявленных на поздних стадиях онкологических заболеваний;</a:t>
            </a:r>
            <a:endParaRPr lang="ru-RU" sz="1800" dirty="0" smtClean="0"/>
          </a:p>
          <a:p>
            <a:r>
              <a:rPr lang="ru-RU" sz="1800" dirty="0" smtClean="0"/>
              <a:t>Успешное освоение </a:t>
            </a:r>
            <a:r>
              <a:rPr lang="ru-RU" sz="1800" dirty="0" smtClean="0"/>
              <a:t>участниками </a:t>
            </a:r>
            <a:r>
              <a:rPr lang="ru-RU" sz="1800" dirty="0" smtClean="0"/>
              <a:t>проекта </a:t>
            </a:r>
            <a:r>
              <a:rPr lang="ru-RU" sz="1800" dirty="0" err="1" smtClean="0"/>
              <a:t>общепрофессиональных</a:t>
            </a:r>
            <a:r>
              <a:rPr lang="ru-RU" sz="1800" dirty="0" smtClean="0"/>
              <a:t> компетенций;</a:t>
            </a:r>
          </a:p>
          <a:p>
            <a:r>
              <a:rPr lang="ru-RU" sz="1800" dirty="0" smtClean="0"/>
              <a:t>Преодоление социальной апатии молодежи.</a:t>
            </a:r>
            <a:endParaRPr lang="ru-RU" sz="1800" dirty="0"/>
          </a:p>
        </p:txBody>
      </p:sp>
      <p:pic>
        <p:nvPicPr>
          <p:cNvPr id="5" name="Picture 4" descr="DSC_0067"/>
          <p:cNvPicPr>
            <a:picLocks noChangeAspect="1" noChangeArrowheads="1"/>
          </p:cNvPicPr>
          <p:nvPr/>
        </p:nvPicPr>
        <p:blipFill>
          <a:blip r:embed="rId2" cstate="print"/>
          <a:srcRect l="7031" t="25000" r="7031"/>
          <a:stretch>
            <a:fillRect/>
          </a:stretch>
        </p:blipFill>
        <p:spPr bwMode="auto">
          <a:xfrm>
            <a:off x="2571736" y="3571876"/>
            <a:ext cx="4218812" cy="276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0715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dirty="0" smtClean="0">
                <a:ln w="11430"/>
                <a:solidFill>
                  <a:srgbClr val="FF0000"/>
                </a:solidFill>
              </a:rPr>
              <a:t>Областное государственное бюджетное профессиональное образовательное учреждение «Ивановский медицинский колледж»</a:t>
            </a:r>
            <a:endParaRPr lang="ru-RU" sz="2000" b="1" cap="none" dirty="0">
              <a:ln w="11430"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857628"/>
            <a:ext cx="8786874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79742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Региональный волонтерски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 проект 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Онкодозор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9" descr="tYKLlAdng8E"/>
          <p:cNvPicPr>
            <a:picLocks noChangeAspect="1" noChangeArrowheads="1"/>
          </p:cNvPicPr>
          <p:nvPr/>
        </p:nvPicPr>
        <p:blipFill>
          <a:blip r:embed="rId2"/>
          <a:srcRect l="12658" t="28343" r="13080" b="13705"/>
          <a:stretch>
            <a:fillRect/>
          </a:stretch>
        </p:blipFill>
        <p:spPr>
          <a:xfrm>
            <a:off x="1459625" y="1643051"/>
            <a:ext cx="6255647" cy="321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364</TotalTime>
  <Words>136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«Онкодозор»</vt:lpstr>
      <vt:lpstr>Актуальность проекта</vt:lpstr>
      <vt:lpstr>Цель и проблематика проекта</vt:lpstr>
      <vt:lpstr>Этапы проекта</vt:lpstr>
      <vt:lpstr>Участники проекта</vt:lpstr>
      <vt:lpstr>Аудитория и дизайн проекта</vt:lpstr>
      <vt:lpstr>Ожидаемые конечные результаты реализации проекта</vt:lpstr>
      <vt:lpstr>Областное государственное бюджетное профессиональное образовательное учреждение «Ивановский медицинский колледж»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48</cp:revision>
  <dcterms:created xsi:type="dcterms:W3CDTF">2018-06-07T08:33:59Z</dcterms:created>
  <dcterms:modified xsi:type="dcterms:W3CDTF">2018-06-08T13:44:40Z</dcterms:modified>
</cp:coreProperties>
</file>