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9" r:id="rId3"/>
    <p:sldId id="270" r:id="rId4"/>
    <p:sldId id="292" r:id="rId5"/>
    <p:sldId id="273" r:id="rId6"/>
    <p:sldId id="264" r:id="rId7"/>
    <p:sldId id="298" r:id="rId8"/>
    <p:sldId id="305" r:id="rId9"/>
    <p:sldId id="310" r:id="rId10"/>
    <p:sldId id="307" r:id="rId11"/>
    <p:sldId id="306" r:id="rId12"/>
    <p:sldId id="299" r:id="rId13"/>
    <p:sldId id="300" r:id="rId14"/>
    <p:sldId id="304" r:id="rId15"/>
    <p:sldId id="30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C6B6E"/>
    <a:srgbClr val="1CA7B6"/>
    <a:srgbClr val="1C504F"/>
    <a:srgbClr val="14BE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EACFA-F3CC-461D-BA3A-F8D78424671D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502E4B0-9651-43E6-93E8-ED3B13850949}">
      <dgm:prSet custT="1"/>
      <dgm:spPr/>
      <dgm:t>
        <a:bodyPr/>
        <a:lstStyle/>
        <a:p>
          <a:pPr rtl="0"/>
          <a:r>
            <a:rPr lang="ru-RU" sz="2400" dirty="0" smtClean="0"/>
            <a:t>Сдали </a:t>
          </a:r>
          <a:r>
            <a:rPr lang="ru-RU" sz="4000" dirty="0" smtClean="0">
              <a:solidFill>
                <a:srgbClr val="2C6B6E"/>
              </a:solidFill>
              <a:latin typeface="a_AvanteBs" pitchFamily="34" charset="-52"/>
            </a:rPr>
            <a:t>12 </a:t>
          </a:r>
          <a:r>
            <a:rPr lang="ru-RU" sz="4000" dirty="0" smtClean="0">
              <a:solidFill>
                <a:srgbClr val="2C6B6E"/>
              </a:solidFill>
              <a:latin typeface="a_AvanteBs" pitchFamily="34" charset="-52"/>
            </a:rPr>
            <a:t>000 кг </a:t>
          </a:r>
          <a:br>
            <a:rPr lang="ru-RU" sz="4000" dirty="0" smtClean="0">
              <a:solidFill>
                <a:srgbClr val="2C6B6E"/>
              </a:solidFill>
              <a:latin typeface="a_AvanteBs" pitchFamily="34" charset="-52"/>
            </a:rPr>
          </a:br>
          <a:r>
            <a:rPr lang="ru-RU" sz="2400" dirty="0" smtClean="0"/>
            <a:t>пластика, полиэтилена </a:t>
          </a:r>
          <a:br>
            <a:rPr lang="ru-RU" sz="2400" dirty="0" smtClean="0"/>
          </a:br>
          <a:r>
            <a:rPr lang="ru-RU" sz="2400" dirty="0" smtClean="0"/>
            <a:t>и макулатуры </a:t>
          </a:r>
          <a:endParaRPr lang="ru-RU" sz="2400" dirty="0"/>
        </a:p>
      </dgm:t>
    </dgm:pt>
    <dgm:pt modelId="{9274E3F3-EB88-4520-9763-FAAFA20758E7}" type="parTrans" cxnId="{E71DBEFD-B641-4BDE-8CB8-5133FEB54D2D}">
      <dgm:prSet/>
      <dgm:spPr/>
      <dgm:t>
        <a:bodyPr/>
        <a:lstStyle/>
        <a:p>
          <a:endParaRPr lang="ru-RU"/>
        </a:p>
      </dgm:t>
    </dgm:pt>
    <dgm:pt modelId="{1625D2ED-B5AB-4709-8BE5-F45942964787}" type="sibTrans" cxnId="{E71DBEFD-B641-4BDE-8CB8-5133FEB54D2D}">
      <dgm:prSet/>
      <dgm:spPr/>
      <dgm:t>
        <a:bodyPr/>
        <a:lstStyle/>
        <a:p>
          <a:endParaRPr lang="ru-RU"/>
        </a:p>
      </dgm:t>
    </dgm:pt>
    <dgm:pt modelId="{88E2EADF-77C4-4641-880B-96346E08E0E3}">
      <dgm:prSet custT="1"/>
      <dgm:spPr/>
      <dgm:t>
        <a:bodyPr/>
        <a:lstStyle/>
        <a:p>
          <a:pPr rtl="0"/>
          <a:r>
            <a:rPr lang="ru-RU" sz="2400" dirty="0" smtClean="0"/>
            <a:t>Заработали </a:t>
          </a:r>
          <a:br>
            <a:rPr lang="ru-RU" sz="2400" dirty="0" smtClean="0"/>
          </a:br>
          <a:r>
            <a:rPr lang="ru-RU" sz="4000" dirty="0" smtClean="0">
              <a:solidFill>
                <a:srgbClr val="2C6B6E"/>
              </a:solidFill>
              <a:latin typeface="a_AvanteBs" pitchFamily="34" charset="-52"/>
            </a:rPr>
            <a:t>28 000</a:t>
          </a:r>
          <a:r>
            <a:rPr lang="ru-RU" sz="4000" dirty="0" smtClean="0">
              <a:solidFill>
                <a:srgbClr val="2C6B6E"/>
              </a:solidFill>
            </a:rPr>
            <a:t>  </a:t>
          </a:r>
          <a:r>
            <a:rPr lang="ru-RU" sz="2400" dirty="0" smtClean="0"/>
            <a:t/>
          </a:r>
          <a:br>
            <a:rPr lang="ru-RU" sz="2400" dirty="0" smtClean="0"/>
          </a:br>
          <a:r>
            <a:rPr lang="ru-RU" sz="2400" dirty="0" smtClean="0"/>
            <a:t>рублей</a:t>
          </a:r>
          <a:r>
            <a:rPr lang="ru-RU" sz="2000" dirty="0" smtClean="0"/>
            <a:t>.</a:t>
          </a:r>
          <a:endParaRPr lang="ru-RU" sz="2000" dirty="0"/>
        </a:p>
      </dgm:t>
    </dgm:pt>
    <dgm:pt modelId="{301A1517-A1E5-4D1C-AB56-268614A09CB6}" type="parTrans" cxnId="{64521C16-C921-4308-8230-0DE2EA47C0C1}">
      <dgm:prSet/>
      <dgm:spPr/>
      <dgm:t>
        <a:bodyPr/>
        <a:lstStyle/>
        <a:p>
          <a:endParaRPr lang="ru-RU"/>
        </a:p>
      </dgm:t>
    </dgm:pt>
    <dgm:pt modelId="{19A714AB-EC88-4E27-BDCC-B8DE36972E6A}" type="sibTrans" cxnId="{64521C16-C921-4308-8230-0DE2EA47C0C1}">
      <dgm:prSet/>
      <dgm:spPr/>
      <dgm:t>
        <a:bodyPr/>
        <a:lstStyle/>
        <a:p>
          <a:endParaRPr lang="ru-RU"/>
        </a:p>
      </dgm:t>
    </dgm:pt>
    <dgm:pt modelId="{0EE282E8-287A-4D52-9E35-46199D9E2D47}">
      <dgm:prSet custT="1"/>
      <dgm:spPr/>
      <dgm:t>
        <a:bodyPr/>
        <a:lstStyle/>
        <a:p>
          <a:pPr rtl="0"/>
          <a:r>
            <a:rPr lang="ru-RU" sz="2400" dirty="0" smtClean="0"/>
            <a:t>Приобрели порядка </a:t>
          </a:r>
          <a:br>
            <a:rPr lang="ru-RU" sz="2400" dirty="0" smtClean="0"/>
          </a:br>
          <a:r>
            <a:rPr lang="ru-RU" sz="4000" dirty="0" smtClean="0">
              <a:solidFill>
                <a:srgbClr val="2C6B6E"/>
              </a:solidFill>
              <a:latin typeface="a_AvanteBs" pitchFamily="34" charset="-52"/>
            </a:rPr>
            <a:t>1500</a:t>
          </a:r>
          <a:r>
            <a:rPr lang="ru-RU" sz="2800" dirty="0" smtClean="0">
              <a:solidFill>
                <a:srgbClr val="2C6B6E"/>
              </a:solidFill>
              <a:latin typeface="a_AvanteBs" pitchFamily="34" charset="-52"/>
            </a:rPr>
            <a:t> </a:t>
          </a:r>
          <a:r>
            <a:rPr lang="ru-RU" sz="2800" dirty="0" smtClean="0"/>
            <a:t/>
          </a:r>
          <a:br>
            <a:rPr lang="ru-RU" sz="2800" dirty="0" smtClean="0"/>
          </a:br>
          <a:r>
            <a:rPr lang="ru-RU" sz="2400" dirty="0" smtClean="0"/>
            <a:t>эко-пакетов </a:t>
          </a:r>
          <a:br>
            <a:rPr lang="ru-RU" sz="2400" dirty="0" smtClean="0"/>
          </a:br>
          <a:r>
            <a:rPr lang="ru-RU" sz="2400" dirty="0" smtClean="0"/>
            <a:t>и </a:t>
          </a:r>
          <a:r>
            <a:rPr lang="ru-RU" sz="2400" dirty="0" err="1" smtClean="0"/>
            <a:t>био</a:t>
          </a:r>
          <a:r>
            <a:rPr lang="ru-RU" sz="2400" dirty="0" smtClean="0"/>
            <a:t>-сумок.</a:t>
          </a:r>
          <a:endParaRPr lang="ru-RU" sz="2400" dirty="0"/>
        </a:p>
      </dgm:t>
    </dgm:pt>
    <dgm:pt modelId="{F02DAC37-404B-4247-B12E-03B71E89031C}" type="parTrans" cxnId="{BFFFB9A0-28CE-4D17-8238-49BE562C1C6C}">
      <dgm:prSet/>
      <dgm:spPr/>
      <dgm:t>
        <a:bodyPr/>
        <a:lstStyle/>
        <a:p>
          <a:endParaRPr lang="ru-RU"/>
        </a:p>
      </dgm:t>
    </dgm:pt>
    <dgm:pt modelId="{AED5B35F-29CB-462F-BA0D-80A7AADEC8DB}" type="sibTrans" cxnId="{BFFFB9A0-28CE-4D17-8238-49BE562C1C6C}">
      <dgm:prSet/>
      <dgm:spPr/>
      <dgm:t>
        <a:bodyPr/>
        <a:lstStyle/>
        <a:p>
          <a:endParaRPr lang="ru-RU"/>
        </a:p>
      </dgm:t>
    </dgm:pt>
    <dgm:pt modelId="{10B2A641-69A9-407D-AB6C-78F3F85CCF35}" type="pres">
      <dgm:prSet presAssocID="{9D1EACFA-F3CC-461D-BA3A-F8D78424671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33B8B-6817-480E-85AD-4046FF9A3BCE}" type="pres">
      <dgm:prSet presAssocID="{9D1EACFA-F3CC-461D-BA3A-F8D78424671D}" presName="arrow" presStyleLbl="bgShp" presStyleIdx="0" presStyleCnt="1"/>
      <dgm:spPr/>
    </dgm:pt>
    <dgm:pt modelId="{5509E909-1E14-4932-8B32-0D935ECB4DDD}" type="pres">
      <dgm:prSet presAssocID="{9D1EACFA-F3CC-461D-BA3A-F8D78424671D}" presName="arrowDiagram3" presStyleCnt="0"/>
      <dgm:spPr/>
    </dgm:pt>
    <dgm:pt modelId="{B753B4BD-73B0-4338-9602-EA03BA1E7E49}" type="pres">
      <dgm:prSet presAssocID="{A502E4B0-9651-43E6-93E8-ED3B13850949}" presName="bullet3a" presStyleLbl="node1" presStyleIdx="0" presStyleCnt="3"/>
      <dgm:spPr/>
    </dgm:pt>
    <dgm:pt modelId="{CB3CB545-DE6C-4F5D-B953-1F95CE02FE41}" type="pres">
      <dgm:prSet presAssocID="{A502E4B0-9651-43E6-93E8-ED3B13850949}" presName="textBox3a" presStyleLbl="revTx" presStyleIdx="0" presStyleCnt="3" custScaleX="259256" custScaleY="86692" custLinFactNeighborX="-1797" custLinFactNeighborY="1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C76E3-C7F3-49F7-A0F7-EF45D68A4707}" type="pres">
      <dgm:prSet presAssocID="{88E2EADF-77C4-4641-880B-96346E08E0E3}" presName="bullet3b" presStyleLbl="node1" presStyleIdx="1" presStyleCnt="3"/>
      <dgm:spPr/>
    </dgm:pt>
    <dgm:pt modelId="{E1470BCE-77F3-4C80-979E-4948F6D2775E}" type="pres">
      <dgm:prSet presAssocID="{88E2EADF-77C4-4641-880B-96346E08E0E3}" presName="textBox3b" presStyleLbl="revTx" presStyleIdx="1" presStyleCnt="3" custScaleX="135718" custScaleY="92027" custLinFactNeighborX="11926" custLinFactNeighborY="2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6139E-83E6-4262-93AF-59F3F37E4AB8}" type="pres">
      <dgm:prSet presAssocID="{0EE282E8-287A-4D52-9E35-46199D9E2D47}" presName="bullet3c" presStyleLbl="node1" presStyleIdx="2" presStyleCnt="3"/>
      <dgm:spPr/>
    </dgm:pt>
    <dgm:pt modelId="{084D9F1B-97C3-4872-BC10-1131B13B9581}" type="pres">
      <dgm:prSet presAssocID="{0EE282E8-287A-4D52-9E35-46199D9E2D47}" presName="textBox3c" presStyleLbl="revTx" presStyleIdx="2" presStyleCnt="3" custScaleX="141104" custScaleY="81832" custLinFactNeighborX="19661" custLinFactNeighborY="-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FB9A0-28CE-4D17-8238-49BE562C1C6C}" srcId="{9D1EACFA-F3CC-461D-BA3A-F8D78424671D}" destId="{0EE282E8-287A-4D52-9E35-46199D9E2D47}" srcOrd="2" destOrd="0" parTransId="{F02DAC37-404B-4247-B12E-03B71E89031C}" sibTransId="{AED5B35F-29CB-462F-BA0D-80A7AADEC8DB}"/>
    <dgm:cxn modelId="{64521C16-C921-4308-8230-0DE2EA47C0C1}" srcId="{9D1EACFA-F3CC-461D-BA3A-F8D78424671D}" destId="{88E2EADF-77C4-4641-880B-96346E08E0E3}" srcOrd="1" destOrd="0" parTransId="{301A1517-A1E5-4D1C-AB56-268614A09CB6}" sibTransId="{19A714AB-EC88-4E27-BDCC-B8DE36972E6A}"/>
    <dgm:cxn modelId="{FD1E7BF0-C563-40DA-B36C-4011CBF879A4}" type="presOf" srcId="{A502E4B0-9651-43E6-93E8-ED3B13850949}" destId="{CB3CB545-DE6C-4F5D-B953-1F95CE02FE41}" srcOrd="0" destOrd="0" presId="urn:microsoft.com/office/officeart/2005/8/layout/arrow2"/>
    <dgm:cxn modelId="{706F136F-1E6F-4C2A-8844-AEC764F3B075}" type="presOf" srcId="{9D1EACFA-F3CC-461D-BA3A-F8D78424671D}" destId="{10B2A641-69A9-407D-AB6C-78F3F85CCF35}" srcOrd="0" destOrd="0" presId="urn:microsoft.com/office/officeart/2005/8/layout/arrow2"/>
    <dgm:cxn modelId="{E71DBEFD-B641-4BDE-8CB8-5133FEB54D2D}" srcId="{9D1EACFA-F3CC-461D-BA3A-F8D78424671D}" destId="{A502E4B0-9651-43E6-93E8-ED3B13850949}" srcOrd="0" destOrd="0" parTransId="{9274E3F3-EB88-4520-9763-FAAFA20758E7}" sibTransId="{1625D2ED-B5AB-4709-8BE5-F45942964787}"/>
    <dgm:cxn modelId="{2364D01B-4071-4429-8B6E-22B528B8D043}" type="presOf" srcId="{0EE282E8-287A-4D52-9E35-46199D9E2D47}" destId="{084D9F1B-97C3-4872-BC10-1131B13B9581}" srcOrd="0" destOrd="0" presId="urn:microsoft.com/office/officeart/2005/8/layout/arrow2"/>
    <dgm:cxn modelId="{6A92533B-A22B-4ACE-816D-BDB5AABDA97F}" type="presOf" srcId="{88E2EADF-77C4-4641-880B-96346E08E0E3}" destId="{E1470BCE-77F3-4C80-979E-4948F6D2775E}" srcOrd="0" destOrd="0" presId="urn:microsoft.com/office/officeart/2005/8/layout/arrow2"/>
    <dgm:cxn modelId="{69B578C1-8D3E-4DE3-9183-10CD9376F482}" type="presParOf" srcId="{10B2A641-69A9-407D-AB6C-78F3F85CCF35}" destId="{78233B8B-6817-480E-85AD-4046FF9A3BCE}" srcOrd="0" destOrd="0" presId="urn:microsoft.com/office/officeart/2005/8/layout/arrow2"/>
    <dgm:cxn modelId="{ED50FDC4-D9F6-47C9-9C0B-B2EBF67DA201}" type="presParOf" srcId="{10B2A641-69A9-407D-AB6C-78F3F85CCF35}" destId="{5509E909-1E14-4932-8B32-0D935ECB4DDD}" srcOrd="1" destOrd="0" presId="urn:microsoft.com/office/officeart/2005/8/layout/arrow2"/>
    <dgm:cxn modelId="{454F4414-34C2-40AC-ABDE-1897B2696906}" type="presParOf" srcId="{5509E909-1E14-4932-8B32-0D935ECB4DDD}" destId="{B753B4BD-73B0-4338-9602-EA03BA1E7E49}" srcOrd="0" destOrd="0" presId="urn:microsoft.com/office/officeart/2005/8/layout/arrow2"/>
    <dgm:cxn modelId="{EF07C7EC-5E18-4AE4-BCBA-CB02F0921860}" type="presParOf" srcId="{5509E909-1E14-4932-8B32-0D935ECB4DDD}" destId="{CB3CB545-DE6C-4F5D-B953-1F95CE02FE41}" srcOrd="1" destOrd="0" presId="urn:microsoft.com/office/officeart/2005/8/layout/arrow2"/>
    <dgm:cxn modelId="{001DE53E-3406-4DE8-8486-9A53811FBCE7}" type="presParOf" srcId="{5509E909-1E14-4932-8B32-0D935ECB4DDD}" destId="{9AFC76E3-C7F3-49F7-A0F7-EF45D68A4707}" srcOrd="2" destOrd="0" presId="urn:microsoft.com/office/officeart/2005/8/layout/arrow2"/>
    <dgm:cxn modelId="{870F642C-A7E8-4D8E-929B-80DFB97BDE85}" type="presParOf" srcId="{5509E909-1E14-4932-8B32-0D935ECB4DDD}" destId="{E1470BCE-77F3-4C80-979E-4948F6D2775E}" srcOrd="3" destOrd="0" presId="urn:microsoft.com/office/officeart/2005/8/layout/arrow2"/>
    <dgm:cxn modelId="{552B3DAB-AC96-471F-BAE4-7852EFC7AD52}" type="presParOf" srcId="{5509E909-1E14-4932-8B32-0D935ECB4DDD}" destId="{6B96139E-83E6-4262-93AF-59F3F37E4AB8}" srcOrd="4" destOrd="0" presId="urn:microsoft.com/office/officeart/2005/8/layout/arrow2"/>
    <dgm:cxn modelId="{A2902B04-05EB-427E-8A21-5613793800EE}" type="presParOf" srcId="{5509E909-1E14-4932-8B32-0D935ECB4DDD}" destId="{084D9F1B-97C3-4872-BC10-1131B13B958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233B8B-6817-480E-85AD-4046FF9A3BCE}">
      <dsp:nvSpPr>
        <dsp:cNvPr id="0" name=""/>
        <dsp:cNvSpPr/>
      </dsp:nvSpPr>
      <dsp:spPr>
        <a:xfrm>
          <a:off x="555353" y="0"/>
          <a:ext cx="7263934" cy="45399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3B4BD-73B0-4338-9602-EA03BA1E7E49}">
      <dsp:nvSpPr>
        <dsp:cNvPr id="0" name=""/>
        <dsp:cNvSpPr/>
      </dsp:nvSpPr>
      <dsp:spPr>
        <a:xfrm>
          <a:off x="1477872" y="3133479"/>
          <a:ext cx="188862" cy="188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CB545-DE6C-4F5D-B953-1F95CE02FE41}">
      <dsp:nvSpPr>
        <dsp:cNvPr id="0" name=""/>
        <dsp:cNvSpPr/>
      </dsp:nvSpPr>
      <dsp:spPr>
        <a:xfrm>
          <a:off x="194188" y="3402518"/>
          <a:ext cx="4387899" cy="113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74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Сдали </a:t>
          </a:r>
          <a:r>
            <a:rPr lang="ru-RU" sz="4000" kern="1200" dirty="0" smtClean="0">
              <a:solidFill>
                <a:srgbClr val="2C6B6E"/>
              </a:solidFill>
              <a:latin typeface="a_AvanteBs" pitchFamily="34" charset="-52"/>
            </a:rPr>
            <a:t>12 </a:t>
          </a:r>
          <a:r>
            <a:rPr lang="ru-RU" sz="4000" kern="1200" dirty="0" smtClean="0">
              <a:solidFill>
                <a:srgbClr val="2C6B6E"/>
              </a:solidFill>
              <a:latin typeface="a_AvanteBs" pitchFamily="34" charset="-52"/>
            </a:rPr>
            <a:t>000 кг </a:t>
          </a:r>
          <a:br>
            <a:rPr lang="ru-RU" sz="4000" kern="1200" dirty="0" smtClean="0">
              <a:solidFill>
                <a:srgbClr val="2C6B6E"/>
              </a:solidFill>
              <a:latin typeface="a_AvanteBs" pitchFamily="34" charset="-52"/>
            </a:rPr>
          </a:br>
          <a:r>
            <a:rPr lang="ru-RU" sz="2400" kern="1200" dirty="0" smtClean="0"/>
            <a:t>пластика, полиэтилена </a:t>
          </a:r>
          <a:br>
            <a:rPr lang="ru-RU" sz="2400" kern="1200" dirty="0" smtClean="0"/>
          </a:br>
          <a:r>
            <a:rPr lang="ru-RU" sz="2400" kern="1200" dirty="0" smtClean="0"/>
            <a:t>и макулатуры </a:t>
          </a:r>
          <a:endParaRPr lang="ru-RU" sz="2400" kern="1200" dirty="0"/>
        </a:p>
      </dsp:txBody>
      <dsp:txXfrm>
        <a:off x="194188" y="3402518"/>
        <a:ext cx="4387899" cy="1137440"/>
      </dsp:txXfrm>
    </dsp:sp>
    <dsp:sp modelId="{9AFC76E3-C7F3-49F7-A0F7-EF45D68A4707}">
      <dsp:nvSpPr>
        <dsp:cNvPr id="0" name=""/>
        <dsp:cNvSpPr/>
      </dsp:nvSpPr>
      <dsp:spPr>
        <a:xfrm>
          <a:off x="3144945" y="1899518"/>
          <a:ext cx="341404" cy="341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70BCE-77F3-4C80-979E-4948F6D2775E}">
      <dsp:nvSpPr>
        <dsp:cNvPr id="0" name=""/>
        <dsp:cNvSpPr/>
      </dsp:nvSpPr>
      <dsp:spPr>
        <a:xfrm>
          <a:off x="3212215" y="2240324"/>
          <a:ext cx="2366031" cy="227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03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Заработали </a:t>
          </a:r>
          <a:br>
            <a:rPr lang="ru-RU" sz="2400" kern="1200" dirty="0" smtClean="0"/>
          </a:br>
          <a:r>
            <a:rPr lang="ru-RU" sz="4000" kern="1200" dirty="0" smtClean="0">
              <a:solidFill>
                <a:srgbClr val="2C6B6E"/>
              </a:solidFill>
              <a:latin typeface="a_AvanteBs" pitchFamily="34" charset="-52"/>
            </a:rPr>
            <a:t>28 000</a:t>
          </a:r>
          <a:r>
            <a:rPr lang="ru-RU" sz="4000" kern="1200" dirty="0" smtClean="0">
              <a:solidFill>
                <a:srgbClr val="2C6B6E"/>
              </a:solidFill>
            </a:rPr>
            <a:t>  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kern="1200" dirty="0" smtClean="0"/>
            <a:t>рублей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3212215" y="2240324"/>
        <a:ext cx="2366031" cy="2272825"/>
      </dsp:txXfrm>
    </dsp:sp>
    <dsp:sp modelId="{6B96139E-83E6-4262-93AF-59F3F37E4AB8}">
      <dsp:nvSpPr>
        <dsp:cNvPr id="0" name=""/>
        <dsp:cNvSpPr/>
      </dsp:nvSpPr>
      <dsp:spPr>
        <a:xfrm>
          <a:off x="5149791" y="1148609"/>
          <a:ext cx="472155" cy="4721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D9F1B-97C3-4872-BC10-1131B13B9581}">
      <dsp:nvSpPr>
        <dsp:cNvPr id="0" name=""/>
        <dsp:cNvSpPr/>
      </dsp:nvSpPr>
      <dsp:spPr>
        <a:xfrm>
          <a:off x="5370336" y="1595396"/>
          <a:ext cx="2459928" cy="258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86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Приобрели порядка </a:t>
          </a:r>
          <a:br>
            <a:rPr lang="ru-RU" sz="2400" kern="1200" dirty="0" smtClean="0"/>
          </a:br>
          <a:r>
            <a:rPr lang="ru-RU" sz="4000" kern="1200" dirty="0" smtClean="0">
              <a:solidFill>
                <a:srgbClr val="2C6B6E"/>
              </a:solidFill>
              <a:latin typeface="a_AvanteBs" pitchFamily="34" charset="-52"/>
            </a:rPr>
            <a:t>1500</a:t>
          </a:r>
          <a:r>
            <a:rPr lang="ru-RU" sz="2800" kern="1200" dirty="0" smtClean="0">
              <a:solidFill>
                <a:srgbClr val="2C6B6E"/>
              </a:solidFill>
              <a:latin typeface="a_AvanteBs" pitchFamily="34" charset="-52"/>
            </a:rPr>
            <a:t> </a:t>
          </a:r>
          <a:r>
            <a:rPr lang="ru-RU" sz="2800" kern="1200" dirty="0" smtClean="0"/>
            <a:t/>
          </a:r>
          <a:br>
            <a:rPr lang="ru-RU" sz="2800" kern="1200" dirty="0" smtClean="0"/>
          </a:br>
          <a:r>
            <a:rPr lang="ru-RU" sz="2400" kern="1200" dirty="0" smtClean="0"/>
            <a:t>эко-пакетов </a:t>
          </a:r>
          <a:br>
            <a:rPr lang="ru-RU" sz="2400" kern="1200" dirty="0" smtClean="0"/>
          </a:br>
          <a:r>
            <a:rPr lang="ru-RU" sz="2400" kern="1200" dirty="0" smtClean="0"/>
            <a:t>и </a:t>
          </a:r>
          <a:r>
            <a:rPr lang="ru-RU" sz="2400" kern="1200" dirty="0" err="1" smtClean="0"/>
            <a:t>био</a:t>
          </a:r>
          <a:r>
            <a:rPr lang="ru-RU" sz="2400" kern="1200" dirty="0" smtClean="0"/>
            <a:t>-сумок.</a:t>
          </a:r>
          <a:endParaRPr lang="ru-RU" sz="2400" kern="1200" dirty="0"/>
        </a:p>
      </dsp:txBody>
      <dsp:txXfrm>
        <a:off x="5370336" y="1595396"/>
        <a:ext cx="2459928" cy="258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8714A8F-9496-45D7-B0A5-6D7D6731CE0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95A43DD-8BF0-427A-B98A-E77757BD8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kem.ru/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ecoyear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310" y="5928151"/>
            <a:ext cx="8643998" cy="648072"/>
          </a:xfrm>
        </p:spPr>
        <p:txBody>
          <a:bodyPr>
            <a:noAutofit/>
          </a:bodyPr>
          <a:lstStyle/>
          <a:p>
            <a:pPr algn="r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_Futurica" pitchFamily="34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4786346" cy="121444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dirty="0" err="1" smtClean="0">
                <a:latin typeface="+mj-lt"/>
              </a:rPr>
              <a:t>Эко-волонтерское</a:t>
            </a:r>
            <a:r>
              <a:rPr lang="ru-RU" sz="2400" dirty="0" smtClean="0">
                <a:latin typeface="+mj-lt"/>
              </a:rPr>
              <a:t> движение студентов Ленинск-Кузнецкого филиала «Кемеровский областной медицинский колледж» «САНИТАРЫ ПЛАНЕТЫ»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6"/>
            <a:ext cx="885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a typeface="+mj-ea"/>
                <a:cs typeface="+mj-cs"/>
              </a:rPr>
              <a:t>ПРОЕКТ</a:t>
            </a:r>
            <a:r>
              <a:rPr lang="en-US" sz="54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5400" b="1" dirty="0" smtClean="0">
                <a:solidFill>
                  <a:schemeClr val="bg1"/>
                </a:solidFill>
                <a:ea typeface="+mj-ea"/>
                <a:cs typeface="+mj-cs"/>
              </a:rPr>
              <a:t>     </a:t>
            </a:r>
            <a:r>
              <a:rPr lang="en-US" sz="6000" b="1" dirty="0" smtClean="0">
                <a:solidFill>
                  <a:schemeClr val="bg1"/>
                </a:solidFill>
                <a:ea typeface="+mj-ea"/>
                <a:cs typeface="+mj-cs"/>
              </a:rPr>
              <a:t>«ОТХОДЫ </a:t>
            </a:r>
            <a:r>
              <a:rPr lang="ru-RU" sz="60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6000" b="1" dirty="0" smtClean="0">
                <a:solidFill>
                  <a:schemeClr val="bg1"/>
                </a:solidFill>
                <a:ea typeface="+mj-ea"/>
                <a:cs typeface="+mj-cs"/>
              </a:rPr>
              <a:t>           </a:t>
            </a:r>
            <a:r>
              <a:rPr lang="en-US" sz="6000" b="1" dirty="0" smtClean="0">
                <a:solidFill>
                  <a:schemeClr val="bg1"/>
                </a:solidFill>
                <a:ea typeface="+mj-ea"/>
                <a:cs typeface="+mj-cs"/>
              </a:rPr>
              <a:t>В </a:t>
            </a:r>
            <a:r>
              <a:rPr lang="ru-RU" sz="6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ea typeface="+mj-ea"/>
                <a:cs typeface="+mj-cs"/>
              </a:rPr>
              <a:t>Д</a:t>
            </a:r>
            <a:r>
              <a:rPr lang="ru-RU" sz="6000" b="1" dirty="0" smtClean="0">
                <a:solidFill>
                  <a:schemeClr val="bg1"/>
                </a:solidFill>
                <a:ea typeface="+mj-ea"/>
                <a:cs typeface="+mj-cs"/>
              </a:rPr>
              <a:t>ОХОДЫ</a:t>
            </a:r>
            <a:r>
              <a:rPr lang="en-US" sz="6000" b="1" dirty="0" smtClean="0">
                <a:solidFill>
                  <a:schemeClr val="bg1"/>
                </a:solidFill>
                <a:ea typeface="+mj-ea"/>
                <a:cs typeface="+mj-cs"/>
              </a:rPr>
              <a:t>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5755"/>
            <a:ext cx="2431157" cy="2431157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1197"/>
            <a:ext cx="8329642" cy="100013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_AvanteBs" pitchFamily="34" charset="-52"/>
              </a:rPr>
              <a:t>Наши шаги по реализации проекта:</a:t>
            </a:r>
            <a:endParaRPr lang="ru-RU" sz="3600" dirty="0">
              <a:latin typeface="a_AvanteBs" pitchFamily="34" charset="-52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1046530"/>
              </p:ext>
            </p:extLst>
          </p:nvPr>
        </p:nvGraphicFramePr>
        <p:xfrm>
          <a:off x="500034" y="1454689"/>
          <a:ext cx="8043890" cy="4539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3093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2C6B6E"/>
                </a:solidFill>
                <a:latin typeface="a_AvanteBs"/>
              </a:rPr>
              <a:t>Спасибо за </a:t>
            </a:r>
            <a:r>
              <a:rPr lang="ru-RU" sz="2200" dirty="0">
                <a:solidFill>
                  <a:srgbClr val="2C6B6E"/>
                </a:solidFill>
                <a:latin typeface="a_AvanteBs"/>
              </a:rPr>
              <a:t>Ваши добрые сердца и активную гражданскую </a:t>
            </a:r>
            <a:r>
              <a:rPr lang="ru-RU" sz="2200" dirty="0" smtClean="0">
                <a:solidFill>
                  <a:srgbClr val="2C6B6E"/>
                </a:solidFill>
                <a:latin typeface="a_AvanteBs"/>
              </a:rPr>
              <a:t>позицию! </a:t>
            </a:r>
            <a:endParaRPr lang="ru-RU" sz="2200" dirty="0">
              <a:solidFill>
                <a:srgbClr val="2C6B6E"/>
              </a:solidFill>
              <a:latin typeface="a_AvanteB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908312" y="-2051112"/>
            <a:ext cx="842436" cy="6373372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Активные горожане: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1" t="15108" r="20561" b="12590"/>
          <a:stretch/>
        </p:blipFill>
        <p:spPr>
          <a:xfrm>
            <a:off x="251520" y="1700808"/>
            <a:ext cx="2722706" cy="156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SC_0448.JPG"/>
          <p:cNvPicPr>
            <a:picLocks noChangeAspect="1"/>
          </p:cNvPicPr>
          <p:nvPr/>
        </p:nvPicPr>
        <p:blipFill>
          <a:blip r:embed="rId3" cstate="print"/>
          <a:srcRect t="25436" r="4878"/>
          <a:stretch>
            <a:fillRect/>
          </a:stretch>
        </p:blipFill>
        <p:spPr>
          <a:xfrm>
            <a:off x="179512" y="3429000"/>
            <a:ext cx="2808311" cy="1467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772816"/>
            <a:ext cx="3600400" cy="1152128"/>
          </a:xfrm>
          <a:prstGeom prst="roundRect">
            <a:avLst/>
          </a:prstGeom>
          <a:solidFill>
            <a:srgbClr val="2C6B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/>
              <a:t>оперативны</a:t>
            </a:r>
            <a:r>
              <a:rPr lang="ru-RU" sz="3200" dirty="0"/>
              <a:t>й</a:t>
            </a:r>
            <a:r>
              <a:rPr lang="en-US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err="1" smtClean="0"/>
              <a:t>взвод</a:t>
            </a:r>
            <a:r>
              <a:rPr lang="en-US" sz="3200" dirty="0" smtClean="0"/>
              <a:t> </a:t>
            </a:r>
            <a:r>
              <a:rPr lang="en-US" sz="3200" dirty="0"/>
              <a:t>ВГСЧ  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3429000"/>
            <a:ext cx="3528392" cy="1224136"/>
          </a:xfrm>
          <a:prstGeom prst="roundRect">
            <a:avLst/>
          </a:prstGeom>
          <a:solidFill>
            <a:srgbClr val="2C6B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/>
              <a:t>Юные </a:t>
            </a:r>
            <a:r>
              <a:rPr lang="ru-RU" sz="3200" dirty="0" err="1"/>
              <a:t>кикбоксеры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1916832"/>
            <a:ext cx="1619672" cy="936104"/>
          </a:xfrm>
          <a:prstGeom prst="rect">
            <a:avLst/>
          </a:prstGeom>
          <a:solidFill>
            <a:srgbClr val="1CA7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dirty="0">
                <a:latin typeface="a_AvanteBs" pitchFamily="34" charset="-52"/>
              </a:rPr>
              <a:t>170 кг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3573016"/>
            <a:ext cx="1619672" cy="1008112"/>
          </a:xfrm>
          <a:prstGeom prst="rect">
            <a:avLst/>
          </a:prstGeom>
          <a:solidFill>
            <a:srgbClr val="1CA7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dirty="0" smtClean="0">
                <a:latin typeface="a_AvanteBs" pitchFamily="34" charset="-52"/>
              </a:rPr>
              <a:t>340 </a:t>
            </a:r>
            <a:r>
              <a:rPr lang="ru-RU" sz="4000" dirty="0">
                <a:latin typeface="a_AvanteBs" pitchFamily="34" charset="-52"/>
              </a:rPr>
              <a:t>кг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78"/>
          <a:stretch>
            <a:fillRect/>
          </a:stretch>
        </p:blipFill>
        <p:spPr>
          <a:xfrm>
            <a:off x="251520" y="5085184"/>
            <a:ext cx="2734071" cy="165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275856" y="5157192"/>
            <a:ext cx="3672408" cy="1296144"/>
          </a:xfrm>
          <a:prstGeom prst="roundRect">
            <a:avLst/>
          </a:prstGeom>
          <a:solidFill>
            <a:srgbClr val="2C6B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Учащиеся школ №2 и №19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5301208"/>
            <a:ext cx="1872208" cy="1080120"/>
          </a:xfrm>
          <a:prstGeom prst="rect">
            <a:avLst/>
          </a:prstGeom>
          <a:solidFill>
            <a:srgbClr val="1CA7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dirty="0" smtClean="0">
                <a:latin typeface="a_AvanteBs" pitchFamily="34" charset="-52"/>
              </a:rPr>
              <a:t>1200 </a:t>
            </a:r>
            <a:r>
              <a:rPr lang="ru-RU" sz="4000" dirty="0">
                <a:latin typeface="a_AvanteBs" pitchFamily="34" charset="-52"/>
              </a:rPr>
              <a:t>кг</a:t>
            </a:r>
          </a:p>
        </p:txBody>
      </p:sp>
    </p:spTree>
    <p:extLst>
      <p:ext uri="{BB962C8B-B14F-4D97-AF65-F5344CB8AC3E}">
        <p14:creationId xmlns:p14="http://schemas.microsoft.com/office/powerpoint/2010/main" xmlns="" val="31296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908312" y="-2051112"/>
            <a:ext cx="842436" cy="6373372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Активные горожане: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844824"/>
            <a:ext cx="3672408" cy="1440160"/>
          </a:xfrm>
          <a:prstGeom prst="roundRect">
            <a:avLst/>
          </a:prstGeom>
          <a:solidFill>
            <a:srgbClr val="2C6B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Социальный центр молодежи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2132856"/>
            <a:ext cx="1619672" cy="936104"/>
          </a:xfrm>
          <a:prstGeom prst="rect">
            <a:avLst/>
          </a:prstGeom>
          <a:solidFill>
            <a:srgbClr val="1CA7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dirty="0" smtClean="0">
                <a:latin typeface="a_AvanteBs" pitchFamily="34" charset="-52"/>
              </a:rPr>
              <a:t>100 </a:t>
            </a:r>
            <a:r>
              <a:rPr lang="ru-RU" sz="4000" dirty="0">
                <a:latin typeface="a_AvanteBs" pitchFamily="34" charset="-52"/>
              </a:rPr>
              <a:t>кг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63" t="40002" r="5990" b="3157"/>
          <a:stretch/>
        </p:blipFill>
        <p:spPr>
          <a:xfrm>
            <a:off x="179512" y="1772816"/>
            <a:ext cx="2700300" cy="1869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dFVCDeNgfbg.jpg"/>
          <p:cNvPicPr>
            <a:picLocks noChangeAspect="1" noChangeArrowheads="1"/>
          </p:cNvPicPr>
          <p:nvPr/>
        </p:nvPicPr>
        <p:blipFill>
          <a:blip r:embed="rId3" cstate="print"/>
          <a:srcRect r="18571"/>
          <a:stretch>
            <a:fillRect/>
          </a:stretch>
        </p:blipFill>
        <p:spPr bwMode="auto">
          <a:xfrm>
            <a:off x="179512" y="3933056"/>
            <a:ext cx="281448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03848" y="4221088"/>
            <a:ext cx="3744416" cy="1440160"/>
          </a:xfrm>
          <a:prstGeom prst="roundRect">
            <a:avLst/>
          </a:prstGeom>
          <a:solidFill>
            <a:srgbClr val="2C6B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 smtClean="0"/>
              <a:t>Медики ГАУЗ КО «Областной клинический центр охраны здоровья шахтёров»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509120"/>
            <a:ext cx="1872208" cy="936104"/>
          </a:xfrm>
          <a:prstGeom prst="rect">
            <a:avLst/>
          </a:prstGeom>
          <a:solidFill>
            <a:srgbClr val="1CA7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dirty="0" smtClean="0">
                <a:latin typeface="a_AvanteBs" pitchFamily="34" charset="-52"/>
              </a:rPr>
              <a:t>1500 </a:t>
            </a:r>
            <a:r>
              <a:rPr lang="ru-RU" sz="4000" dirty="0">
                <a:latin typeface="a_AvanteBs" pitchFamily="34" charset="-52"/>
              </a:rPr>
              <a:t>кг</a:t>
            </a:r>
          </a:p>
        </p:txBody>
      </p:sp>
    </p:spTree>
    <p:extLst>
      <p:ext uri="{BB962C8B-B14F-4D97-AF65-F5344CB8AC3E}">
        <p14:creationId xmlns="" xmlns:p14="http://schemas.microsoft.com/office/powerpoint/2010/main" val="20537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908312" y="-2051112"/>
            <a:ext cx="842436" cy="6373372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Активные горожане: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pic>
        <p:nvPicPr>
          <p:cNvPr id="6" name="Picture 2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34495"/>
            <a:ext cx="2598723" cy="1808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admin\Desktop\C0P2xZvb2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57627"/>
            <a:ext cx="3571868" cy="2678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9832" y="1830047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Огромную поддержку нам оказывают пенсионеры, отдыхающие в отделении дневного пребывания Центра социального обслуживания населения". Они сшили своими руками </a:t>
            </a:r>
            <a:r>
              <a:rPr lang="ru-RU" sz="2000" dirty="0" smtClean="0"/>
              <a:t>несколько </a:t>
            </a:r>
            <a:r>
              <a:rPr lang="ru-RU" sz="2000" dirty="0"/>
              <a:t>партий тканевых сумок.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079" y="4005064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дети с ментальным отклонениями </a:t>
            </a:r>
            <a:br>
              <a:rPr lang="ru-RU" sz="2000" dirty="0" smtClean="0"/>
            </a:br>
            <a:r>
              <a:rPr lang="ru-RU" sz="2000" dirty="0" smtClean="0"/>
              <a:t>в рамках социального проекта «Ярко! В точку!» в технике точечной росписи украсили текстильные сумки, превратив их в уникальные и модные вещи «</a:t>
            </a:r>
            <a:r>
              <a:rPr lang="ru-RU" sz="2000" dirty="0" err="1" smtClean="0"/>
              <a:t>хендмейд</a:t>
            </a:r>
            <a:r>
              <a:rPr lang="ru-RU" sz="2000" dirty="0" smtClean="0"/>
              <a:t>».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907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908312" y="-2051112"/>
            <a:ext cx="842436" cy="6373372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Активные горожане: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pic>
        <p:nvPicPr>
          <p:cNvPr id="1026" name="Picture 2" descr="IMG_905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34" r="20793"/>
          <a:stretch/>
        </p:blipFill>
        <p:spPr bwMode="auto">
          <a:xfrm>
            <a:off x="251520" y="1988840"/>
            <a:ext cx="5832647" cy="4443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Эмблема_15лет_СУЭК-Кузба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6396"/>
            <a:ext cx="2808312" cy="1246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00192" y="1844824"/>
            <a:ext cx="2664296" cy="3169578"/>
          </a:xfrm>
          <a:prstGeom prst="roundRect">
            <a:avLst/>
          </a:prstGeom>
          <a:solidFill>
            <a:srgbClr val="2C6B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/>
              <a:t>5 июня, </a:t>
            </a:r>
            <a:br>
              <a:rPr lang="ru-RU" sz="2800" dirty="0" smtClean="0"/>
            </a:br>
            <a:r>
              <a:rPr lang="ru-RU" sz="2800" dirty="0" smtClean="0"/>
              <a:t>за один день,</a:t>
            </a:r>
          </a:p>
          <a:p>
            <a:pPr lvl="0" algn="ctr"/>
            <a:r>
              <a:rPr lang="ru-RU" sz="2800" dirty="0" smtClean="0"/>
              <a:t>шахтеры сдали рекордные килограммы макулатуры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24228" y="5014402"/>
            <a:ext cx="2016224" cy="1080120"/>
          </a:xfrm>
          <a:prstGeom prst="rect">
            <a:avLst/>
          </a:prstGeom>
          <a:solidFill>
            <a:srgbClr val="1CA7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dirty="0" smtClean="0">
                <a:latin typeface="a_AvanteBs" pitchFamily="34" charset="-52"/>
              </a:rPr>
              <a:t>3055 </a:t>
            </a:r>
            <a:r>
              <a:rPr lang="ru-RU" sz="4000" dirty="0">
                <a:latin typeface="a_AvanteBs" pitchFamily="34" charset="-52"/>
              </a:rPr>
              <a:t>кг</a:t>
            </a:r>
          </a:p>
        </p:txBody>
      </p:sp>
    </p:spTree>
    <p:extLst>
      <p:ext uri="{BB962C8B-B14F-4D97-AF65-F5344CB8AC3E}">
        <p14:creationId xmlns="" xmlns:p14="http://schemas.microsoft.com/office/powerpoint/2010/main" val="35972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cbf5c5f36dc6867b1810d80aad840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352" y="4797152"/>
            <a:ext cx="2796136" cy="1918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6424" y="-3059224"/>
            <a:ext cx="842436" cy="8389596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Наши социальные партнеры: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отделение дневного пребывания для пенсионеров и инвалидов при ЦСОН </a:t>
            </a:r>
            <a:br>
              <a:rPr lang="ru-RU" sz="1400" dirty="0" smtClean="0"/>
            </a:br>
            <a:r>
              <a:rPr lang="ru-RU" sz="1400" dirty="0" smtClean="0"/>
              <a:t>(Центр социального обслуживания населения); </a:t>
            </a:r>
          </a:p>
          <a:p>
            <a:r>
              <a:rPr lang="ru-RU" sz="1400" dirty="0" smtClean="0"/>
              <a:t>- филиал «Кемеровского ВГСО» ФГУП «ВГСЧ» оперативный взвод;</a:t>
            </a:r>
          </a:p>
          <a:p>
            <a:r>
              <a:rPr lang="ru-RU" sz="1400" dirty="0" smtClean="0"/>
              <a:t>- спортсмены «МБУДО ДЮСШ» отделение </a:t>
            </a:r>
            <a:r>
              <a:rPr lang="ru-RU" sz="1400" dirty="0" err="1" smtClean="0"/>
              <a:t>кикбоксинга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Ленинск-Кузнецкое</a:t>
            </a:r>
            <a:r>
              <a:rPr lang="ru-RU" sz="1400" dirty="0" smtClean="0"/>
              <a:t> отделение общественной организации инвалидов союз «Чернобыль» России; </a:t>
            </a:r>
          </a:p>
          <a:p>
            <a:r>
              <a:rPr lang="ru-RU" sz="1400" dirty="0" smtClean="0"/>
              <a:t>- образовательные организации; </a:t>
            </a:r>
          </a:p>
          <a:p>
            <a:r>
              <a:rPr lang="ru-RU" sz="1400" dirty="0" smtClean="0"/>
              <a:t>- местное отделение Всероссийского Общества слепых; </a:t>
            </a:r>
          </a:p>
          <a:p>
            <a:r>
              <a:rPr lang="ru-RU" sz="1400" dirty="0" smtClean="0"/>
              <a:t>- ГБУЗ КО ЛКГ №1 «Взрослая поликлиника №1»;</a:t>
            </a:r>
          </a:p>
          <a:p>
            <a:r>
              <a:rPr lang="ru-RU" sz="1400" dirty="0" smtClean="0"/>
              <a:t>- Кемеровский Областной краеведческий музей; </a:t>
            </a:r>
          </a:p>
          <a:p>
            <a:r>
              <a:rPr lang="ru-RU" sz="1400" dirty="0" smtClean="0"/>
              <a:t>- Городское отделение Всероссийского общества Красного Креста; </a:t>
            </a:r>
          </a:p>
          <a:p>
            <a:r>
              <a:rPr lang="ru-RU" sz="1400" dirty="0" smtClean="0"/>
              <a:t>- Всероссийская общественной организации ветеранов войны, труда, вооруженных сил и правоохранительных органов;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Ленинск-Кузнецкое</a:t>
            </a:r>
            <a:r>
              <a:rPr lang="ru-RU" sz="1400" dirty="0" smtClean="0"/>
              <a:t> местное отделение Партии «Единая Россия»;</a:t>
            </a:r>
          </a:p>
          <a:p>
            <a:r>
              <a:rPr lang="ru-RU" sz="1400" dirty="0" smtClean="0"/>
              <a:t>- ООО «Чистый город»;</a:t>
            </a:r>
          </a:p>
          <a:p>
            <a:pPr>
              <a:buFontTx/>
              <a:buChar char="-"/>
            </a:pPr>
            <a:r>
              <a:rPr lang="ru-RU" sz="1400" dirty="0" smtClean="0"/>
              <a:t>ФГКУ «7 отряд ФПС по Кемеровской области»;</a:t>
            </a:r>
          </a:p>
          <a:p>
            <a:pPr>
              <a:buFontTx/>
              <a:buChar char="-"/>
            </a:pPr>
            <a:r>
              <a:rPr lang="ru-RU" sz="1400" dirty="0" smtClean="0"/>
              <a:t>ГАУЗ КО «Областной клинический центр охраны здоровья шахтёров»,</a:t>
            </a:r>
          </a:p>
          <a:p>
            <a:pPr>
              <a:buFontTx/>
              <a:buChar char="-"/>
            </a:pPr>
            <a:r>
              <a:rPr lang="ru-RU" sz="1400" dirty="0" smtClean="0"/>
              <a:t>Ледовый дворец на 1000 зрителей.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51723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Очень важно, чтобы каждый из нас, наконец, понял: </a:t>
            </a:r>
            <a:br>
              <a:rPr lang="ru-RU" sz="1600" b="1" dirty="0" smtClean="0"/>
            </a:br>
            <a:r>
              <a:rPr lang="ru-RU" sz="1600" b="1" dirty="0" smtClean="0"/>
              <a:t>планета Земля – единственная в своём роде, </a:t>
            </a:r>
            <a:br>
              <a:rPr lang="ru-RU" sz="1600" b="1" dirty="0" smtClean="0"/>
            </a:br>
            <a:r>
              <a:rPr lang="ru-RU" sz="1600" b="1" dirty="0" smtClean="0"/>
              <a:t>и другого дома у нас нет!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907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42" y="2686003"/>
            <a:ext cx="6958034" cy="86774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_AvanteBs" pitchFamily="34" charset="-52"/>
              </a:rPr>
              <a:t>Цель нашего проекта:</a:t>
            </a:r>
            <a:endParaRPr lang="ru-RU" sz="4800" dirty="0">
              <a:latin typeface="a_AvanteBs" pitchFamily="34" charset="-52"/>
            </a:endParaRPr>
          </a:p>
        </p:txBody>
      </p:sp>
      <p:pic>
        <p:nvPicPr>
          <p:cNvPr id="1026" name="Picture 2" descr="C:\Users\admin\Desktop\5b760ec22410aedb486c9985e37415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80" y="4848246"/>
            <a:ext cx="1428728" cy="172402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42325"/>
            <a:ext cx="2643206" cy="1986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21088"/>
            <a:ext cx="8501122" cy="2494060"/>
          </a:xfrm>
        </p:spPr>
        <p:txBody>
          <a:bodyPr>
            <a:noAutofit/>
          </a:bodyPr>
          <a:lstStyle/>
          <a:p>
            <a:pPr marL="0" algn="l"/>
            <a:r>
              <a:rPr lang="ru-RU" sz="2500" dirty="0" smtClean="0">
                <a:latin typeface="a_AvanteBs" pitchFamily="34" charset="-52"/>
              </a:rPr>
              <a:t>Добиться максимальной переработки отходов, образующихся в городе, и превращение их в доходы. </a:t>
            </a:r>
            <a:br>
              <a:rPr lang="ru-RU" sz="2500" dirty="0" smtClean="0">
                <a:latin typeface="a_AvanteBs" pitchFamily="34" charset="-52"/>
              </a:rPr>
            </a:br>
            <a:r>
              <a:rPr lang="ru-RU" sz="2500" dirty="0" smtClean="0">
                <a:latin typeface="a_AvanteBs" pitchFamily="34" charset="-52"/>
              </a:rPr>
              <a:t>А также свести к минимуму использование пластиковых пакетов в повседневной жизни. </a:t>
            </a:r>
            <a:br>
              <a:rPr lang="ru-RU" sz="2500" dirty="0" smtClean="0">
                <a:latin typeface="a_AvanteBs" pitchFamily="34" charset="-52"/>
              </a:rPr>
            </a:br>
            <a:r>
              <a:rPr lang="ru-RU" sz="2500" dirty="0" smtClean="0">
                <a:latin typeface="a_AvanteBs" pitchFamily="34" charset="-52"/>
              </a:rPr>
              <a:t>Тем самым сделать город чище в экологическом, культурным, и оздоровительном смыслах этого слова.</a:t>
            </a:r>
            <a:endParaRPr lang="ru-RU" sz="2500" dirty="0"/>
          </a:p>
        </p:txBody>
      </p:sp>
      <p:pic>
        <p:nvPicPr>
          <p:cNvPr id="2050" name="Picture 2" descr="C:\Users\admin\Desktop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71481"/>
            <a:ext cx="2662439" cy="2001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dmin\Desktop\e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1887" y="500043"/>
            <a:ext cx="2949269" cy="2071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39941" y="1779180"/>
            <a:ext cx="4029044" cy="136852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/>
              <a:t>В свободное от учебы время </a:t>
            </a:r>
            <a:br>
              <a:rPr lang="ru-RU" sz="2000" dirty="0" smtClean="0"/>
            </a:br>
            <a:r>
              <a:rPr lang="ru-RU" sz="2000" dirty="0" smtClean="0"/>
              <a:t>наводим порядок на территории своего учебного заведения, </a:t>
            </a:r>
            <a:br>
              <a:rPr lang="ru-RU" sz="2000" dirty="0" smtClean="0"/>
            </a:br>
            <a:r>
              <a:rPr lang="ru-RU" sz="2000" dirty="0" smtClean="0"/>
              <a:t>на улицах города.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52345" y="404856"/>
            <a:ext cx="785818" cy="1404820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Мы: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30815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ru-RU" sz="2000" dirty="0"/>
              <a:t>Своим личным примером пропагандируем своих друзей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родных, да и всех окружающих </a:t>
            </a:r>
            <a:br>
              <a:rPr lang="ru-RU" sz="2000" dirty="0"/>
            </a:br>
            <a:r>
              <a:rPr lang="ru-RU" sz="2000" dirty="0"/>
              <a:t>вести раздельный сбор мусора.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-1656108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ru-RU" sz="2000" dirty="0"/>
              <a:t>Сдаем собранный мусор (макулатуру и пластик) </a:t>
            </a:r>
            <a:br>
              <a:rPr lang="ru-RU" sz="2000" dirty="0"/>
            </a:br>
            <a:r>
              <a:rPr lang="ru-RU" sz="2000" dirty="0"/>
              <a:t>в пункт приема бытовых отходов. </a:t>
            </a:r>
            <a:br>
              <a:rPr lang="ru-RU" sz="2000" dirty="0"/>
            </a:br>
            <a:r>
              <a:rPr lang="ru-RU" sz="2000" dirty="0"/>
              <a:t>У нас налажено тесное сотрудничество </a:t>
            </a:r>
            <a:br>
              <a:rPr lang="ru-RU" sz="2000" dirty="0"/>
            </a:br>
            <a:r>
              <a:rPr lang="ru-RU" sz="2000" dirty="0"/>
              <a:t>с компанией «Чисты город».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952491"/>
            <a:ext cx="41731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000" dirty="0"/>
              <a:t>Сдаем собранный мусор (макулатуру и пластик) </a:t>
            </a:r>
            <a:r>
              <a:rPr lang="ru-RU" sz="2000" dirty="0" smtClean="0"/>
              <a:t>в </a:t>
            </a:r>
            <a:r>
              <a:rPr lang="ru-RU" sz="2000" dirty="0"/>
              <a:t>пункт приема бытовых отходов.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/>
              <a:t>нас налажено </a:t>
            </a:r>
            <a:r>
              <a:rPr lang="ru-RU" sz="2000" dirty="0" smtClean="0"/>
              <a:t>сотрудничество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 компанией «Чисты город».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20" b="5222"/>
          <a:stretch>
            <a:fillRect/>
          </a:stretch>
        </p:blipFill>
        <p:spPr>
          <a:xfrm>
            <a:off x="5474095" y="2860371"/>
            <a:ext cx="3490393" cy="1936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_0027.JPG"/>
          <p:cNvPicPr>
            <a:picLocks noChangeAspect="1"/>
          </p:cNvPicPr>
          <p:nvPr/>
        </p:nvPicPr>
        <p:blipFill>
          <a:blip r:embed="rId3" cstate="print"/>
          <a:srcRect l="11071" t="14032" r="4790" b="2586"/>
          <a:stretch>
            <a:fillRect/>
          </a:stretch>
        </p:blipFill>
        <p:spPr>
          <a:xfrm>
            <a:off x="5868144" y="4941168"/>
            <a:ext cx="2736304" cy="180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67544" y="3182104"/>
            <a:ext cx="3276000" cy="0"/>
          </a:xfrm>
          <a:prstGeom prst="line">
            <a:avLst/>
          </a:prstGeom>
          <a:ln w="38100">
            <a:solidFill>
              <a:srgbClr val="2C6B6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7544" y="4952491"/>
            <a:ext cx="3276000" cy="0"/>
          </a:xfrm>
          <a:prstGeom prst="line">
            <a:avLst/>
          </a:prstGeom>
          <a:ln w="38100">
            <a:solidFill>
              <a:srgbClr val="2C6B6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Users\User\Desktop\GCcqPWl8F28.jpg"/>
          <p:cNvPicPr>
            <a:picLocks noChangeAspect="1" noChangeArrowheads="1"/>
          </p:cNvPicPr>
          <p:nvPr/>
        </p:nvPicPr>
        <p:blipFill>
          <a:blip r:embed="rId4" cstate="print"/>
          <a:srcRect t="17255" b="26847"/>
          <a:stretch>
            <a:fillRect/>
          </a:stretch>
        </p:blipFill>
        <p:spPr bwMode="auto">
          <a:xfrm>
            <a:off x="5800533" y="576064"/>
            <a:ext cx="2803915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307.JPG"/>
          <p:cNvPicPr>
            <a:picLocks noChangeAspect="1"/>
          </p:cNvPicPr>
          <p:nvPr/>
        </p:nvPicPr>
        <p:blipFill rotWithShape="1">
          <a:blip r:embed="rId2" cstate="print"/>
          <a:srcRect t="20156" r="10837"/>
          <a:stretch/>
        </p:blipFill>
        <p:spPr>
          <a:xfrm>
            <a:off x="4716016" y="810008"/>
            <a:ext cx="4032448" cy="2031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18" b="5381"/>
          <a:stretch/>
        </p:blipFill>
        <p:spPr>
          <a:xfrm>
            <a:off x="1095248" y="4666457"/>
            <a:ext cx="3586488" cy="2031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06" r="24338"/>
          <a:stretch/>
        </p:blipFill>
        <p:spPr>
          <a:xfrm>
            <a:off x="1879269" y="810008"/>
            <a:ext cx="2475988" cy="2011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3690" y="2908501"/>
            <a:ext cx="89166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Провели </a:t>
            </a:r>
            <a:r>
              <a:rPr lang="ru-RU" dirty="0"/>
              <a:t>п</a:t>
            </a:r>
            <a:r>
              <a:rPr lang="ru-RU" dirty="0" smtClean="0"/>
              <a:t>орядка </a:t>
            </a:r>
            <a:r>
              <a:rPr lang="ru-RU" sz="2800" dirty="0" smtClean="0">
                <a:solidFill>
                  <a:srgbClr val="2C6B6E"/>
                </a:solidFill>
                <a:latin typeface="a_AvanteBs" pitchFamily="34" charset="-52"/>
              </a:rPr>
              <a:t>120 </a:t>
            </a:r>
            <a:r>
              <a:rPr lang="ru-RU" sz="2800" dirty="0">
                <a:solidFill>
                  <a:srgbClr val="2C6B6E"/>
                </a:solidFill>
                <a:latin typeface="a_AvanteBs" pitchFamily="34" charset="-52"/>
              </a:rPr>
              <a:t>встреч </a:t>
            </a:r>
            <a:r>
              <a:rPr lang="ru-RU" dirty="0" smtClean="0"/>
              <a:t>в </a:t>
            </a:r>
            <a:r>
              <a:rPr lang="ru-RU" dirty="0"/>
              <a:t>учреждения и на предприятиях города. </a:t>
            </a:r>
            <a:r>
              <a:rPr lang="ru-RU" dirty="0" smtClean="0"/>
              <a:t>Мы мотивируем горожан </a:t>
            </a:r>
            <a:r>
              <a:rPr lang="ru-RU" dirty="0"/>
              <a:t>на экологически-грамотное поведение и личностное ориентирование на раздельный сбор мусора во имя сохранения окружающей среды </a:t>
            </a:r>
            <a:r>
              <a:rPr lang="ru-RU" dirty="0" smtClean="0"/>
              <a:t>и </a:t>
            </a:r>
            <a:r>
              <a:rPr lang="ru-RU" dirty="0"/>
              <a:t>защиты </a:t>
            </a:r>
            <a:r>
              <a:rPr lang="ru-RU" dirty="0" smtClean="0"/>
              <a:t>здоровья</a:t>
            </a:r>
            <a:r>
              <a:rPr lang="ru-RU" dirty="0"/>
              <a:t>.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Вручаем горожанам бесплатно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биоразлагаемые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пакеты и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эко-сумки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2996952"/>
            <a:ext cx="8568952" cy="0"/>
          </a:xfrm>
          <a:prstGeom prst="line">
            <a:avLst/>
          </a:prstGeom>
          <a:ln w="38100">
            <a:solidFill>
              <a:srgbClr val="2C6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4471467"/>
            <a:ext cx="8568952" cy="0"/>
          </a:xfrm>
          <a:prstGeom prst="line">
            <a:avLst/>
          </a:prstGeom>
          <a:ln w="38100">
            <a:solidFill>
              <a:srgbClr val="2C6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 rot="5400000">
            <a:off x="423191" y="239179"/>
            <a:ext cx="785818" cy="1404820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Мы: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pic>
        <p:nvPicPr>
          <p:cNvPr id="4098" name="Picture 2" descr="C:\Users\User\Desktop\NwHn_kSflw0.jpg"/>
          <p:cNvPicPr>
            <a:picLocks noChangeAspect="1" noChangeArrowheads="1"/>
          </p:cNvPicPr>
          <p:nvPr/>
        </p:nvPicPr>
        <p:blipFill>
          <a:blip r:embed="rId5" cstate="print"/>
          <a:srcRect t="8511"/>
          <a:stretch>
            <a:fillRect/>
          </a:stretch>
        </p:blipFill>
        <p:spPr bwMode="auto">
          <a:xfrm>
            <a:off x="5436096" y="4653136"/>
            <a:ext cx="2952328" cy="202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259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180" y="320327"/>
            <a:ext cx="749060" cy="1642413"/>
          </a:xfrm>
          <a:solidFill>
            <a:srgbClr val="2C6B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chemeClr val="bg1"/>
                </a:solidFill>
                <a:latin typeface="a_AvanteBs" pitchFamily="34" charset="-52"/>
              </a:rPr>
              <a:t>Мы: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a_AvanteBs" pitchFamily="34" charset="-52"/>
            </a:endParaRPr>
          </a:p>
        </p:txBody>
      </p:sp>
      <p:pic>
        <p:nvPicPr>
          <p:cNvPr id="6" name="Picture 3" descr="C:\Users\admin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361" y="1516063"/>
            <a:ext cx="5572164" cy="3892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C6B6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admin\Desktop\gruzoperevozki_murmansk_v_kontak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6146">
            <a:off x="79781" y="5314762"/>
            <a:ext cx="2911997" cy="12165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988840"/>
            <a:ext cx="2820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Создали </a:t>
            </a:r>
            <a:r>
              <a:rPr lang="ru-RU" dirty="0"/>
              <a:t>свою группу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/>
              <a:t>соцсети</a:t>
            </a:r>
            <a:r>
              <a:rPr lang="ru-RU" dirty="0"/>
              <a:t> </a:t>
            </a:r>
            <a:r>
              <a:rPr lang="ru-RU" dirty="0" err="1" smtClean="0"/>
              <a:t>ВКонтакте</a:t>
            </a:r>
            <a:endParaRPr lang="ru-RU" dirty="0"/>
          </a:p>
          <a:p>
            <a:r>
              <a:rPr lang="ru-RU" b="1" dirty="0">
                <a:solidFill>
                  <a:srgbClr val="2C6B6E"/>
                </a:solidFill>
              </a:rPr>
              <a:t>Акция </a:t>
            </a:r>
            <a:br>
              <a:rPr lang="ru-RU" b="1" dirty="0">
                <a:solidFill>
                  <a:srgbClr val="2C6B6E"/>
                </a:solidFill>
              </a:rPr>
            </a:br>
            <a:r>
              <a:rPr lang="ru-RU" b="1" dirty="0">
                <a:solidFill>
                  <a:srgbClr val="2C6B6E"/>
                </a:solidFill>
              </a:rPr>
              <a:t>"Я-выбираю </a:t>
            </a:r>
          </a:p>
          <a:p>
            <a:r>
              <a:rPr lang="ru-RU" b="1" dirty="0">
                <a:solidFill>
                  <a:srgbClr val="2C6B6E"/>
                </a:solidFill>
              </a:rPr>
              <a:t>ЭКО-пакет»</a:t>
            </a:r>
          </a:p>
          <a:p>
            <a:r>
              <a:rPr lang="ru-RU" dirty="0"/>
              <a:t>И уже получили добрые отклики и поддержку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только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родном городе, </a:t>
            </a:r>
            <a:br>
              <a:rPr lang="ru-RU" dirty="0"/>
            </a:br>
            <a:r>
              <a:rPr lang="ru-RU" dirty="0"/>
              <a:t>но и других.</a:t>
            </a:r>
            <a:r>
              <a:rPr lang="ru-RU" b="1" dirty="0"/>
              <a:t> </a:t>
            </a:r>
            <a:endParaRPr lang="ru-RU" b="1" dirty="0">
              <a:solidFill>
                <a:srgbClr val="2C6B6E"/>
              </a:solidFill>
              <a:latin typeface="a_AvanteBs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1439" y="697177"/>
            <a:ext cx="5618713" cy="600668"/>
          </a:xfrm>
          <a:prstGeom prst="rect">
            <a:avLst/>
          </a:prstGeom>
          <a:solidFill>
            <a:srgbClr val="2C6B6E"/>
          </a:solidFill>
          <a:ln>
            <a:solidFill>
              <a:srgbClr val="2C6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858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_AvanteBs" pitchFamily="34" charset="-52"/>
              </a:rPr>
              <a:t>Наши достижения: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39" y="1423542"/>
            <a:ext cx="850112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Публикации на </a:t>
            </a:r>
            <a:r>
              <a:rPr lang="ru-RU" dirty="0" err="1" smtClean="0"/>
              <a:t>интернет-ресурсах</a:t>
            </a:r>
            <a:r>
              <a:rPr lang="ru-RU" dirty="0" smtClean="0"/>
              <a:t> областного и федерального уровней: Экология и природные ресурсы Кемеровской области (</a:t>
            </a:r>
            <a:r>
              <a:rPr lang="en-US" dirty="0" smtClean="0">
                <a:hlinkClick r:id="rId3"/>
              </a:rPr>
              <a:t>http://ecokem.ru</a:t>
            </a:r>
            <a:r>
              <a:rPr lang="ru-RU" dirty="0" smtClean="0"/>
              <a:t>); сайт Год экологии 2017 в РФ (</a:t>
            </a:r>
            <a:r>
              <a:rPr lang="en-US" dirty="0" smtClean="0">
                <a:hlinkClick r:id="rId4"/>
              </a:rPr>
              <a:t>http:</a:t>
            </a:r>
            <a:r>
              <a:rPr lang="ru-RU" dirty="0" smtClean="0">
                <a:hlinkClick r:id="rId4"/>
              </a:rPr>
              <a:t>//</a:t>
            </a:r>
            <a:r>
              <a:rPr lang="en-US" dirty="0" smtClean="0">
                <a:hlinkClick r:id="rId4"/>
              </a:rPr>
              <a:t>ecoyear.ru</a:t>
            </a:r>
            <a:r>
              <a:rPr lang="ru-RU" dirty="0" smtClean="0"/>
              <a:t>); в СМИ городского и областного уровней.</a:t>
            </a:r>
          </a:p>
          <a:p>
            <a:endParaRPr lang="ru-RU" sz="1600" dirty="0" smtClean="0">
              <a:solidFill>
                <a:srgbClr val="2C6B6E"/>
              </a:solidFill>
              <a:latin typeface="a_AvanteBs" pitchFamily="34" charset="-52"/>
            </a:endParaRPr>
          </a:p>
          <a:p>
            <a:endParaRPr lang="ru-RU" sz="2000" dirty="0" smtClean="0">
              <a:solidFill>
                <a:srgbClr val="2C6B6E"/>
              </a:solidFill>
              <a:latin typeface="a_AvanteBs" pitchFamily="34" charset="-52"/>
            </a:endParaRPr>
          </a:p>
          <a:p>
            <a:endParaRPr lang="ru-RU" sz="2000" dirty="0" smtClean="0">
              <a:solidFill>
                <a:srgbClr val="2C6B6E"/>
              </a:solidFill>
              <a:latin typeface="a_AvanteBs" pitchFamily="34" charset="-52"/>
            </a:endParaRPr>
          </a:p>
          <a:p>
            <a:endParaRPr lang="ru-RU" sz="2000" dirty="0" smtClean="0">
              <a:solidFill>
                <a:srgbClr val="2C6B6E"/>
              </a:solidFill>
              <a:latin typeface="a_AvanteBs" pitchFamily="34" charset="-52"/>
            </a:endParaRPr>
          </a:p>
          <a:p>
            <a:endParaRPr lang="ru-RU" b="1" dirty="0" smtClean="0">
              <a:solidFill>
                <a:srgbClr val="2C6B6E"/>
              </a:solidFill>
              <a:latin typeface="a_AvanteBs" pitchFamily="34" charset="-52"/>
            </a:endParaRPr>
          </a:p>
        </p:txBody>
      </p:sp>
      <p:pic>
        <p:nvPicPr>
          <p:cNvPr id="4" name="Рисунок 3" descr="Активисты из Ленинска-Кузнецкого _ Экология и природные ресурсы Кемеровской области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65333"/>
            <a:ext cx="2258273" cy="2945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75" r="8033"/>
          <a:stretch/>
        </p:blipFill>
        <p:spPr>
          <a:xfrm>
            <a:off x="2915816" y="3324009"/>
            <a:ext cx="3312368" cy="3028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588224" y="3284984"/>
          <a:ext cx="2375842" cy="3240360"/>
        </p:xfrm>
        <a:graphic>
          <a:graphicData uri="http://schemas.openxmlformats.org/presentationml/2006/ole">
            <p:oleObj spid="_x0000_s3074" name="Acrobat Document" r:id="rId7" imgW="8248515" imgH="11248845" progId="Acrobat.Document.11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668092"/>
            <a:ext cx="6048671" cy="600668"/>
          </a:xfrm>
          <a:prstGeom prst="rect">
            <a:avLst/>
          </a:prstGeom>
          <a:solidFill>
            <a:srgbClr val="2C6B6E"/>
          </a:solidFill>
          <a:ln>
            <a:solidFill>
              <a:srgbClr val="2C6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31" y="752402"/>
            <a:ext cx="5801945" cy="37234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_AvanteBs" pitchFamily="34" charset="-52"/>
              </a:rPr>
              <a:t>Наши достижения: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09" t="1029" r="7476" b="-1029"/>
          <a:stretch/>
        </p:blipFill>
        <p:spPr>
          <a:xfrm>
            <a:off x="539552" y="1484784"/>
            <a:ext cx="3024335" cy="2669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3" t="5900" r="1133"/>
          <a:stretch/>
        </p:blipFill>
        <p:spPr>
          <a:xfrm>
            <a:off x="4355976" y="1412776"/>
            <a:ext cx="2225271" cy="3116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4" t="5900" r="1499"/>
          <a:stretch/>
        </p:blipFill>
        <p:spPr>
          <a:xfrm>
            <a:off x="6804248" y="1340768"/>
            <a:ext cx="2195736" cy="3173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Работа\Лена\+++\Сертификат 9 - 0003.jpg"/>
          <p:cNvPicPr>
            <a:picLocks noChangeAspect="1" noChangeArrowheads="1"/>
          </p:cNvPicPr>
          <p:nvPr/>
        </p:nvPicPr>
        <p:blipFill>
          <a:blip r:embed="rId5" cstate="print"/>
          <a:srcRect l="5489" b="5369"/>
          <a:stretch>
            <a:fillRect/>
          </a:stretch>
        </p:blipFill>
        <p:spPr bwMode="auto">
          <a:xfrm>
            <a:off x="4932040" y="4221088"/>
            <a:ext cx="3519463" cy="2503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Ue2uY5qLDzQ.jpg"/>
          <p:cNvPicPr>
            <a:picLocks noChangeAspect="1" noChangeArrowheads="1"/>
          </p:cNvPicPr>
          <p:nvPr/>
        </p:nvPicPr>
        <p:blipFill>
          <a:blip r:embed="rId6" cstate="print"/>
          <a:srcRect t="28442" r="11407" b="6261"/>
          <a:stretch>
            <a:fillRect/>
          </a:stretch>
        </p:blipFill>
        <p:spPr bwMode="auto">
          <a:xfrm>
            <a:off x="323528" y="4509120"/>
            <a:ext cx="4234620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8753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668092"/>
            <a:ext cx="6048671" cy="600668"/>
          </a:xfrm>
          <a:prstGeom prst="rect">
            <a:avLst/>
          </a:prstGeom>
          <a:solidFill>
            <a:srgbClr val="2C6B6E"/>
          </a:solidFill>
          <a:ln>
            <a:solidFill>
              <a:srgbClr val="2C6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31" y="752402"/>
            <a:ext cx="5801945" cy="37234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_AvanteBs" pitchFamily="34" charset="-52"/>
              </a:rPr>
              <a:t>Наши достижения: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39" y="1268760"/>
            <a:ext cx="84990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1. Стали победителями городского конкурса социально-значимых проектов «Молодежь - городу» (2017 год);</a:t>
            </a:r>
          </a:p>
          <a:p>
            <a:pPr lvl="0"/>
            <a:r>
              <a:rPr lang="ru-RU" sz="1600" dirty="0" smtClean="0"/>
              <a:t>2. завоевали звание «Лучший волонтерский проект», в межрегиональном фестивале "Я живу на красивой планете", который проходил в городе Асино Томской области (2018 год);</a:t>
            </a:r>
          </a:p>
          <a:p>
            <a:pPr lvl="0"/>
            <a:r>
              <a:rPr lang="ru-RU" sz="1600" dirty="0" smtClean="0"/>
              <a:t>3.  заняли первое место в областном конкурсе «Лучший (волонтерский) добровольческий проект в профессиональной образовательной организации» в номинации «Берегите землю» (2018 год);</a:t>
            </a:r>
          </a:p>
          <a:p>
            <a:pPr lvl="0"/>
            <a:r>
              <a:rPr lang="ru-RU" sz="1600" dirty="0" smtClean="0"/>
              <a:t>4. заняли  2 место в конкурсе </a:t>
            </a:r>
            <a:r>
              <a:rPr lang="ru-RU" sz="1600" dirty="0" err="1" smtClean="0"/>
              <a:t>агит-бригад</a:t>
            </a:r>
            <a:r>
              <a:rPr lang="ru-RU" sz="1600" dirty="0" smtClean="0"/>
              <a:t> «Мы - ЗА!» во </a:t>
            </a:r>
            <a:r>
              <a:rPr lang="en-US" sz="1600" dirty="0" smtClean="0"/>
              <a:t>II</a:t>
            </a:r>
            <a:r>
              <a:rPr lang="ru-RU" sz="1600" dirty="0" smtClean="0"/>
              <a:t> межрегиональном фестивале с международным участием «Будущее в руках живущих» (г. Новосибирск, 2018 г.). </a:t>
            </a:r>
          </a:p>
          <a:p>
            <a:pPr lvl="0"/>
            <a:r>
              <a:rPr lang="ru-RU" sz="1600" dirty="0" smtClean="0"/>
              <a:t>5. Группа студентов отмечена Благодарственными письмами  за подписью  Депутата Государственной Думы Александра Ивановича Фокина.</a:t>
            </a:r>
          </a:p>
          <a:p>
            <a:pPr lvl="0"/>
            <a:r>
              <a:rPr lang="ru-RU" sz="1600" dirty="0" smtClean="0"/>
              <a:t>5. Руководитель проекта Анна Владимировна в 2018 году одной из первых в области была награждена нагрудным знаком «Доброволец Кузбасса», стала полуфиналистом «Премии МИРА-2018», а в марте 2019 года была приглашена на встречу руководства Совета Федерации Российской Федерации с активистами экологического просвещения, посвященную итогам Года добровольца (волонтера)  в России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6. Стали призерами Международного </a:t>
            </a:r>
            <a:r>
              <a:rPr lang="ru-RU" sz="1600" dirty="0" smtClean="0"/>
              <a:t>проекта «Экологическая культура. Мир и согласие</a:t>
            </a:r>
            <a:r>
              <a:rPr lang="ru-RU" sz="1600" dirty="0" smtClean="0"/>
              <a:t>».</a:t>
            </a:r>
            <a:r>
              <a:rPr lang="ru-RU" sz="1600" dirty="0" smtClean="0"/>
              <a:t> </a:t>
            </a:r>
            <a:endParaRPr lang="ru-RU" sz="1600" b="1" dirty="0" smtClean="0">
              <a:solidFill>
                <a:srgbClr val="2C6B6E"/>
              </a:solidFill>
              <a:latin typeface="a_AvanteBs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53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668092"/>
            <a:ext cx="6048671" cy="600668"/>
          </a:xfrm>
          <a:prstGeom prst="rect">
            <a:avLst/>
          </a:prstGeom>
          <a:solidFill>
            <a:srgbClr val="2C6B6E"/>
          </a:solidFill>
          <a:ln>
            <a:solidFill>
              <a:srgbClr val="2C6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31" y="752402"/>
            <a:ext cx="5801945" cy="37234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_AvanteBs" pitchFamily="34" charset="-52"/>
              </a:rPr>
              <a:t>Наша акция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9592" y="1372126"/>
            <a:ext cx="777686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Ребята  обратили внимание, что вместе с ненужной бумагой и старыми газетами к ним часто в руки попадают книги. Мы решили их не просто сохранить, а сделать «мобильными». В железнодорожном ведомстве нашу акцию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C6B6E"/>
                </a:solidFill>
                <a:effectLst/>
                <a:ea typeface="Calibri" pitchFamily="34" charset="0"/>
                <a:cs typeface="Times New Roman" pitchFamily="18" charset="0"/>
              </a:rPr>
              <a:t>«Возьми книгу в дорогу»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поддержали. На кемеровском вокзале установлены книгообменные полки. Теперь пассажиры, отъезжающим из областной столицы Кузбасса в разные уголки нашей страны, могут взять с собой в путешествие томики нестареющей классики и современной литератур.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3568" y="3501008"/>
            <a:ext cx="7992888" cy="0"/>
          </a:xfrm>
          <a:prstGeom prst="line">
            <a:avLst/>
          </a:prstGeom>
          <a:ln w="38100">
            <a:solidFill>
              <a:srgbClr val="2C6B6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C:\Users\User\Desktop\XIC7Ad_KvTA.jpg"/>
          <p:cNvPicPr>
            <a:picLocks noChangeAspect="1" noChangeArrowheads="1"/>
          </p:cNvPicPr>
          <p:nvPr/>
        </p:nvPicPr>
        <p:blipFill>
          <a:blip r:embed="rId2" cstate="print"/>
          <a:srcRect t="22899"/>
          <a:stretch>
            <a:fillRect/>
          </a:stretch>
        </p:blipFill>
        <p:spPr bwMode="auto">
          <a:xfrm>
            <a:off x="2051720" y="3789040"/>
            <a:ext cx="5472608" cy="2815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83568" y="1268760"/>
            <a:ext cx="0" cy="2232248"/>
          </a:xfrm>
          <a:prstGeom prst="line">
            <a:avLst/>
          </a:prstGeom>
          <a:ln w="38100">
            <a:solidFill>
              <a:srgbClr val="2C6B6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753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943</TotalTime>
  <Words>501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Городская</vt:lpstr>
      <vt:lpstr>Acrobat Document</vt:lpstr>
      <vt:lpstr>Слайд 1</vt:lpstr>
      <vt:lpstr>Цель нашего проекта:</vt:lpstr>
      <vt:lpstr>Мы: </vt:lpstr>
      <vt:lpstr>Мы: </vt:lpstr>
      <vt:lpstr>Мы: </vt:lpstr>
      <vt:lpstr>Наши достижения:</vt:lpstr>
      <vt:lpstr>Наши достижения:</vt:lpstr>
      <vt:lpstr>Наши достижения:</vt:lpstr>
      <vt:lpstr>Наша акция</vt:lpstr>
      <vt:lpstr>Наши шаги по реализации проекта:</vt:lpstr>
      <vt:lpstr>Активные горожане: </vt:lpstr>
      <vt:lpstr>Активные горожане: </vt:lpstr>
      <vt:lpstr>Активные горожане: </vt:lpstr>
      <vt:lpstr>Активные горожане: </vt:lpstr>
      <vt:lpstr>Наши социальные партнеры: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Трататата название презентации</dc:title>
  <dc:creator>admin</dc:creator>
  <cp:lastModifiedBy>User</cp:lastModifiedBy>
  <cp:revision>101</cp:revision>
  <dcterms:created xsi:type="dcterms:W3CDTF">2017-10-18T08:45:05Z</dcterms:created>
  <dcterms:modified xsi:type="dcterms:W3CDTF">2019-06-16T16:54:55Z</dcterms:modified>
</cp:coreProperties>
</file>