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1" r:id="rId4"/>
    <p:sldId id="259" r:id="rId5"/>
    <p:sldId id="260" r:id="rId6"/>
    <p:sldId id="272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43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95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84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463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39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75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24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91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5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71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67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8C885-7D4F-4DC3-9AD8-176AD30A765E}" type="datetimeFigureOut">
              <a:rPr lang="ru-RU" smtClean="0"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11A76-8413-4FA9-A775-CE096098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43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152" y="694891"/>
            <a:ext cx="8024882" cy="616310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71775" y="2665560"/>
            <a:ext cx="9734717" cy="111088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ru-RU" sz="5400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«#Семья. Волонтер. Движение» </a:t>
            </a:r>
            <a:endParaRPr lang="ru-RU" sz="5400" b="1" cap="none" spc="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1128" y="4039950"/>
            <a:ext cx="101948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Mistral" panose="03090702030407020403" pitchFamily="66" charset="0"/>
              </a:rPr>
              <a:t>по созданию и развитию семейного </a:t>
            </a:r>
            <a:r>
              <a:rPr lang="ru-RU" sz="4000" dirty="0" err="1">
                <a:latin typeface="Mistral" panose="03090702030407020403" pitchFamily="66" charset="0"/>
              </a:rPr>
              <a:t>волонтерства</a:t>
            </a:r>
            <a:r>
              <a:rPr lang="ru-RU" sz="4000" dirty="0">
                <a:latin typeface="Mistral" panose="03090702030407020403" pitchFamily="66" charset="0"/>
              </a:rPr>
              <a:t> </a:t>
            </a:r>
            <a:endParaRPr lang="ru-RU" sz="4000" dirty="0" smtClean="0">
              <a:latin typeface="Mistral" panose="03090702030407020403" pitchFamily="66" charset="0"/>
            </a:endParaRPr>
          </a:p>
          <a:p>
            <a:pPr algn="ctr"/>
            <a:r>
              <a:rPr lang="ru-RU" sz="4000" dirty="0" smtClean="0">
                <a:latin typeface="Mistral" panose="03090702030407020403" pitchFamily="66" charset="0"/>
              </a:rPr>
              <a:t>на </a:t>
            </a:r>
            <a:r>
              <a:rPr lang="ru-RU" sz="4000" dirty="0">
                <a:latin typeface="Mistral" panose="03090702030407020403" pitchFamily="66" charset="0"/>
              </a:rPr>
              <a:t>территории </a:t>
            </a:r>
            <a:r>
              <a:rPr lang="ru-RU" sz="4000" dirty="0" err="1">
                <a:latin typeface="Mistral" panose="03090702030407020403" pitchFamily="66" charset="0"/>
              </a:rPr>
              <a:t>Усольского</a:t>
            </a:r>
            <a:r>
              <a:rPr lang="ru-RU" sz="4000" dirty="0">
                <a:latin typeface="Mistral" panose="03090702030407020403" pitchFamily="66" charset="0"/>
              </a:rPr>
              <a:t> </a:t>
            </a:r>
            <a:r>
              <a:rPr lang="ru-RU" sz="4000" dirty="0" smtClean="0">
                <a:latin typeface="Mistral" panose="03090702030407020403" pitchFamily="66" charset="0"/>
              </a:rPr>
              <a:t>района</a:t>
            </a:r>
          </a:p>
          <a:p>
            <a:pPr algn="ctr"/>
            <a:r>
              <a:rPr lang="ru-RU" sz="4000" dirty="0" smtClean="0">
                <a:latin typeface="Mistral" panose="03090702030407020403" pitchFamily="66" charset="0"/>
              </a:rPr>
              <a:t>Разработан: Гороховой Юлией Андреевной</a:t>
            </a:r>
          </a:p>
          <a:p>
            <a:pPr algn="ctr"/>
            <a:r>
              <a:rPr lang="ru-RU" sz="4000" dirty="0" err="1" smtClean="0">
                <a:latin typeface="Mistral" panose="03090702030407020403" pitchFamily="66" charset="0"/>
              </a:rPr>
              <a:t>Мишелевское</a:t>
            </a:r>
            <a:r>
              <a:rPr lang="ru-RU" sz="4000" dirty="0" smtClean="0">
                <a:latin typeface="Mistral" panose="03090702030407020403" pitchFamily="66" charset="0"/>
              </a:rPr>
              <a:t> МО</a:t>
            </a:r>
            <a:endParaRPr lang="ru-RU" sz="4000" dirty="0">
              <a:latin typeface="Mistral" panose="03090702030407020403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281" y="233226"/>
            <a:ext cx="251062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0" cap="none" spc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Проект</a:t>
            </a:r>
            <a:endParaRPr lang="ru-RU" sz="6000" b="0" cap="none" spc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871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8" y="117143"/>
            <a:ext cx="11641540" cy="29103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6604" y="2811439"/>
            <a:ext cx="116415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Mistral" panose="03090702030407020403" pitchFamily="66" charset="0"/>
              </a:rPr>
              <a:t>Под </a:t>
            </a:r>
            <a:r>
              <a:rPr lang="ru-RU" sz="4000" u="sng" dirty="0">
                <a:latin typeface="Mistral" panose="03090702030407020403" pitchFamily="66" charset="0"/>
              </a:rPr>
              <a:t>семейным </a:t>
            </a:r>
            <a:r>
              <a:rPr lang="ru-RU" sz="4000" u="sng" dirty="0" err="1">
                <a:latin typeface="Mistral" panose="03090702030407020403" pitchFamily="66" charset="0"/>
              </a:rPr>
              <a:t>волонтерством</a:t>
            </a:r>
            <a:r>
              <a:rPr lang="ru-RU" sz="4000" u="sng" dirty="0">
                <a:latin typeface="Mistral" panose="03090702030407020403" pitchFamily="66" charset="0"/>
              </a:rPr>
              <a:t> </a:t>
            </a:r>
            <a:r>
              <a:rPr lang="ru-RU" sz="4000" dirty="0">
                <a:latin typeface="Mistral" panose="03090702030407020403" pitchFamily="66" charset="0"/>
              </a:rPr>
              <a:t>понимают совместную волонтерскую деятельность, в которой принимают участие, по меньшей мере, два поколения одной семьи (родители с детьми, дедушки и бабушки с детьми). </a:t>
            </a:r>
            <a:r>
              <a:rPr lang="ru-RU" sz="4000" dirty="0" err="1" smtClean="0">
                <a:latin typeface="Mistral" panose="03090702030407020403" pitchFamily="66" charset="0"/>
              </a:rPr>
              <a:t>Волонтерство</a:t>
            </a:r>
            <a:r>
              <a:rPr lang="ru-RU" sz="4000" dirty="0" smtClean="0">
                <a:latin typeface="Mistral" panose="03090702030407020403" pitchFamily="66" charset="0"/>
              </a:rPr>
              <a:t> является в данном случае «клеем», который объединяет людей друг с другом и создает у них ощущение общности цели. </a:t>
            </a:r>
            <a:endParaRPr lang="ru-RU" sz="4000" dirty="0">
              <a:latin typeface="Mistral" panose="030907020304070204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06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38" y="117143"/>
            <a:ext cx="11641540" cy="29103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" y="3027528"/>
            <a:ext cx="123102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Mistral" panose="03090702030407020403" pitchFamily="66" charset="0"/>
              </a:rPr>
              <a:t>Таким образом, семьи из различной социальной среды собираются вместе и действуют в качестве единой команды, что укрепляет общинную солидарность, в основе которой лежит помощь, поддержка, взаимовыручка и воспитание ценностей в молодом поколении. Этого мы и желаем добиться, создав волонтерское движение </a:t>
            </a:r>
            <a:r>
              <a:rPr lang="ru-RU" sz="4000" dirty="0" err="1" smtClean="0">
                <a:latin typeface="Mistral" panose="03090702030407020403" pitchFamily="66" charset="0"/>
              </a:rPr>
              <a:t>Усольского</a:t>
            </a:r>
            <a:r>
              <a:rPr lang="ru-RU" sz="4000" dirty="0" smtClean="0">
                <a:latin typeface="Mistral" panose="03090702030407020403" pitchFamily="66" charset="0"/>
              </a:rPr>
              <a:t> района</a:t>
            </a:r>
            <a:endParaRPr lang="ru-RU" sz="4400" dirty="0">
              <a:latin typeface="Mistral" panose="030907020304070204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61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2669"/>
            <a:ext cx="6305266" cy="42035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05266" y="136478"/>
            <a:ext cx="5773003" cy="6370975"/>
          </a:xfrm>
          <a:prstGeom prst="rect">
            <a:avLst/>
          </a:prstGeom>
          <a:solidFill>
            <a:srgbClr val="33CCCC">
              <a:alpha val="36078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3400" dirty="0" smtClean="0">
                <a:latin typeface="Mistral" panose="03090702030407020403" pitchFamily="66" charset="0"/>
              </a:rPr>
              <a:t> Семейное </a:t>
            </a:r>
            <a:r>
              <a:rPr lang="ru-RU" sz="3400" dirty="0" err="1">
                <a:latin typeface="Mistral" panose="03090702030407020403" pitchFamily="66" charset="0"/>
              </a:rPr>
              <a:t>волонтерство</a:t>
            </a:r>
            <a:r>
              <a:rPr lang="ru-RU" sz="3400" dirty="0">
                <a:latin typeface="Mistral" panose="03090702030407020403" pitchFamily="66" charset="0"/>
              </a:rPr>
              <a:t> способствует сближению членов семьи друг с другом, увеличивает семейную сплоченность и укрепляет систему ценностей данной семьи. </a:t>
            </a:r>
            <a:endParaRPr lang="ru-RU" sz="3400" dirty="0" smtClean="0">
              <a:latin typeface="Mistral" panose="03090702030407020403" pitchFamily="66" charset="0"/>
            </a:endParaRPr>
          </a:p>
          <a:p>
            <a:pPr algn="just"/>
            <a:r>
              <a:rPr lang="ru-RU" sz="3400" dirty="0" smtClean="0">
                <a:latin typeface="Mistral" panose="03090702030407020403" pitchFamily="66" charset="0"/>
              </a:rPr>
              <a:t>Семьи</a:t>
            </a:r>
            <a:r>
              <a:rPr lang="ru-RU" sz="3400" dirty="0">
                <a:latin typeface="Mistral" panose="03090702030407020403" pitchFamily="66" charset="0"/>
              </a:rPr>
              <a:t>, принимавшие участие в волонтерской деятельности, рассказывают о том, что она позволяет им приобрести совместный опыт, который предоставляет темы для бесед и размышлений в контексте других семейных ситуаций.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2137" y="368491"/>
            <a:ext cx="4623301" cy="836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85800" indent="-685800"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Mistral" panose="03090702030407020403" pitchFamily="66" charset="0"/>
              </a:rPr>
              <a:t> </a:t>
            </a:r>
            <a:r>
              <a:rPr lang="ru-RU" sz="4800" b="1" dirty="0" smtClean="0">
                <a:latin typeface="Mistral" panose="03090702030407020403" pitchFamily="66" charset="0"/>
              </a:rPr>
              <a:t>Польза для семьи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2903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8873"/>
            <a:ext cx="5987387" cy="39915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05266" y="109182"/>
            <a:ext cx="5773003" cy="6247864"/>
          </a:xfrm>
          <a:prstGeom prst="rect">
            <a:avLst/>
          </a:prstGeom>
          <a:solidFill>
            <a:srgbClr val="33CCCC">
              <a:alpha val="36863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400" dirty="0" smtClean="0">
                <a:latin typeface="Mistral" panose="03090702030407020403" pitchFamily="66" charset="0"/>
              </a:rPr>
              <a:t> </a:t>
            </a:r>
            <a:r>
              <a:rPr lang="ru-RU" sz="4000" dirty="0" smtClean="0">
                <a:latin typeface="Mistral" panose="03090702030407020403" pitchFamily="66" charset="0"/>
              </a:rPr>
              <a:t>Семейное </a:t>
            </a:r>
            <a:r>
              <a:rPr lang="ru-RU" sz="4000" dirty="0" err="1" smtClean="0">
                <a:latin typeface="Mistral" panose="03090702030407020403" pitchFamily="66" charset="0"/>
              </a:rPr>
              <a:t>волонтерство</a:t>
            </a:r>
            <a:r>
              <a:rPr lang="ru-RU" sz="4000" dirty="0" smtClean="0">
                <a:latin typeface="Mistral" panose="03090702030407020403" pitchFamily="66" charset="0"/>
              </a:rPr>
              <a:t> позволяет организациям привлечь волонтеров, которые не предложили бы свои услуги в индивидуальном порядке, и таким образом увеличить разнообразие в группе волонтеров с точки зрения возраста, способностей и навыков. </a:t>
            </a:r>
            <a:endParaRPr lang="ru-RU" sz="4000" dirty="0">
              <a:latin typeface="Mistral" panose="03090702030407020403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09182"/>
            <a:ext cx="6100548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85800" indent="-685800"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Mistral" panose="03090702030407020403" pitchFamily="66" charset="0"/>
              </a:rPr>
              <a:t> </a:t>
            </a:r>
            <a:r>
              <a:rPr lang="ru-RU" sz="4800" b="1" dirty="0" smtClean="0">
                <a:latin typeface="Mistral" panose="03090702030407020403" pitchFamily="66" charset="0"/>
              </a:rPr>
              <a:t>Польза для организаций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80528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305266" y="136478"/>
            <a:ext cx="5773003" cy="6555641"/>
          </a:xfrm>
          <a:prstGeom prst="rect">
            <a:avLst/>
          </a:prstGeom>
          <a:solidFill>
            <a:srgbClr val="33CCCC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400" dirty="0" smtClean="0">
                <a:latin typeface="Mistral" panose="03090702030407020403" pitchFamily="66" charset="0"/>
              </a:rPr>
              <a:t> </a:t>
            </a:r>
            <a:r>
              <a:rPr lang="ru-RU" sz="3500" dirty="0" err="1" smtClean="0">
                <a:latin typeface="Mistral" panose="03090702030407020403" pitchFamily="66" charset="0"/>
              </a:rPr>
              <a:t>Волонтерство</a:t>
            </a:r>
            <a:r>
              <a:rPr lang="ru-RU" sz="3500" dirty="0" smtClean="0">
                <a:latin typeface="Mistral" panose="03090702030407020403" pitchFamily="66" charset="0"/>
              </a:rPr>
              <a:t> вносит вклад в укрепление социального капитала общины путем создания социальных сетей, выработки взаимной ответственности, социальной сплоченности и доверия. Чем больше волонтеров действует в общине, тем более прочной и сильной она является, а чем более крепкими являются живущие в общине семьи, тем более крепкой является и сама община.</a:t>
            </a:r>
            <a:endParaRPr lang="ru-RU" sz="3500" dirty="0">
              <a:latin typeface="Mistral" panose="03090702030407020403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0682" y="354841"/>
            <a:ext cx="5773002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ü"/>
            </a:pPr>
            <a:r>
              <a:rPr lang="ru-RU" sz="4800" dirty="0" smtClean="0">
                <a:latin typeface="Mistral" panose="03090702030407020403" pitchFamily="66" charset="0"/>
              </a:rPr>
              <a:t> </a:t>
            </a:r>
            <a:r>
              <a:rPr lang="ru-RU" sz="4800" b="1" dirty="0" smtClean="0">
                <a:latin typeface="Mistral" panose="03090702030407020403" pitchFamily="66" charset="0"/>
              </a:rPr>
              <a:t>Польза для общества в целом</a:t>
            </a:r>
            <a:endParaRPr lang="ru-RU" sz="48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33767"/>
            <a:ext cx="6043684" cy="302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52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101" y="142774"/>
            <a:ext cx="7314823" cy="14465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anose="03090702030407020403" pitchFamily="66" charset="0"/>
                <a:ea typeface="Times New Roman" panose="02020603050405020304" pitchFamily="18" charset="0"/>
              </a:rPr>
              <a:t>Основные этапы реализации проекта</a:t>
            </a:r>
          </a:p>
          <a:p>
            <a:pPr algn="ctr"/>
            <a:r>
              <a:rPr lang="ru-RU" sz="4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anose="03090702030407020403" pitchFamily="66" charset="0"/>
              </a:rPr>
              <a:t>«#Семья. Волонтер. Движение»</a:t>
            </a:r>
            <a:endParaRPr lang="ru-RU" sz="4400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anose="03090702030407020403" pitchFamily="66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910"/>
          <a:stretch/>
        </p:blipFill>
        <p:spPr>
          <a:xfrm>
            <a:off x="0" y="1569055"/>
            <a:ext cx="12192000" cy="52889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4841" y="6273225"/>
            <a:ext cx="1665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СТАРТ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68" y="4037852"/>
            <a:ext cx="397499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Информирование,</a:t>
            </a:r>
          </a:p>
          <a:p>
            <a:pPr algn="ctr"/>
            <a:r>
              <a:rPr lang="ru-RU" sz="3600" b="0" cap="none" spc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Создание команды</a:t>
            </a:r>
            <a:endParaRPr lang="ru-RU" sz="3600" b="0" cap="none" spc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rgbClr val="FF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101" y="3204042"/>
            <a:ext cx="397499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92D05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Встречи, обучение</a:t>
            </a:r>
            <a:endParaRPr lang="ru-RU" sz="3600" b="0" cap="none" spc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rgbClr val="92D05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21433" y="2003713"/>
            <a:ext cx="668460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0070C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Реализации проектов, участие в общественной жизни района</a:t>
            </a:r>
            <a:endParaRPr lang="ru-RU" sz="3600" b="0" cap="none" spc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rgbClr val="0070C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17001" y="192933"/>
            <a:ext cx="3974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Развитие семейного </a:t>
            </a:r>
            <a:r>
              <a:rPr lang="ru-RU" sz="3600" dirty="0" err="1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волонтерства</a:t>
            </a:r>
            <a:r>
              <a:rPr lang="ru-RU" sz="3600" dirty="0" smtClean="0">
                <a:ln w="0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 Иркутской области</a:t>
            </a:r>
            <a:endParaRPr lang="ru-RU" sz="3600" b="0" cap="none" spc="0" dirty="0">
              <a:ln w="0">
                <a:solidFill>
                  <a:srgbClr val="FF0000"/>
                </a:solidFill>
              </a:ln>
              <a:solidFill>
                <a:srgbClr val="C0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100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582" y="0"/>
            <a:ext cx="8110818" cy="622910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69470" y="4523180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3462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3462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748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324</Words>
  <Application>Microsoft Office PowerPoint</Application>
  <PresentationFormat>Широкоэкранный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Mistral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7</cp:revision>
  <dcterms:created xsi:type="dcterms:W3CDTF">2018-09-05T11:06:05Z</dcterms:created>
  <dcterms:modified xsi:type="dcterms:W3CDTF">2019-06-06T10:33:43Z</dcterms:modified>
</cp:coreProperties>
</file>