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88" r:id="rId4"/>
    <p:sldId id="291" r:id="rId5"/>
    <p:sldId id="289" r:id="rId6"/>
    <p:sldId id="293" r:id="rId7"/>
    <p:sldId id="290" r:id="rId8"/>
    <p:sldId id="294" r:id="rId9"/>
    <p:sldId id="268" r:id="rId10"/>
    <p:sldId id="270" r:id="rId11"/>
    <p:sldId id="271" r:id="rId12"/>
    <p:sldId id="272" r:id="rId13"/>
    <p:sldId id="266" r:id="rId14"/>
    <p:sldId id="295" r:id="rId15"/>
    <p:sldId id="297" r:id="rId16"/>
    <p:sldId id="299" r:id="rId17"/>
    <p:sldId id="303" r:id="rId18"/>
    <p:sldId id="296" r:id="rId19"/>
    <p:sldId id="298" r:id="rId20"/>
    <p:sldId id="292" r:id="rId21"/>
    <p:sldId id="300" r:id="rId22"/>
    <p:sldId id="30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80C39"/>
    <a:srgbClr val="B9CD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3857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F1D3-4BEB-437F-8F50-80867CCCA74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E5E4-A1C3-46B0-865D-6FB8B6A3F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30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F1D3-4BEB-437F-8F50-80867CCCA74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E5E4-A1C3-46B0-865D-6FB8B6A3F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68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F1D3-4BEB-437F-8F50-80867CCCA74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E5E4-A1C3-46B0-865D-6FB8B6A3F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76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F1D3-4BEB-437F-8F50-80867CCCA74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E5E4-A1C3-46B0-865D-6FB8B6A3F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7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F1D3-4BEB-437F-8F50-80867CCCA74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E5E4-A1C3-46B0-865D-6FB8B6A3F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17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F1D3-4BEB-437F-8F50-80867CCCA74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E5E4-A1C3-46B0-865D-6FB8B6A3F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987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F1D3-4BEB-437F-8F50-80867CCCA74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E5E4-A1C3-46B0-865D-6FB8B6A3F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F1D3-4BEB-437F-8F50-80867CCCA74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E5E4-A1C3-46B0-865D-6FB8B6A3F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99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F1D3-4BEB-437F-8F50-80867CCCA74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E5E4-A1C3-46B0-865D-6FB8B6A3F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18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F1D3-4BEB-437F-8F50-80867CCCA74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E5E4-A1C3-46B0-865D-6FB8B6A3F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54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F1D3-4BEB-437F-8F50-80867CCCA74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6E5E4-A1C3-46B0-865D-6FB8B6A3F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97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AF1D3-4BEB-437F-8F50-80867CCCA74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6E5E4-A1C3-46B0-865D-6FB8B6A3F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&#1057;&#1050;&#1040;&#1047;&#1050;&#1040;%20&#1089;&#1074;&#1086;&#1080;&#1084;&#1080;%20&#1088;&#1091;&#1082;&#1072;&#1084;&#1080;\&#1087;&#1088;&#1086;&#1077;&#1082;&#1090;%202018\&#1057;&#1082;&#1072;&#1079;&#1082;&#1072;%20&#1089;&#1074;&#1086;&#1080;&#1084;&#1080;%20&#1088;&#1091;&#1082;&#1072;&#1084;&#1080;-3%20&#1082;&#1083;\HDV_0684.MP4" TargetMode="External"/><Relationship Id="rId6" Type="http://schemas.openxmlformats.org/officeDocument/2006/relationships/image" Target="../media/image32.png"/><Relationship Id="rId5" Type="http://schemas.microsoft.com/office/2007/relationships/media" Target="file:///D:\&#1057;&#1050;&#1040;&#1047;&#1050;&#1040;%20&#1089;&#1074;&#1086;&#1080;&#1084;&#1080;%20&#1088;&#1091;&#1082;&#1072;&#1084;&#1080;\&#1087;&#1088;&#1086;&#1077;&#1082;&#1090;%202018\&#1057;&#1082;&#1072;&#1079;&#1082;&#1072;%20&#1089;&#1074;&#1086;&#1080;&#1084;&#1080;%20&#1088;&#1091;&#1082;&#1072;&#1084;&#1080;-3%20&#1082;&#1083;\HDV_0684.MP4" TargetMode="Externa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1.i.ua/prikol/thumb/0/2/53802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7072362" cy="3028971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Батмановская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alt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Проектная работа </a:t>
            </a:r>
            <a:b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«СКАЗКА </a:t>
            </a:r>
            <a:b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СВОИМИ    РУКАМИ»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7" name="Picture 4" descr="http://lenagold.narod.ru/fon/clipart/b/bab/babochka31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285720" y="4714884"/>
            <a:ext cx="1285884" cy="1379962"/>
          </a:xfrm>
          <a:prstGeom prst="rect">
            <a:avLst/>
          </a:prstGeom>
          <a:noFill/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143380"/>
            <a:ext cx="6400800" cy="175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Выполнили  учащиеся 3  класса  </a:t>
            </a:r>
          </a:p>
          <a:p>
            <a:pPr eaLnBrk="1" hangingPunct="1"/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Буханова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Елизавета,</a:t>
            </a:r>
          </a:p>
          <a:p>
            <a:pPr eaLnBrk="1" hangingPunct="1"/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Куриленко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Артём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Рыжалова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</a:p>
        </p:txBody>
      </p:sp>
    </p:spTree>
    <p:extLst>
      <p:ext uri="{BB962C8B-B14F-4D97-AF65-F5344CB8AC3E}">
        <p14:creationId xmlns:p14="http://schemas.microsoft.com/office/powerpoint/2010/main" xmlns="" val="11634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radionetplus.ru/uploads/posts/2013-10/1381469690_www.radionetplus.ru-5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00298" y="428604"/>
            <a:ext cx="3643338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БЫТОВ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ЫЕ СКАЗКИ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8" name="Picture 4" descr="http://miniskazka.ru/russkie_razn/boltlivaya_baba/image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04735">
            <a:off x="6190553" y="3368839"/>
            <a:ext cx="2357454" cy="2940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630" name="Picture 6" descr="http://www.itup.ru/wp-content/uploads/2014/03/orig_1238821711_1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06533">
            <a:off x="635434" y="3474602"/>
            <a:ext cx="2589130" cy="2732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85720" y="1357298"/>
            <a:ext cx="8858280" cy="2185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Эти сказки отражают не чудеса и перевоплощения,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а реальную действительность, повседневный народный быт.   («Каша из топора», «Горшеня», «Болтливая баба»)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6626" name="Picture 2" descr="http://2.bp.blogspot.com/-aj3ckiRQA6w/U52PdaLgQKI/AAAAAAAAECk/2dAmm4dADAQ/s1600/01b4c7da52b9b76b0d46c232036d33c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9549">
            <a:off x="3086712" y="3850215"/>
            <a:ext cx="2721064" cy="2162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radionetplus.ru/uploads/posts/2013-10/1381469690_www.radionetplus.ru-5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285984" y="285728"/>
            <a:ext cx="4572032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СКАЗКИ 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 ЖИВОТНЫХ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4282" y="1214422"/>
            <a:ext cx="8572592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Сказками о животных называются такие сказки, в которых действующими лицами являются дикие звери, или - домашние животные («Лиса и журавль», «Зимовье зверей», «Теремок»).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8674" name="Picture 2" descr="http://egorova.21415s04.edusite.ru/images/kak-lisa_letal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936513">
            <a:off x="320407" y="3936312"/>
            <a:ext cx="2678485" cy="2008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76" name="Picture 4" descr="http://crosti.ru/patterns/00/04/01/34ac43ffe1/%D0%A2%D0%B5%D1%80%D0%B5%D0%BC%D0%BE%D0%BA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678904">
            <a:off x="5538309" y="3730715"/>
            <a:ext cx="3065664" cy="2069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78" name="Picture 6" descr="http://illustrators.ru/illustrations/371701_origina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16921">
            <a:off x="2906958" y="3571701"/>
            <a:ext cx="2963955" cy="2094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radionetplus.ru/uploads/posts/2013-10/1381469690_www.radionetplus.ru-5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214546" y="285728"/>
            <a:ext cx="4572032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ВОЛШЕБНЫЕ СКАЗКИ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 волшебной сказке перед слушателем возникает таинственный мир. В нем действуют необыкновенные фантастические герои, добро и правда побеждают тьму, зло и ложь. ,(«Царевна-лягушка», «Петух и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жерновцы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», «Гуси-лебеди»)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9698" name="Picture 2" descr="http://nadasuge.ru/system/assets/photos/000/015/994/original/%D1%86%D0%B0%D1%80%D0%B5%D0%B2%D0%BD%D0%B0-%D0%BB%D1%8F%D0%B3%D1%83%D1%88%D0%BA%D0%B0-2.jpg?14193934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00544">
            <a:off x="618198" y="3977435"/>
            <a:ext cx="2310728" cy="2451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700" name="Picture 4" descr="http://beautiful-all.narod.ru/Skazki/sk3/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05583">
            <a:off x="5983632" y="4017673"/>
            <a:ext cx="2869937" cy="2152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702" name="Picture 6" descr="http://s61.radikal.ru/i172/1106/26/f8e5b7bd0ee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21549">
            <a:off x="3269216" y="3940752"/>
            <a:ext cx="2414883" cy="2810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radionetplus.ru/uploads/posts/2013-10/1381469690_www.radionetplus.ru-5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357554" y="3786190"/>
            <a:ext cx="5214942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Monotype Corsiva" pitchFamily="66" charset="0"/>
            </a:endParaRPr>
          </a:p>
        </p:txBody>
      </p:sp>
      <p:pic>
        <p:nvPicPr>
          <p:cNvPr id="10" name="Picture 2" descr="C:\Users\Admin\Desktop\IMG_20180417_075958.jpg"/>
          <p:cNvPicPr>
            <a:picLocks noChangeAspect="1" noChangeArrowheads="1"/>
          </p:cNvPicPr>
          <p:nvPr/>
        </p:nvPicPr>
        <p:blipFill>
          <a:blip r:embed="rId3" cstate="print"/>
          <a:srcRect l="4878" b="18384"/>
          <a:stretch>
            <a:fillRect/>
          </a:stretch>
        </p:blipFill>
        <p:spPr bwMode="auto">
          <a:xfrm>
            <a:off x="6143636" y="3429000"/>
            <a:ext cx="2718126" cy="3214686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Picture 2" descr="G:\проект 2018\img9.jpg"/>
          <p:cNvPicPr>
            <a:picLocks noChangeAspect="1" noChangeArrowheads="1"/>
          </p:cNvPicPr>
          <p:nvPr/>
        </p:nvPicPr>
        <p:blipFill>
          <a:blip r:embed="rId4"/>
          <a:srcRect l="10937" t="22916" r="4687" b="7291"/>
          <a:stretch>
            <a:fillRect/>
          </a:stretch>
        </p:blipFill>
        <p:spPr bwMode="auto">
          <a:xfrm>
            <a:off x="1000100" y="1000108"/>
            <a:ext cx="5897788" cy="3665319"/>
          </a:xfrm>
          <a:prstGeom prst="rect">
            <a:avLst/>
          </a:prstGeom>
          <a:noFill/>
        </p:spPr>
      </p:pic>
      <p:pic>
        <p:nvPicPr>
          <p:cNvPr id="8" name="Picture 2" descr="http://fan-city.ru/wp-content/uploads/2013/09/shutterstock_6637560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2928926" cy="287912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034" y="214290"/>
            <a:ext cx="80010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      </a:t>
            </a:r>
            <a:r>
              <a:rPr lang="ru-RU" sz="3200" b="1" i="1" dirty="0" smtClean="0">
                <a:solidFill>
                  <a:srgbClr val="A80C39"/>
                </a:solidFill>
                <a:latin typeface="Monotype Corsiva" pitchFamily="66" charset="0"/>
              </a:rPr>
              <a:t>2 этап – поиск материала о структуре сказки</a:t>
            </a:r>
            <a:endParaRPr lang="ru-RU" sz="3200" dirty="0" smtClean="0">
              <a:solidFill>
                <a:srgbClr val="A80C39"/>
              </a:solidFill>
              <a:latin typeface="Monotype Corsiva" pitchFamily="66" charset="0"/>
            </a:endParaRPr>
          </a:p>
          <a:p>
            <a:pPr lvl="0"/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 </a:t>
            </a:r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1.i.ua/prikol/thumb/0/2/53802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571480"/>
            <a:ext cx="80010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        </a:t>
            </a:r>
            <a:r>
              <a:rPr lang="ru-RU" sz="3200" b="1" i="1" dirty="0" smtClean="0">
                <a:solidFill>
                  <a:srgbClr val="A80C39"/>
                </a:solidFill>
                <a:latin typeface="Monotype Corsiva" pitchFamily="66" charset="0"/>
              </a:rPr>
              <a:t>2 этап – поиск материала о структуре сказки</a:t>
            </a:r>
            <a:endParaRPr lang="ru-RU" sz="3200" dirty="0" smtClean="0">
              <a:solidFill>
                <a:srgbClr val="A80C39"/>
              </a:solidFill>
              <a:latin typeface="Monotype Corsiva" pitchFamily="66" charset="0"/>
            </a:endParaRPr>
          </a:p>
          <a:p>
            <a:pPr lvl="0"/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 </a:t>
            </a:r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857232"/>
            <a:ext cx="87868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 smtClean="0">
              <a:solidFill>
                <a:srgbClr val="A80C39"/>
              </a:solidFill>
              <a:latin typeface="Monotype Corsiva" pitchFamily="66" charset="0"/>
            </a:endParaRPr>
          </a:p>
          <a:p>
            <a:endParaRPr lang="ru-RU" sz="3200" b="1" i="1" dirty="0" smtClean="0">
              <a:solidFill>
                <a:srgbClr val="A80C39"/>
              </a:solidFill>
              <a:latin typeface="Monotype Corsiva" pitchFamily="66" charset="0"/>
            </a:endParaRPr>
          </a:p>
          <a:p>
            <a:r>
              <a:rPr lang="ru-RU" sz="3200" b="1" i="1" dirty="0" smtClean="0">
                <a:solidFill>
                  <a:srgbClr val="A80C39"/>
                </a:solidFill>
                <a:latin typeface="Monotype Corsiva" pitchFamily="66" charset="0"/>
              </a:rPr>
              <a:t>Зачин  </a:t>
            </a:r>
            <a:r>
              <a:rPr lang="ru-RU" sz="3200" dirty="0" smtClean="0">
                <a:solidFill>
                  <a:srgbClr val="A80C39"/>
                </a:solidFill>
                <a:latin typeface="Monotype Corsiva" pitchFamily="66" charset="0"/>
              </a:rPr>
              <a:t> </a:t>
            </a: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«Жили – были…», </a:t>
            </a:r>
          </a:p>
          <a:p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«В некотором царстве, в некотором государстве…»</a:t>
            </a:r>
            <a:endParaRPr lang="ru-RU" sz="32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r>
              <a:rPr lang="ru-RU" sz="3200" b="1" i="1" dirty="0" smtClean="0">
                <a:solidFill>
                  <a:srgbClr val="A80C39"/>
                </a:solidFill>
                <a:latin typeface="Monotype Corsiva" pitchFamily="66" charset="0"/>
              </a:rPr>
              <a:t>           Основная часть </a:t>
            </a:r>
          </a:p>
          <a:p>
            <a:r>
              <a:rPr lang="ru-RU" sz="3200" b="1" i="1" dirty="0" smtClean="0">
                <a:solidFill>
                  <a:srgbClr val="A80C39"/>
                </a:solidFill>
                <a:latin typeface="Monotype Corsiva" pitchFamily="66" charset="0"/>
              </a:rPr>
              <a:t>                                Концовка</a:t>
            </a:r>
          </a:p>
          <a:p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                                       «И стали они жить-поживать </a:t>
            </a:r>
          </a:p>
          <a:p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                                          да добра наживать».</a:t>
            </a:r>
            <a:endParaRPr lang="ru-RU" sz="32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endParaRPr lang="ru-RU" sz="3200" dirty="0" smtClean="0">
              <a:solidFill>
                <a:srgbClr val="A80C39"/>
              </a:solidFill>
              <a:latin typeface="Monotype Corsiva" pitchFamily="66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2" descr="http://fan-city.ru/wp-content/uploads/2013/09/shutterstock_6637560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9" y="3487277"/>
            <a:ext cx="3071834" cy="3019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1.i.ua/prikol/thumb/0/2/53802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2976" y="214290"/>
            <a:ext cx="72866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                   </a:t>
            </a:r>
            <a:r>
              <a:rPr lang="ru-RU" sz="3200" b="1" i="1" dirty="0" smtClean="0">
                <a:solidFill>
                  <a:srgbClr val="A80C39"/>
                </a:solidFill>
                <a:latin typeface="Monotype Corsiva" pitchFamily="66" charset="0"/>
              </a:rPr>
              <a:t>3 этап – создание сказки</a:t>
            </a:r>
            <a:endParaRPr lang="ru-RU" sz="3200" dirty="0" smtClean="0">
              <a:solidFill>
                <a:srgbClr val="A80C39"/>
              </a:solidFill>
              <a:latin typeface="Monotype Corsiva" pitchFamily="66" charset="0"/>
            </a:endParaRPr>
          </a:p>
          <a:p>
            <a:pPr lvl="0"/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 </a:t>
            </a:r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G:\проект 2018\Сказка своими руками-3 кл\фото для проекта\IMG_20180416_104552.jpg"/>
          <p:cNvPicPr>
            <a:picLocks noChangeAspect="1" noChangeArrowheads="1"/>
          </p:cNvPicPr>
          <p:nvPr/>
        </p:nvPicPr>
        <p:blipFill>
          <a:blip r:embed="rId3"/>
          <a:srcRect l="11940" t="3980"/>
          <a:stretch>
            <a:fillRect/>
          </a:stretch>
        </p:blipFill>
        <p:spPr bwMode="auto">
          <a:xfrm>
            <a:off x="3929058" y="2428868"/>
            <a:ext cx="4214810" cy="3446861"/>
          </a:xfrm>
          <a:prstGeom prst="rect">
            <a:avLst/>
          </a:prstGeom>
          <a:noFill/>
        </p:spPr>
      </p:pic>
      <p:pic>
        <p:nvPicPr>
          <p:cNvPr id="4101" name="Picture 5" descr="G:\проект 2018\Сказка своими руками-3 кл\фото для проекта\IMG_20180416_104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071546"/>
            <a:ext cx="3643338" cy="2857520"/>
          </a:xfrm>
          <a:prstGeom prst="rect">
            <a:avLst/>
          </a:prstGeom>
          <a:noFill/>
        </p:spPr>
      </p:pic>
      <p:pic>
        <p:nvPicPr>
          <p:cNvPr id="9" name="Picture 2" descr="http://fan-city.ru/wp-content/uploads/2013/09/shutterstock_6637560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9" y="3487277"/>
            <a:ext cx="3071834" cy="3019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1.i.ua/prikol/thumb/0/2/53802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2976" y="214290"/>
            <a:ext cx="72866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    </a:t>
            </a:r>
            <a:r>
              <a:rPr lang="ru-RU" sz="3200" b="1" i="1" dirty="0" smtClean="0">
                <a:solidFill>
                  <a:srgbClr val="A80C39"/>
                </a:solidFill>
                <a:latin typeface="Monotype Corsiva" pitchFamily="66" charset="0"/>
              </a:rPr>
              <a:t>4этап – р</a:t>
            </a:r>
            <a:r>
              <a:rPr lang="ru-RU" sz="3200" b="1" dirty="0" smtClean="0">
                <a:solidFill>
                  <a:srgbClr val="A80C39"/>
                </a:solidFill>
                <a:latin typeface="Monotype Corsiva" pitchFamily="66" charset="0"/>
              </a:rPr>
              <a:t>абота с компьютером</a:t>
            </a:r>
          </a:p>
          <a:p>
            <a:pPr algn="ctr"/>
            <a:r>
              <a:rPr lang="ru-RU" sz="3200" b="1" dirty="0" smtClean="0">
                <a:solidFill>
                  <a:srgbClr val="A80C39"/>
                </a:solidFill>
                <a:latin typeface="Monotype Corsiva" pitchFamily="66" charset="0"/>
              </a:rPr>
              <a:t> – создание печатного варианта сказки</a:t>
            </a:r>
          </a:p>
          <a:p>
            <a:pPr lvl="0"/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 </a:t>
            </a:r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Admin\Desktop\IMG_20180418_132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14488"/>
            <a:ext cx="2740221" cy="3286124"/>
          </a:xfrm>
          <a:prstGeom prst="rect">
            <a:avLst/>
          </a:prstGeom>
          <a:noFill/>
        </p:spPr>
      </p:pic>
      <p:pic>
        <p:nvPicPr>
          <p:cNvPr id="1027" name="Picture 3" descr="C:\Users\Admin\Desktop\IMG_20180418_132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14488"/>
            <a:ext cx="3346585" cy="3290880"/>
          </a:xfrm>
          <a:prstGeom prst="rect">
            <a:avLst/>
          </a:prstGeom>
          <a:noFill/>
        </p:spPr>
      </p:pic>
      <p:pic>
        <p:nvPicPr>
          <p:cNvPr id="9" name="Picture 2" descr="http://fan-city.ru/wp-content/uploads/2013/09/shutterstock_6637560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357562"/>
            <a:ext cx="3071834" cy="3019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1.i.ua/prikol/thumb/0/2/53802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357422" y="5714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A80C39"/>
                </a:solidFill>
                <a:latin typeface="Monotype Corsiva" pitchFamily="66" charset="0"/>
              </a:rPr>
              <a:t>Наши  </a:t>
            </a:r>
            <a:r>
              <a:rPr lang="ru-RU" sz="3200" b="1" dirty="0" smtClean="0">
                <a:solidFill>
                  <a:srgbClr val="A80C39"/>
                </a:solidFill>
                <a:latin typeface="Monotype Corsiva" pitchFamily="66" charset="0"/>
              </a:rPr>
              <a:t>сказки 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50310"/>
          <a:stretch>
            <a:fillRect/>
          </a:stretch>
        </p:blipFill>
        <p:spPr bwMode="auto">
          <a:xfrm>
            <a:off x="3143240" y="1928802"/>
            <a:ext cx="268153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2681969" cy="379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700992"/>
            <a:ext cx="2806937" cy="394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2" descr="http://fan-city.ru/wp-content/uploads/2013/09/shutterstock_6637560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929066"/>
            <a:ext cx="2643207" cy="2598267"/>
          </a:xfrm>
          <a:prstGeom prst="rect">
            <a:avLst/>
          </a:prstGeom>
          <a:noFill/>
        </p:spPr>
      </p:pic>
      <p:pic>
        <p:nvPicPr>
          <p:cNvPr id="13" name="Picture 4" descr="http://eln-vesta.ru/wp-content/uploads/2015/01/%D0%A1%D0%BA%D0%B0%D0%B7%D0%BA%D0%B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500042"/>
            <a:ext cx="1795945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1.i.ua/prikol/thumb/0/2/53802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G:\проект 2018\Сказка своими руками-3 кл\фото для проекта\IMG_20180416_111038.jpg"/>
          <p:cNvPicPr>
            <a:picLocks noChangeAspect="1" noChangeArrowheads="1"/>
          </p:cNvPicPr>
          <p:nvPr/>
        </p:nvPicPr>
        <p:blipFill>
          <a:blip r:embed="rId3"/>
          <a:srcRect l="6250" r="7031" b="10416"/>
          <a:stretch>
            <a:fillRect/>
          </a:stretch>
        </p:blipFill>
        <p:spPr bwMode="auto">
          <a:xfrm>
            <a:off x="4286248" y="2857496"/>
            <a:ext cx="4149235" cy="3214710"/>
          </a:xfrm>
          <a:prstGeom prst="rect">
            <a:avLst/>
          </a:prstGeom>
          <a:noFill/>
        </p:spPr>
      </p:pic>
      <p:pic>
        <p:nvPicPr>
          <p:cNvPr id="5124" name="Picture 4" descr="G:\проект 2018\Сказка своими руками-3 кл\фото для проекта\IMG_20180416_114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71479"/>
            <a:ext cx="3000396" cy="3437953"/>
          </a:xfrm>
          <a:prstGeom prst="rect">
            <a:avLst/>
          </a:prstGeom>
          <a:noFill/>
        </p:spPr>
      </p:pic>
      <p:pic>
        <p:nvPicPr>
          <p:cNvPr id="9" name="Picture 2" descr="http://fan-city.ru/wp-content/uploads/2013/09/shutterstock_6637560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9" y="3487277"/>
            <a:ext cx="3071834" cy="301960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86182" y="5714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66"/>
                </a:solidFill>
                <a:latin typeface="Monotype Corsiva" pitchFamily="66" charset="0"/>
              </a:rPr>
              <a:t> </a:t>
            </a:r>
            <a:r>
              <a:rPr lang="ru-RU" sz="3200" b="1" i="1" dirty="0" smtClean="0">
                <a:solidFill>
                  <a:srgbClr val="A80C39"/>
                </a:solidFill>
                <a:latin typeface="Monotype Corsiva" pitchFamily="66" charset="0"/>
              </a:rPr>
              <a:t>5этап – делаем</a:t>
            </a:r>
            <a:r>
              <a:rPr lang="ru-RU" sz="3200" b="1" dirty="0" smtClean="0">
                <a:solidFill>
                  <a:srgbClr val="A80C39"/>
                </a:solidFill>
                <a:latin typeface="Monotype Corsiva" pitchFamily="66" charset="0"/>
              </a:rPr>
              <a:t> сказку своими руками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1.i.ua/prikol/thumb/0/2/53802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G:\проект 2018\Сказка своими руками-3 кл\фото для проекта\IMG_20180416_111038.jpg"/>
          <p:cNvPicPr>
            <a:picLocks noChangeAspect="1" noChangeArrowheads="1"/>
          </p:cNvPicPr>
          <p:nvPr/>
        </p:nvPicPr>
        <p:blipFill>
          <a:blip r:embed="rId3"/>
          <a:srcRect l="6250" r="7031" b="10416"/>
          <a:stretch>
            <a:fillRect/>
          </a:stretch>
        </p:blipFill>
        <p:spPr bwMode="auto">
          <a:xfrm>
            <a:off x="285720" y="500042"/>
            <a:ext cx="4149235" cy="3214710"/>
          </a:xfrm>
          <a:prstGeom prst="rect">
            <a:avLst/>
          </a:prstGeom>
          <a:noFill/>
        </p:spPr>
      </p:pic>
      <p:pic>
        <p:nvPicPr>
          <p:cNvPr id="5123" name="Picture 3" descr="G:\проект 2018\Сказка своими руками-3 кл\фото для проекта\IMG_20180417_0823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571744"/>
            <a:ext cx="5286380" cy="3360775"/>
          </a:xfrm>
          <a:prstGeom prst="rect">
            <a:avLst/>
          </a:prstGeom>
          <a:noFill/>
        </p:spPr>
      </p:pic>
      <p:pic>
        <p:nvPicPr>
          <p:cNvPr id="9" name="Picture 2" descr="http://fan-city.ru/wp-content/uploads/2013/09/shutterstock_6637560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429000"/>
            <a:ext cx="3071834" cy="3019607"/>
          </a:xfrm>
          <a:prstGeom prst="rect">
            <a:avLst/>
          </a:prstGeom>
          <a:noFill/>
        </p:spPr>
      </p:pic>
      <p:pic>
        <p:nvPicPr>
          <p:cNvPr id="8" name="Picture 4" descr="http://eln-vesta.ru/wp-content/uploads/2015/01/%D0%A1%D0%BA%D0%B0%D0%B7%D0%BA%D0%B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285728"/>
            <a:ext cx="1795945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1.i.ua/prikol/thumb/0/2/53802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072362" cy="3028971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«СКАЗКА </a:t>
            </a:r>
            <a:b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СВОИМИ    РУКАМИ»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7" name="Picture 4" descr="http://lenagold.narod.ru/fon/clipart/b/bab/babochka31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285720" y="4714884"/>
            <a:ext cx="1285884" cy="1379962"/>
          </a:xfrm>
          <a:prstGeom prst="rect">
            <a:avLst/>
          </a:prstGeom>
          <a:noFill/>
        </p:spPr>
      </p:pic>
      <p:pic>
        <p:nvPicPr>
          <p:cNvPr id="6" name="Picture 3" descr="G:\проект 2018\Сказка своими руками-3 кл\фото для проекта\IMG_20180417_0823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643182"/>
            <a:ext cx="5286380" cy="3360775"/>
          </a:xfrm>
          <a:prstGeom prst="rect">
            <a:avLst/>
          </a:prstGeom>
          <a:noFill/>
        </p:spPr>
      </p:pic>
      <p:pic>
        <p:nvPicPr>
          <p:cNvPr id="8" name="Picture 4" descr="http://lenagold.narod.ru/fon/clipart/b/bab/babochka31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643834" y="214290"/>
            <a:ext cx="1285884" cy="1379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26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lenagold.narod.ru/fon/clipart/b/bab/babochka31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285720" y="4714884"/>
            <a:ext cx="1285884" cy="1379962"/>
          </a:xfrm>
          <a:prstGeom prst="rect">
            <a:avLst/>
          </a:prstGeom>
          <a:noFill/>
        </p:spPr>
      </p:pic>
      <p:pic>
        <p:nvPicPr>
          <p:cNvPr id="11" name="Picture 4" descr="http://www.radionetplus.ru/uploads/posts/2013-10/1381469690_www.radionetplus.ru-5.jpg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HDV_0684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786" y="500042"/>
            <a:ext cx="7572428" cy="5572164"/>
          </a:xfrm>
          <a:prstGeom prst="rect">
            <a:avLst/>
          </a:prstGeom>
        </p:spPr>
      </p:pic>
      <p:pic>
        <p:nvPicPr>
          <p:cNvPr id="6" name="Picture 2" descr="http://fan-city.ru/wp-content/uploads/2013/09/shutterstock_6637560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714752"/>
            <a:ext cx="2834270" cy="2786082"/>
          </a:xfrm>
          <a:prstGeom prst="rect">
            <a:avLst/>
          </a:prstGeom>
          <a:noFill/>
        </p:spPr>
      </p:pic>
      <p:pic>
        <p:nvPicPr>
          <p:cNvPr id="8" name="Picture 4" descr="http://eln-vesta.ru/wp-content/uploads/2015/01/%D0%A1%D0%BA%D0%B0%D0%B7%D0%BA%D0%B8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15206" y="285728"/>
            <a:ext cx="1795945" cy="150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34554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radionetplus.ru/uploads/posts/2013-10/1381469690_www.radionetplus.ru-5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357554" y="3786190"/>
            <a:ext cx="5214942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Monotype Corsiva" pitchFamily="66" charset="0"/>
            </a:endParaRPr>
          </a:p>
        </p:txBody>
      </p:sp>
      <p:pic>
        <p:nvPicPr>
          <p:cNvPr id="8" name="Picture 2" descr="http://fan-city.ru/wp-content/uploads/2013/09/shutterstock_6637560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2928926" cy="287912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034" y="214290"/>
            <a:ext cx="80010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      </a:t>
            </a:r>
            <a:endParaRPr lang="ru-RU" sz="3200" dirty="0" smtClean="0">
              <a:solidFill>
                <a:srgbClr val="A80C39"/>
              </a:solidFill>
              <a:latin typeface="Monotype Corsiva" pitchFamily="66" charset="0"/>
            </a:endParaRPr>
          </a:p>
          <a:p>
            <a:pPr lvl="0"/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 </a:t>
            </a:r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Admin\Desktop\IMG_20180419_121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357562"/>
            <a:ext cx="2708123" cy="3357552"/>
          </a:xfrm>
          <a:prstGeom prst="ellipse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Овальная выноска 8"/>
          <p:cNvSpPr/>
          <p:nvPr/>
        </p:nvSpPr>
        <p:spPr>
          <a:xfrm>
            <a:off x="500034" y="500042"/>
            <a:ext cx="6215106" cy="2928958"/>
          </a:xfrm>
          <a:prstGeom prst="wedgeEllipseCallout">
            <a:avLst>
              <a:gd name="adj1" fmla="val 51088"/>
              <a:gd name="adj2" fmla="val 88208"/>
            </a:avLst>
          </a:prstGeom>
          <a:solidFill>
            <a:srgbClr val="B9CDE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pPr algn="ctr"/>
            <a:r>
              <a:rPr lang="ru-RU" sz="2700" b="1" dirty="0" smtClean="0">
                <a:solidFill>
                  <a:srgbClr val="000066"/>
                </a:solidFill>
                <a:latin typeface="Monotype Corsiva" pitchFamily="66" charset="0"/>
              </a:rPr>
              <a:t>Мы пришли к </a:t>
            </a:r>
          </a:p>
          <a:p>
            <a:pPr algn="ctr"/>
            <a:r>
              <a:rPr lang="ru-RU" sz="2700" b="1" dirty="0" smtClean="0">
                <a:solidFill>
                  <a:srgbClr val="000066"/>
                </a:solidFill>
                <a:latin typeface="Monotype Corsiva" pitchFamily="66" charset="0"/>
              </a:rPr>
              <a:t>выводу, что талант сказочника не родится сам по себе. Он как зернышко в земле, чтобы вырасти, ему нужны старания и время.</a:t>
            </a:r>
            <a:r>
              <a:rPr lang="ru-RU" sz="2700" dirty="0" smtClean="0">
                <a:solidFill>
                  <a:srgbClr val="000066"/>
                </a:solidFill>
                <a:latin typeface="Monotype Corsiva" pitchFamily="66" charset="0"/>
              </a:rPr>
              <a:t>  </a:t>
            </a:r>
          </a:p>
          <a:p>
            <a:pPr algn="ctr"/>
            <a:endParaRPr lang="ru-RU" sz="2800" dirty="0"/>
          </a:p>
        </p:txBody>
      </p:sp>
      <p:pic>
        <p:nvPicPr>
          <p:cNvPr id="11" name="Picture 4" descr="http://lenagold.narod.ru/fon/clipart/b/bab/babochka31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 flipV="1">
            <a:off x="7572396" y="285728"/>
            <a:ext cx="1285884" cy="1379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radionetplus.ru/uploads/posts/2013-10/1381469690_www.radionetplus.ru-5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357554" y="3786190"/>
            <a:ext cx="5214942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Monotype Corsiva" pitchFamily="66" charset="0"/>
            </a:endParaRPr>
          </a:p>
        </p:txBody>
      </p:sp>
      <p:pic>
        <p:nvPicPr>
          <p:cNvPr id="10" name="Picture 2" descr="C:\Users\Admin\Desktop\IMG_20180417_075958.jpg"/>
          <p:cNvPicPr>
            <a:picLocks noChangeAspect="1" noChangeArrowheads="1"/>
          </p:cNvPicPr>
          <p:nvPr/>
        </p:nvPicPr>
        <p:blipFill>
          <a:blip r:embed="rId3" cstate="print"/>
          <a:srcRect l="4878" b="18384"/>
          <a:stretch>
            <a:fillRect/>
          </a:stretch>
        </p:blipFill>
        <p:spPr bwMode="auto">
          <a:xfrm>
            <a:off x="6143636" y="3429000"/>
            <a:ext cx="2718126" cy="3214686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2" descr="http://fan-city.ru/wp-content/uploads/2013/09/shutterstock_6637560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2928926" cy="287912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0034" y="214290"/>
            <a:ext cx="80010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      </a:t>
            </a:r>
            <a:endParaRPr lang="ru-RU" sz="3200" dirty="0" smtClean="0">
              <a:solidFill>
                <a:srgbClr val="A80C39"/>
              </a:solidFill>
              <a:latin typeface="Monotype Corsiva" pitchFamily="66" charset="0"/>
            </a:endParaRPr>
          </a:p>
          <a:p>
            <a:pPr lvl="0"/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 </a:t>
            </a:r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500034" y="500042"/>
            <a:ext cx="6000760" cy="2928958"/>
          </a:xfrm>
          <a:prstGeom prst="wedgeEllipseCallout">
            <a:avLst>
              <a:gd name="adj1" fmla="val 51689"/>
              <a:gd name="adj2" fmla="val 100313"/>
            </a:avLst>
          </a:prstGeom>
          <a:solidFill>
            <a:srgbClr val="B9CDE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A80C39"/>
                </a:solidFill>
                <a:latin typeface="Monotype Corsiva" pitchFamily="66" charset="0"/>
              </a:rPr>
              <a:t>Читайте сказки, придумывайте их, они делают этот мир лучше и добрее.</a:t>
            </a:r>
            <a:endParaRPr lang="ru-RU" sz="3200" dirty="0" smtClean="0">
              <a:solidFill>
                <a:srgbClr val="A80C39"/>
              </a:solidFill>
              <a:latin typeface="Monotype Corsiva" pitchFamily="66" charset="0"/>
            </a:endParaRPr>
          </a:p>
          <a:p>
            <a:pPr algn="ctr"/>
            <a:endParaRPr lang="ru-RU" sz="2800" dirty="0"/>
          </a:p>
        </p:txBody>
      </p:sp>
      <p:pic>
        <p:nvPicPr>
          <p:cNvPr id="11" name="Picture 4" descr="http://lenagold.narod.ru/fon/clipart/b/bab/babochka31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 flipV="1">
            <a:off x="7572396" y="285728"/>
            <a:ext cx="1285884" cy="1379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1.i.ua/prikol/thumb/0/2/53802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4" descr="http://lenagold.narod.ru/fon/clipart/b/bab/babochka31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285720" y="4714884"/>
            <a:ext cx="1285884" cy="1379962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57290" y="1000108"/>
            <a:ext cx="6400800" cy="17526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4429156"/>
          </a:xfrm>
        </p:spPr>
        <p:txBody>
          <a:bodyPr rtlCol="0">
            <a:normAutofit fontScale="90000"/>
          </a:bodyPr>
          <a:lstStyle/>
          <a:p>
            <a:pPr algn="just">
              <a:defRPr/>
            </a:pPr>
            <a:r>
              <a:rPr lang="ru-RU" altLang="ru-RU" sz="31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</a:t>
            </a: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С самого раннего детства родители, бабушки, дедушки знакомят нас с произведениями устного народного творчества? Будучи малышами, мы с удовольствием играем в </a:t>
            </a:r>
            <a:r>
              <a:rPr lang="ru-RU" sz="3100" b="1" dirty="0" err="1" smtClean="0">
                <a:solidFill>
                  <a:srgbClr val="002060"/>
                </a:solidFill>
                <a:latin typeface="Monotype Corsiva" pitchFamily="66" charset="0"/>
              </a:rPr>
              <a:t>игры-потешки</a:t>
            </a: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, «варим» кашу с </a:t>
            </a:r>
            <a:r>
              <a:rPr lang="ru-RU" sz="3100" b="1" dirty="0" err="1" smtClean="0">
                <a:solidFill>
                  <a:srgbClr val="002060"/>
                </a:solidFill>
                <a:latin typeface="Monotype Corsiva" pitchFamily="66" charset="0"/>
              </a:rPr>
              <a:t>сорокой-белобокой</a:t>
            </a: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, засыпаем под колыбельные песенки. Становясь старше, мы с огромным удовольствием  слушаем, а потом с помощью взрослых рассказываем сказки, путешествуя при этом вместе со сказочными героями: колобком, </a:t>
            </a:r>
            <a:r>
              <a:rPr lang="ru-RU" sz="3100" b="1" dirty="0" err="1" smtClean="0">
                <a:solidFill>
                  <a:srgbClr val="002060"/>
                </a:solidFill>
                <a:latin typeface="Monotype Corsiva" pitchFamily="66" charset="0"/>
              </a:rPr>
              <a:t>зайкой-попрыгайкой</a:t>
            </a: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, петушком-золотым гребешком</a:t>
            </a:r>
            <a:r>
              <a:rPr lang="ru-RU" sz="3100" dirty="0" smtClean="0">
                <a:solidFill>
                  <a:srgbClr val="002060"/>
                </a:solidFill>
                <a:latin typeface="Monotype Corsiva" pitchFamily="66" charset="0"/>
              </a:rPr>
              <a:t>…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7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57422" y="4929198"/>
            <a:ext cx="5786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A80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</a:t>
            </a:r>
            <a:r>
              <a:rPr lang="ru-RU" sz="2800" b="1" dirty="0" smtClean="0">
                <a:solidFill>
                  <a:srgbClr val="A80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Проблема:      </a:t>
            </a:r>
          </a:p>
          <a:p>
            <a:r>
              <a:rPr lang="ru-RU" sz="2800" b="1" dirty="0" smtClean="0">
                <a:solidFill>
                  <a:srgbClr val="A80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можно  ли сочинить сказку  самому?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634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1.i.ua/prikol/thumb/0/2/53802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ьная выноска 8"/>
          <p:cNvSpPr/>
          <p:nvPr/>
        </p:nvSpPr>
        <p:spPr>
          <a:xfrm>
            <a:off x="285720" y="428604"/>
            <a:ext cx="6000760" cy="2928958"/>
          </a:xfrm>
          <a:prstGeom prst="wedgeEllipseCallout">
            <a:avLst>
              <a:gd name="adj1" fmla="val 51689"/>
              <a:gd name="adj2" fmla="val 100313"/>
            </a:avLst>
          </a:prstGeom>
          <a:solidFill>
            <a:srgbClr val="B9CDE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Была выдвинута </a:t>
            </a:r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гипотеза: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 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каждый человек способен сочинить сказку, если он знает, как это делается.</a:t>
            </a:r>
            <a:endParaRPr lang="ru-RU" sz="2800" dirty="0"/>
          </a:p>
        </p:txBody>
      </p:sp>
      <p:pic>
        <p:nvPicPr>
          <p:cNvPr id="7" name="Picture 4" descr="http://lenagold.narod.ru/fon/clipart/b/bab/babochka31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285720" y="4714884"/>
            <a:ext cx="1285884" cy="1379962"/>
          </a:xfrm>
          <a:prstGeom prst="rect">
            <a:avLst/>
          </a:prstGeom>
          <a:noFill/>
        </p:spPr>
      </p:pic>
      <p:pic>
        <p:nvPicPr>
          <p:cNvPr id="10" name="Picture 4" descr="http://eln-vesta.ru/wp-content/uploads/2015/01/%D0%A1%D0%BA%D0%B0%D0%B7%D0%BA%D0%B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357166"/>
            <a:ext cx="1795945" cy="1500174"/>
          </a:xfrm>
          <a:prstGeom prst="rect">
            <a:avLst/>
          </a:prstGeom>
          <a:noFill/>
        </p:spPr>
      </p:pic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229600" cy="19939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IMG_20180417_075958.jpg"/>
          <p:cNvPicPr>
            <a:picLocks noChangeAspect="1" noChangeArrowheads="1"/>
          </p:cNvPicPr>
          <p:nvPr/>
        </p:nvPicPr>
        <p:blipFill>
          <a:blip r:embed="rId5"/>
          <a:srcRect l="4878" b="18384"/>
          <a:stretch>
            <a:fillRect/>
          </a:stretch>
        </p:blipFill>
        <p:spPr bwMode="auto">
          <a:xfrm>
            <a:off x="5500694" y="2643182"/>
            <a:ext cx="3261755" cy="3857628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1634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1.i.ua/prikol/thumb/0/2/53802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4" descr="http://lenagold.narod.ru/fon/clipart/b/bab/babochka31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285720" y="4714884"/>
            <a:ext cx="1285884" cy="1379962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57290" y="1000108"/>
            <a:ext cx="6400800" cy="17526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810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8172480" cy="5072097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002060"/>
                </a:solidFill>
                <a:latin typeface="Monotype Corsiva" pitchFamily="66" charset="0"/>
              </a:rPr>
              <a:t>           </a:t>
            </a: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Мы поставили перед собой </a:t>
            </a:r>
            <a:r>
              <a:rPr lang="ru-RU" sz="3100" b="1" u="sng" dirty="0" smtClean="0">
                <a:solidFill>
                  <a:srgbClr val="A80C39"/>
                </a:solidFill>
                <a:latin typeface="Monotype Corsiva" pitchFamily="66" charset="0"/>
              </a:rPr>
              <a:t>цель</a:t>
            </a: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: сочинить сказки и оформить их .</a:t>
            </a:r>
            <a:b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           Для достижения цели  мы поставили следующие задачи:</a:t>
            </a:r>
            <a:b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*   найти теоретический материал о видах сказки;</a:t>
            </a:r>
            <a:b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*   найти теоретический материал о композиции сказки;</a:t>
            </a:r>
            <a:b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*   найти информацию о героях сказки;</a:t>
            </a:r>
            <a:b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*   воспользоваться данной информацией</a:t>
            </a:r>
            <a:r>
              <a:rPr lang="ru-RU" sz="3100" b="1" dirty="0" smtClean="0"/>
              <a:t> </a:t>
            </a: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практически –    сочинить сказку;</a:t>
            </a:r>
            <a:b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*   подготовить иллюстрации к сказкам;</a:t>
            </a:r>
            <a:r>
              <a:rPr lang="ru-RU" sz="31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xmlns="" val="11634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radionetplus.ru/uploads/posts/2013-10/1381469690_www.radionetplus.ru-5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14290"/>
            <a:ext cx="57642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A80C39"/>
                </a:solidFill>
                <a:latin typeface="Monotype Corsiva" pitchFamily="66" charset="0"/>
              </a:rPr>
              <a:t>1 этап – поход  </a:t>
            </a:r>
            <a:r>
              <a:rPr lang="ru-RU" sz="3200" b="1" dirty="0" smtClean="0">
                <a:solidFill>
                  <a:srgbClr val="A80C39"/>
                </a:solidFill>
                <a:latin typeface="Monotype Corsiva" pitchFamily="66" charset="0"/>
              </a:rPr>
              <a:t>в библиотеку и</a:t>
            </a:r>
          </a:p>
          <a:p>
            <a:pPr algn="ctr"/>
            <a:r>
              <a:rPr lang="ru-RU" sz="3200" b="1" dirty="0" smtClean="0">
                <a:solidFill>
                  <a:srgbClr val="A80C39"/>
                </a:solidFill>
                <a:latin typeface="Monotype Corsiva" pitchFamily="66" charset="0"/>
              </a:rPr>
              <a:t> </a:t>
            </a:r>
            <a:r>
              <a:rPr lang="ru-RU" sz="3200" b="1" i="1" dirty="0" smtClean="0">
                <a:solidFill>
                  <a:srgbClr val="A80C39"/>
                </a:solidFill>
                <a:latin typeface="Monotype Corsiva" pitchFamily="66" charset="0"/>
              </a:rPr>
              <a:t>поиск  теоретического </a:t>
            </a:r>
          </a:p>
          <a:p>
            <a:pPr algn="ctr"/>
            <a:r>
              <a:rPr lang="ru-RU" sz="3200" b="1" i="1" dirty="0" smtClean="0">
                <a:solidFill>
                  <a:srgbClr val="A80C39"/>
                </a:solidFill>
                <a:latin typeface="Monotype Corsiva" pitchFamily="66" charset="0"/>
              </a:rPr>
              <a:t>материала </a:t>
            </a:r>
          </a:p>
          <a:p>
            <a:pPr algn="ctr"/>
            <a:r>
              <a:rPr lang="ru-RU" sz="3200" b="1" i="1" dirty="0" smtClean="0">
                <a:solidFill>
                  <a:srgbClr val="A80C39"/>
                </a:solidFill>
                <a:latin typeface="Monotype Corsiva" pitchFamily="66" charset="0"/>
              </a:rPr>
              <a:t>о сказках</a:t>
            </a:r>
            <a:endParaRPr lang="ru-RU" sz="3200" dirty="0" smtClean="0">
              <a:solidFill>
                <a:srgbClr val="A80C39"/>
              </a:solidFill>
              <a:latin typeface="Monotype Corsiva" pitchFamily="66" charset="0"/>
            </a:endParaRPr>
          </a:p>
          <a:p>
            <a:pPr lvl="0"/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r>
              <a:rPr lang="ru-RU" sz="2800" b="1" i="1" dirty="0" smtClean="0">
                <a:solidFill>
                  <a:srgbClr val="000066"/>
                </a:solidFill>
                <a:latin typeface="Monotype Corsiva" pitchFamily="66" charset="0"/>
              </a:rPr>
              <a:t> </a:t>
            </a:r>
            <a:endParaRPr lang="ru-RU" sz="2800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G:\проект 2018\Сказка своими руками-3 кл\фото для проекта\IMG_20180416_105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786058"/>
            <a:ext cx="2940464" cy="2528865"/>
          </a:xfrm>
          <a:prstGeom prst="rect">
            <a:avLst/>
          </a:prstGeom>
          <a:noFill/>
        </p:spPr>
      </p:pic>
      <p:pic>
        <p:nvPicPr>
          <p:cNvPr id="2050" name="Picture 2" descr="C:\Users\Admin\Desktop\IMG_20180418_1012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71546"/>
            <a:ext cx="2571768" cy="2643182"/>
          </a:xfrm>
          <a:prstGeom prst="rect">
            <a:avLst/>
          </a:prstGeom>
          <a:noFill/>
        </p:spPr>
      </p:pic>
      <p:pic>
        <p:nvPicPr>
          <p:cNvPr id="1028" name="Picture 4" descr="G:\проект 2018\Сказка своими руками-3 кл\фото для проекта\IMG_20180416_105236.jpg"/>
          <p:cNvPicPr>
            <a:picLocks noChangeAspect="1" noChangeArrowheads="1"/>
          </p:cNvPicPr>
          <p:nvPr/>
        </p:nvPicPr>
        <p:blipFill>
          <a:blip r:embed="rId5" cstate="print"/>
          <a:srcRect l="3913" r="3043" b="12500"/>
          <a:stretch>
            <a:fillRect/>
          </a:stretch>
        </p:blipFill>
        <p:spPr bwMode="auto">
          <a:xfrm>
            <a:off x="5072066" y="4143380"/>
            <a:ext cx="3071834" cy="2411524"/>
          </a:xfrm>
          <a:prstGeom prst="rect">
            <a:avLst/>
          </a:prstGeom>
          <a:noFill/>
        </p:spPr>
      </p:pic>
      <p:pic>
        <p:nvPicPr>
          <p:cNvPr id="9" name="Picture 4" descr="http://eln-vesta.ru/wp-content/uploads/2015/01/%D0%A1%D0%BA%D0%B0%D0%B7%D0%BA%D0%B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2071678"/>
            <a:ext cx="1795945" cy="1500174"/>
          </a:xfrm>
          <a:prstGeom prst="rect">
            <a:avLst/>
          </a:prstGeom>
          <a:noFill/>
        </p:spPr>
      </p:pic>
      <p:pic>
        <p:nvPicPr>
          <p:cNvPr id="8" name="Picture 4" descr="http://lenagold.narod.ru/fon/clipart/b/bab/babochka31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V="1">
            <a:off x="214282" y="5143512"/>
            <a:ext cx="1285884" cy="1379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1.i.ua/prikol/thumb/0/2/538020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4" descr="http://lenagold.narod.ru/fon/clipart/b/bab/babochka31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V="1">
            <a:off x="285720" y="4714884"/>
            <a:ext cx="1285884" cy="1379962"/>
          </a:xfrm>
          <a:prstGeom prst="rect">
            <a:avLst/>
          </a:prstGeom>
          <a:noFill/>
        </p:spPr>
      </p:pic>
      <p:pic>
        <p:nvPicPr>
          <p:cNvPr id="10" name="Picture 4" descr="http://eln-vesta.ru/wp-content/uploads/2015/01/%D0%A1%D0%BA%D0%B0%D0%B7%D0%BA%D0%B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48055" y="357166"/>
            <a:ext cx="1795945" cy="150017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357166"/>
            <a:ext cx="864399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A80C39"/>
                </a:solidFill>
                <a:latin typeface="Monotype Corsiva" pitchFamily="66" charset="0"/>
              </a:rPr>
              <a:t>Новый толково-словообразовательный словарь русского языка.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A80C39"/>
                </a:solidFill>
                <a:latin typeface="Monotype Corsiva" pitchFamily="66" charset="0"/>
              </a:rPr>
              <a:t>Автор Т. Ф. Ефремова.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СКАЗКА 1. Повествовательное произведение устного народного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творчества о вымышленных лицах и событиях или литературное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произведение такого  характера.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       2. перен. Что-л. фантастическое, заманчивое.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       3.разг. Неправда, вымысел, небылица, ложь; то, чему никто не поверит.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200" b="1" dirty="0" smtClean="0">
                <a:solidFill>
                  <a:srgbClr val="A80C39"/>
                </a:solidFill>
                <a:latin typeface="Monotype Corsiva" pitchFamily="66" charset="0"/>
              </a:rPr>
              <a:t>Толковый словарь под ред. C. И. Ожегова и Н.Ю.Шведовой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 СКАЗКА 1. Повествовательное, обычно </a:t>
            </a:r>
            <a:r>
              <a:rPr lang="ru-RU" sz="2200" b="1" dirty="0" err="1" smtClean="0">
                <a:solidFill>
                  <a:srgbClr val="002060"/>
                </a:solidFill>
                <a:latin typeface="Monotype Corsiva" pitchFamily="66" charset="0"/>
              </a:rPr>
              <a:t>народно-поэтическое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произведение о  вымышленных лицах и событиях, преимущ. с участием волшебных,  фантастических сил;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2. Выдумка, ложь (разг.);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3 Тоже, что чудо.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</a:t>
            </a:r>
            <a:r>
              <a:rPr lang="ru-RU" sz="2200" b="1" dirty="0" smtClean="0">
                <a:solidFill>
                  <a:srgbClr val="A80C39"/>
                </a:solidFill>
                <a:latin typeface="Monotype Corsiva" pitchFamily="66" charset="0"/>
              </a:rPr>
              <a:t>                             Современный толковый словарь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СКАЗКА –  один из основных жанров фольклора, эпическое,            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преимущественно прозаическое произведение волшебного,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авантюрного или бытового характера с установкой на вымысел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34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проект 2018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12660"/>
            <a:ext cx="9151437" cy="6845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radionetplus.ru/uploads/posts/2013-10/1381469690_www.radionetplus.ru-5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fan-city.ru/wp-content/uploads/2013/09/shutterstock_6637560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928934"/>
            <a:ext cx="3706329" cy="364331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786446" y="2071678"/>
            <a:ext cx="214314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АВТОРСКИЕ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857356" y="2143116"/>
            <a:ext cx="214314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НАРОДНЫЕ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 rot="10800000" flipV="1">
            <a:off x="2928926" y="1142984"/>
            <a:ext cx="1357322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5429256" y="1071546"/>
            <a:ext cx="142876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428604"/>
            <a:ext cx="2428892" cy="71438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СКАЗКИ</a:t>
            </a:r>
            <a:endParaRPr lang="ru-RU" dirty="0"/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14282" y="3571876"/>
            <a:ext cx="2143140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БЫТОВ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ЫЕ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00364" y="3571876"/>
            <a:ext cx="2928958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ЖИВОТНЫХ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428728" y="4786322"/>
            <a:ext cx="2928958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ВОЛШЕБНЫЕ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Прямая со стрелкой 20"/>
          <p:cNvCxnSpPr>
            <a:endCxn id="15" idx="0"/>
          </p:cNvCxnSpPr>
          <p:nvPr/>
        </p:nvCxnSpPr>
        <p:spPr>
          <a:xfrm rot="10800000" flipV="1">
            <a:off x="1285852" y="2928934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1785917" y="3857629"/>
            <a:ext cx="185739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6" idx="0"/>
          </p:cNvCxnSpPr>
          <p:nvPr/>
        </p:nvCxnSpPr>
        <p:spPr>
          <a:xfrm>
            <a:off x="3143240" y="2928934"/>
            <a:ext cx="1321603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352</Words>
  <Application>Microsoft Office PowerPoint</Application>
  <PresentationFormat>Экран (4:3)</PresentationFormat>
  <Paragraphs>82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      МОУ Батмановская  сош        Проектная работа              «СКАЗКА     СВОИМИ    РУКАМИ»</vt:lpstr>
      <vt:lpstr>            «СКАЗКА     СВОИМИ    РУКАМИ»</vt:lpstr>
      <vt:lpstr>        С самого раннего детства родители, бабушки, дедушки знакомят нас с произведениями устного народного творчества? Будучи малышами, мы с удовольствием играем в игры-потешки, «варим» кашу с сорокой-белобокой, засыпаем под колыбельные песенки. Становясь старше, мы с огромным удовольствием  слушаем, а потом с помощью взрослых рассказываем сказки, путешествуя при этом вместе со сказочными героями: колобком, зайкой-попрыгайкой, петушком-золотым гребешком…  </vt:lpstr>
      <vt:lpstr>  </vt:lpstr>
      <vt:lpstr>           Мы поставили перед собой цель: сочинить сказки и оформить их .            Для достижения цели  мы поставили следующие задачи: *   найти теоретический материал о видах сказки; *   найти теоретический материал о композиции сказки; *   найти информацию о героях сказки; *   воспользоваться данной информацией практически –    сочинить сказку; *   подготовить иллюстрации к сказкам;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сказки</dc:title>
  <dc:creator>---</dc:creator>
  <cp:lastModifiedBy>Admin</cp:lastModifiedBy>
  <cp:revision>97</cp:revision>
  <dcterms:created xsi:type="dcterms:W3CDTF">2014-12-06T01:26:58Z</dcterms:created>
  <dcterms:modified xsi:type="dcterms:W3CDTF">2018-04-19T18:23:38Z</dcterms:modified>
</cp:coreProperties>
</file>