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1" r:id="rId14"/>
    <p:sldId id="268" r:id="rId15"/>
    <p:sldId id="270" r:id="rId16"/>
    <p:sldId id="269" r:id="rId17"/>
    <p:sldId id="279" r:id="rId18"/>
    <p:sldId id="282" r:id="rId19"/>
    <p:sldId id="273" r:id="rId20"/>
    <p:sldId id="276" r:id="rId21"/>
    <p:sldId id="277" r:id="rId22"/>
    <p:sldId id="274" r:id="rId23"/>
    <p:sldId id="280" r:id="rId24"/>
    <p:sldId id="283" r:id="rId25"/>
    <p:sldId id="284" r:id="rId26"/>
    <p:sldId id="285" r:id="rId27"/>
    <p:sldId id="287" r:id="rId28"/>
    <p:sldId id="286" r:id="rId2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79" autoAdjust="0"/>
  </p:normalViewPr>
  <p:slideViewPr>
    <p:cSldViewPr snapToGrid="0">
      <p:cViewPr varScale="1">
        <p:scale>
          <a:sx n="86" d="100"/>
          <a:sy n="86"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050B6B-9BE9-4DE8-8246-089E943AE1CD}" type="datetimeFigureOut">
              <a:rPr lang="ru-RU" smtClean="0"/>
              <a:t>25.07.2018</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B34020-1364-4013-A314-881ED2D21218}" type="slidenum">
              <a:rPr lang="ru-RU" smtClean="0"/>
              <a:t>‹#›</a:t>
            </a:fld>
            <a:endParaRPr lang="ru-RU"/>
          </a:p>
        </p:txBody>
      </p:sp>
    </p:spTree>
    <p:extLst>
      <p:ext uri="{BB962C8B-B14F-4D97-AF65-F5344CB8AC3E}">
        <p14:creationId xmlns:p14="http://schemas.microsoft.com/office/powerpoint/2010/main" val="1545784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CB34020-1364-4013-A314-881ED2D21218}" type="slidenum">
              <a:rPr lang="ru-RU" smtClean="0"/>
              <a:t>2</a:t>
            </a:fld>
            <a:endParaRPr lang="ru-RU"/>
          </a:p>
        </p:txBody>
      </p:sp>
    </p:spTree>
    <p:extLst>
      <p:ext uri="{BB962C8B-B14F-4D97-AF65-F5344CB8AC3E}">
        <p14:creationId xmlns:p14="http://schemas.microsoft.com/office/powerpoint/2010/main" val="420039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96441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81015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81069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3419253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980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3318775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2285237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2722877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1293962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39DD13-D242-4B8B-8F03-38C4E0A72171}" type="datetimeFigureOut">
              <a:rPr lang="ru-RU" smtClean="0"/>
              <a:t>25.07.2018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12248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39DD13-D242-4B8B-8F03-38C4E0A72171}" type="datetimeFigureOut">
              <a:rPr lang="ru-RU" smtClean="0"/>
              <a:t>25.07.2018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255125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39DD13-D242-4B8B-8F03-38C4E0A72171}" type="datetimeFigureOut">
              <a:rPr lang="ru-RU" smtClean="0"/>
              <a:t>25.07.2018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165578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39DD13-D242-4B8B-8F03-38C4E0A72171}" type="datetimeFigureOut">
              <a:rPr lang="ru-RU" smtClean="0"/>
              <a:t>25.07.2018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335386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9DD13-D242-4B8B-8F03-38C4E0A72171}" type="datetimeFigureOut">
              <a:rPr lang="ru-RU" smtClean="0"/>
              <a:t>25.07.2018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3866387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39DD13-D242-4B8B-8F03-38C4E0A72171}" type="datetimeFigureOut">
              <a:rPr lang="ru-RU" smtClean="0"/>
              <a:t>25.07.2018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290231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39DD13-D242-4B8B-8F03-38C4E0A72171}" type="datetimeFigureOut">
              <a:rPr lang="ru-RU" smtClean="0"/>
              <a:t>25.07.2018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E51597-863C-4C5A-A26D-15C7E5AEF29C}" type="slidenum">
              <a:rPr lang="ru-RU" smtClean="0"/>
              <a:t>‹#›</a:t>
            </a:fld>
            <a:endParaRPr lang="ru-RU"/>
          </a:p>
        </p:txBody>
      </p:sp>
    </p:spTree>
    <p:extLst>
      <p:ext uri="{BB962C8B-B14F-4D97-AF65-F5344CB8AC3E}">
        <p14:creationId xmlns:p14="http://schemas.microsoft.com/office/powerpoint/2010/main" val="264986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39DD13-D242-4B8B-8F03-38C4E0A72171}" type="datetimeFigureOut">
              <a:rPr lang="ru-RU" smtClean="0"/>
              <a:t>25.07.2018</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9E51597-863C-4C5A-A26D-15C7E5AEF29C}" type="slidenum">
              <a:rPr lang="ru-RU" smtClean="0"/>
              <a:t>‹#›</a:t>
            </a:fld>
            <a:endParaRPr lang="ru-RU"/>
          </a:p>
        </p:txBody>
      </p:sp>
    </p:spTree>
    <p:extLst>
      <p:ext uri="{BB962C8B-B14F-4D97-AF65-F5344CB8AC3E}">
        <p14:creationId xmlns:p14="http://schemas.microsoft.com/office/powerpoint/2010/main" val="765694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7288"/>
            <a:ext cx="10912412" cy="1344058"/>
          </a:xfrm>
        </p:spPr>
        <p:txBody>
          <a:bodyPr>
            <a:normAutofit/>
          </a:bodyPr>
          <a:lstStyle/>
          <a:p>
            <a:pPr algn="ctr"/>
            <a:r>
              <a:rPr lang="ru-RU" dirty="0">
                <a:cs typeface="Arabic Typesetting" panose="03020402040406030203" pitchFamily="66" charset="-78"/>
              </a:rPr>
              <a:t>МБУ ДО Центр детского творчества « Тускул» Верхневилюйский улус( район)</a:t>
            </a:r>
          </a:p>
        </p:txBody>
      </p:sp>
      <p:sp>
        <p:nvSpPr>
          <p:cNvPr id="3" name="Объект 2"/>
          <p:cNvSpPr>
            <a:spLocks noGrp="1"/>
          </p:cNvSpPr>
          <p:nvPr>
            <p:ph idx="1"/>
          </p:nvPr>
        </p:nvSpPr>
        <p:spPr>
          <a:xfrm>
            <a:off x="352540" y="1729649"/>
            <a:ext cx="11380424" cy="4803354"/>
          </a:xfrm>
        </p:spPr>
        <p:txBody>
          <a:bodyPr>
            <a:normAutofit fontScale="70000" lnSpcReduction="20000"/>
          </a:bodyPr>
          <a:lstStyle/>
          <a:p>
            <a:pPr marL="0" indent="0" algn="ctr">
              <a:buNone/>
            </a:pPr>
            <a:r>
              <a:rPr lang="ru-RU" sz="5100" dirty="0" smtClean="0">
                <a:solidFill>
                  <a:srgbClr val="002060"/>
                </a:solidFill>
                <a:latin typeface="Arial Black" panose="020B0A04020102020204" pitchFamily="34" charset="0"/>
              </a:rPr>
              <a:t>П  Р  О  Е  К  </a:t>
            </a:r>
            <a:r>
              <a:rPr lang="ru-RU" sz="5100" dirty="0">
                <a:solidFill>
                  <a:srgbClr val="002060"/>
                </a:solidFill>
                <a:latin typeface="Arial Black" panose="020B0A04020102020204" pitchFamily="34" charset="0"/>
              </a:rPr>
              <a:t>Т</a:t>
            </a:r>
          </a:p>
          <a:p>
            <a:pPr marL="0" indent="0">
              <a:buNone/>
            </a:pPr>
            <a:r>
              <a:rPr lang="ru-RU" sz="5100" dirty="0">
                <a:solidFill>
                  <a:srgbClr val="002060"/>
                </a:solidFill>
              </a:rPr>
              <a:t> </a:t>
            </a:r>
          </a:p>
          <a:p>
            <a:pPr marL="0" indent="0" algn="ctr">
              <a:buNone/>
            </a:pPr>
            <a:r>
              <a:rPr lang="ru-RU" sz="5100" dirty="0">
                <a:solidFill>
                  <a:srgbClr val="002060"/>
                </a:solidFill>
                <a:latin typeface="Arial Black" panose="020B0A04020102020204" pitchFamily="34" charset="0"/>
              </a:rPr>
              <a:t>Озеленение  сквера  г. </a:t>
            </a:r>
            <a:r>
              <a:rPr lang="ru-RU" sz="5100" dirty="0" smtClean="0">
                <a:solidFill>
                  <a:srgbClr val="002060"/>
                </a:solidFill>
                <a:latin typeface="Arial Black" panose="020B0A04020102020204" pitchFamily="34" charset="0"/>
              </a:rPr>
              <a:t>Якутска</a:t>
            </a:r>
            <a:endParaRPr lang="ru-RU" sz="5100" dirty="0">
              <a:solidFill>
                <a:srgbClr val="002060"/>
              </a:solidFill>
              <a:latin typeface="Arial Black" panose="020B0A04020102020204" pitchFamily="34" charset="0"/>
            </a:endParaRPr>
          </a:p>
          <a:p>
            <a:pPr marL="0" indent="0" algn="ctr">
              <a:buNone/>
            </a:pPr>
            <a:r>
              <a:rPr lang="ru-RU" sz="5100" dirty="0" smtClean="0">
                <a:solidFill>
                  <a:srgbClr val="002060"/>
                </a:solidFill>
                <a:latin typeface="Arial Black" panose="020B0A04020102020204" pitchFamily="34" charset="0"/>
              </a:rPr>
              <a:t>Летним  лагерем </a:t>
            </a:r>
          </a:p>
          <a:p>
            <a:pPr marL="0" indent="0" algn="ctr">
              <a:buNone/>
            </a:pPr>
            <a:r>
              <a:rPr lang="ru-RU" sz="5100" dirty="0" smtClean="0">
                <a:solidFill>
                  <a:srgbClr val="002060"/>
                </a:solidFill>
                <a:latin typeface="Arial Black" panose="020B0A04020102020204" pitchFamily="34" charset="0"/>
              </a:rPr>
              <a:t> «Волонтерское движение»</a:t>
            </a:r>
          </a:p>
          <a:p>
            <a:pPr marL="0" indent="0" algn="ctr">
              <a:buNone/>
            </a:pPr>
            <a:endParaRPr lang="ru-RU" sz="5100" dirty="0">
              <a:solidFill>
                <a:srgbClr val="002060"/>
              </a:solidFill>
            </a:endParaRPr>
          </a:p>
          <a:p>
            <a:pPr marL="0" indent="0" algn="r">
              <a:buNone/>
            </a:pPr>
            <a:r>
              <a:rPr lang="ru-RU" sz="3400" dirty="0" smtClean="0">
                <a:solidFill>
                  <a:srgbClr val="0070C0"/>
                </a:solidFill>
              </a:rPr>
              <a:t>Автор </a:t>
            </a:r>
            <a:r>
              <a:rPr lang="ru-RU" sz="3400" dirty="0">
                <a:solidFill>
                  <a:srgbClr val="0070C0"/>
                </a:solidFill>
              </a:rPr>
              <a:t>проекта: Андреева В.А.</a:t>
            </a:r>
          </a:p>
          <a:p>
            <a:pPr marL="0" indent="0" algn="r">
              <a:buNone/>
            </a:pPr>
            <a:r>
              <a:rPr lang="ru-RU" sz="3400" dirty="0" smtClean="0">
                <a:solidFill>
                  <a:srgbClr val="0070C0"/>
                </a:solidFill>
              </a:rPr>
              <a:t>                       Оконешникова М.П.                  </a:t>
            </a:r>
          </a:p>
          <a:p>
            <a:pPr marL="0" indent="0">
              <a:buNone/>
            </a:pPr>
            <a:r>
              <a:rPr lang="ru-RU" sz="3400" dirty="0" smtClean="0">
                <a:solidFill>
                  <a:srgbClr val="0070C0"/>
                </a:solidFill>
              </a:rPr>
              <a:t>        </a:t>
            </a:r>
            <a:r>
              <a:rPr lang="ru-RU" sz="5100" dirty="0">
                <a:solidFill>
                  <a:srgbClr val="002060"/>
                </a:solidFill>
                <a:latin typeface="Batang" panose="02030600000101010101" pitchFamily="18" charset="-127"/>
                <a:ea typeface="Batang" panose="02030600000101010101" pitchFamily="18" charset="-127"/>
              </a:rPr>
              <a:t>ЦДТ « Тускул»</a:t>
            </a:r>
          </a:p>
          <a:p>
            <a:endParaRPr lang="ru-RU" dirty="0"/>
          </a:p>
        </p:txBody>
      </p:sp>
    </p:spTree>
    <p:extLst>
      <p:ext uri="{BB962C8B-B14F-4D97-AF65-F5344CB8AC3E}">
        <p14:creationId xmlns:p14="http://schemas.microsoft.com/office/powerpoint/2010/main" val="1770844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2540" y="275422"/>
            <a:ext cx="9452472" cy="1654978"/>
          </a:xfrm>
        </p:spPr>
        <p:txBody>
          <a:bodyPr>
            <a:normAutofit fontScale="90000"/>
          </a:bodyPr>
          <a:lstStyle/>
          <a:p>
            <a:r>
              <a:rPr lang="ru-RU" dirty="0" smtClean="0">
                <a:solidFill>
                  <a:srgbClr val="002060"/>
                </a:solidFill>
              </a:rPr>
              <a:t>Хотим организовать конкурс к 1 июня на лучшую </a:t>
            </a:r>
            <a:br>
              <a:rPr lang="ru-RU" dirty="0" smtClean="0">
                <a:solidFill>
                  <a:srgbClr val="002060"/>
                </a:solidFill>
              </a:rPr>
            </a:br>
            <a:r>
              <a:rPr lang="ru-RU" dirty="0" smtClean="0">
                <a:solidFill>
                  <a:srgbClr val="002060"/>
                </a:solidFill>
              </a:rPr>
              <a:t>«Жар-птицу» из вторсырья для украшения клумбы</a:t>
            </a:r>
            <a:endParaRPr lang="ru-RU" dirty="0">
              <a:solidFill>
                <a:srgbClr val="00206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52540" y="2160587"/>
            <a:ext cx="4508385" cy="427326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925" y="2160588"/>
            <a:ext cx="5197475" cy="4273262"/>
          </a:xfrm>
        </p:spPr>
      </p:pic>
    </p:spTree>
    <p:extLst>
      <p:ext uri="{BB962C8B-B14F-4D97-AF65-F5344CB8AC3E}">
        <p14:creationId xmlns:p14="http://schemas.microsoft.com/office/powerpoint/2010/main" val="2331871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505" y="609600"/>
            <a:ext cx="10025349" cy="1320800"/>
          </a:xfrm>
        </p:spPr>
        <p:txBody>
          <a:bodyPr>
            <a:normAutofit fontScale="90000"/>
          </a:bodyPr>
          <a:lstStyle/>
          <a:p>
            <a:r>
              <a:rPr lang="ru-RU" dirty="0" smtClean="0">
                <a:solidFill>
                  <a:srgbClr val="002060"/>
                </a:solidFill>
              </a:rPr>
              <a:t>Для стимулирования и поддержки конкурсантов нужна Ваша материальная помощь</a:t>
            </a:r>
            <a:endParaRPr lang="ru-RU" dirty="0">
              <a:solidFill>
                <a:srgbClr val="002060"/>
              </a:solidFill>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0506" y="2060154"/>
            <a:ext cx="4527932" cy="4521699"/>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8438" y="2060154"/>
            <a:ext cx="5144878" cy="4521699"/>
          </a:xfrm>
        </p:spPr>
      </p:pic>
    </p:spTree>
    <p:extLst>
      <p:ext uri="{BB962C8B-B14F-4D97-AF65-F5344CB8AC3E}">
        <p14:creationId xmlns:p14="http://schemas.microsoft.com/office/powerpoint/2010/main" val="139235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Это мечта…</a:t>
            </a:r>
            <a:endParaRPr lang="ru-RU" dirty="0">
              <a:solidFill>
                <a:srgbClr val="00206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455" y="1476260"/>
            <a:ext cx="10366873" cy="4924539"/>
          </a:xfrm>
        </p:spPr>
      </p:pic>
    </p:spTree>
    <p:extLst>
      <p:ext uri="{BB962C8B-B14F-4D97-AF65-F5344CB8AC3E}">
        <p14:creationId xmlns:p14="http://schemas.microsoft.com/office/powerpoint/2010/main" val="350535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4063" y="661012"/>
            <a:ext cx="8945696" cy="1685581"/>
          </a:xfrm>
        </p:spPr>
        <p:txBody>
          <a:bodyPr/>
          <a:lstStyle/>
          <a:p>
            <a:r>
              <a:rPr lang="ru-RU" sz="3600" dirty="0" smtClean="0"/>
              <a:t>Начало работы проекта с марта 2018 года до 11 июня 2018 года </a:t>
            </a:r>
            <a:endParaRPr lang="ru-RU" sz="3600" dirty="0"/>
          </a:p>
        </p:txBody>
      </p:sp>
      <p:sp>
        <p:nvSpPr>
          <p:cNvPr id="3" name="Подзаголовок 2"/>
          <p:cNvSpPr>
            <a:spLocks noGrp="1"/>
          </p:cNvSpPr>
          <p:nvPr>
            <p:ph type="subTitle" idx="1"/>
          </p:nvPr>
        </p:nvSpPr>
        <p:spPr>
          <a:xfrm>
            <a:off x="1154528" y="2633031"/>
            <a:ext cx="7766936" cy="3547431"/>
          </a:xfrm>
        </p:spPr>
        <p:txBody>
          <a:bodyPr>
            <a:noAutofit/>
          </a:bodyPr>
          <a:lstStyle/>
          <a:p>
            <a:r>
              <a:rPr lang="ru-RU" sz="3200" dirty="0" smtClean="0">
                <a:solidFill>
                  <a:srgbClr val="002060"/>
                </a:solidFill>
              </a:rPr>
              <a:t>С 11 июня работу по озеленению ведут два отряда летнего лагеря </a:t>
            </a:r>
          </a:p>
          <a:p>
            <a:r>
              <a:rPr lang="ru-RU" sz="3200" dirty="0" smtClean="0">
                <a:solidFill>
                  <a:srgbClr val="002060"/>
                </a:solidFill>
              </a:rPr>
              <a:t>«</a:t>
            </a:r>
            <a:r>
              <a:rPr lang="ru-RU" sz="3200" dirty="0" smtClean="0">
                <a:solidFill>
                  <a:srgbClr val="FF0000"/>
                </a:solidFill>
              </a:rPr>
              <a:t>Волонтерское движение</a:t>
            </a:r>
            <a:r>
              <a:rPr lang="ru-RU" sz="3200" dirty="0" smtClean="0">
                <a:solidFill>
                  <a:srgbClr val="002060"/>
                </a:solidFill>
              </a:rPr>
              <a:t>»:</a:t>
            </a:r>
          </a:p>
          <a:p>
            <a:r>
              <a:rPr lang="ru-RU" sz="3200" dirty="0" smtClean="0">
                <a:solidFill>
                  <a:srgbClr val="002060"/>
                </a:solidFill>
              </a:rPr>
              <a:t> первый отряд «Добро», </a:t>
            </a:r>
          </a:p>
          <a:p>
            <a:r>
              <a:rPr lang="ru-RU" sz="3200" dirty="0" smtClean="0">
                <a:solidFill>
                  <a:srgbClr val="002060"/>
                </a:solidFill>
              </a:rPr>
              <a:t>второй отряд «Опора»</a:t>
            </a:r>
            <a:endParaRPr lang="ru-RU" sz="3200" dirty="0">
              <a:solidFill>
                <a:srgbClr val="002060"/>
              </a:solidFill>
            </a:endParaRPr>
          </a:p>
        </p:txBody>
      </p:sp>
    </p:spTree>
    <p:extLst>
      <p:ext uri="{BB962C8B-B14F-4D97-AF65-F5344CB8AC3E}">
        <p14:creationId xmlns:p14="http://schemas.microsoft.com/office/powerpoint/2010/main" val="3100237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9964960" cy="1320800"/>
          </a:xfrm>
        </p:spPr>
        <p:txBody>
          <a:bodyPr/>
          <a:lstStyle/>
          <a:p>
            <a:r>
              <a:rPr lang="ru-RU" dirty="0" smtClean="0"/>
              <a:t>Начало работы летнего лагеря «Волонтерское движение»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4" y="1806766"/>
            <a:ext cx="8687003" cy="4957591"/>
          </a:xfrm>
        </p:spPr>
      </p:pic>
    </p:spTree>
    <p:extLst>
      <p:ext uri="{BB962C8B-B14F-4D97-AF65-F5344CB8AC3E}">
        <p14:creationId xmlns:p14="http://schemas.microsoft.com/office/powerpoint/2010/main" val="3198373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2" y="552250"/>
            <a:ext cx="8596668" cy="1320800"/>
          </a:xfrm>
        </p:spPr>
        <p:txBody>
          <a:bodyPr/>
          <a:lstStyle/>
          <a:p>
            <a:r>
              <a:rPr lang="ru-RU" dirty="0" smtClean="0"/>
              <a:t>Мастерим жар-птицу своими руками</a:t>
            </a:r>
            <a:endParaRPr lang="ru-RU" dirty="0"/>
          </a:p>
        </p:txBody>
      </p:sp>
      <p:sp>
        <p:nvSpPr>
          <p:cNvPr id="3" name="Текст 2"/>
          <p:cNvSpPr>
            <a:spLocks noGrp="1"/>
          </p:cNvSpPr>
          <p:nvPr>
            <p:ph type="body" idx="1"/>
          </p:nvPr>
        </p:nvSpPr>
        <p:spPr>
          <a:xfrm>
            <a:off x="675745" y="1740665"/>
            <a:ext cx="4185623" cy="996580"/>
          </a:xfrm>
        </p:spPr>
        <p:txBody>
          <a:bodyPr/>
          <a:lstStyle/>
          <a:p>
            <a:r>
              <a:rPr lang="ru-RU" dirty="0">
                <a:solidFill>
                  <a:srgbClr val="00B050"/>
                </a:solidFill>
              </a:rPr>
              <a:t>С</a:t>
            </a:r>
            <a:r>
              <a:rPr lang="ru-RU" dirty="0" smtClean="0">
                <a:solidFill>
                  <a:srgbClr val="00B050"/>
                </a:solidFill>
              </a:rPr>
              <a:t>варенный каркас начиняем пенопластом </a:t>
            </a:r>
            <a:endParaRPr lang="ru-RU" dirty="0">
              <a:solidFill>
                <a:srgbClr val="00B050"/>
              </a:solidFill>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75745" y="2736187"/>
            <a:ext cx="4185623" cy="4039186"/>
          </a:xfrm>
        </p:spPr>
      </p:pic>
      <p:sp>
        <p:nvSpPr>
          <p:cNvPr id="5" name="Текст 4"/>
          <p:cNvSpPr>
            <a:spLocks noGrp="1"/>
          </p:cNvSpPr>
          <p:nvPr>
            <p:ph type="body" sz="quarter" idx="3"/>
          </p:nvPr>
        </p:nvSpPr>
        <p:spPr>
          <a:xfrm>
            <a:off x="5088383" y="1740665"/>
            <a:ext cx="4185618" cy="996580"/>
          </a:xfrm>
        </p:spPr>
        <p:txBody>
          <a:bodyPr/>
          <a:lstStyle/>
          <a:p>
            <a:r>
              <a:rPr lang="ru-RU" dirty="0" smtClean="0">
                <a:solidFill>
                  <a:srgbClr val="00B050"/>
                </a:solidFill>
              </a:rPr>
              <a:t>Перья, голова из пластиковой бутылки</a:t>
            </a:r>
            <a:endParaRPr lang="ru-RU" dirty="0">
              <a:solidFill>
                <a:srgbClr val="00B050"/>
              </a:solidFill>
            </a:endParaRPr>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88383" y="2736850"/>
            <a:ext cx="4185617" cy="4038523"/>
          </a:xfrm>
        </p:spPr>
      </p:pic>
    </p:spTree>
    <p:extLst>
      <p:ext uri="{BB962C8B-B14F-4D97-AF65-F5344CB8AC3E}">
        <p14:creationId xmlns:p14="http://schemas.microsoft.com/office/powerpoint/2010/main" val="400891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71" y="231354"/>
            <a:ext cx="9926197" cy="1699046"/>
          </a:xfrm>
        </p:spPr>
        <p:txBody>
          <a:bodyPr>
            <a:normAutofit fontScale="90000"/>
          </a:bodyPr>
          <a:lstStyle/>
          <a:p>
            <a:r>
              <a:rPr lang="ru-RU" dirty="0" smtClean="0"/>
              <a:t>Это почти законченный вид нашей </a:t>
            </a:r>
            <a:br>
              <a:rPr lang="ru-RU" dirty="0" smtClean="0"/>
            </a:br>
            <a:r>
              <a:rPr lang="ru-RU" dirty="0" smtClean="0"/>
              <a:t>Жар –птицы на 1 июня выставили на конкурс как наглядное пособие всем очень понравилось</a:t>
            </a:r>
            <a:endParaRPr lang="ru-RU" dirty="0"/>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02506" y="2160588"/>
            <a:ext cx="4371495" cy="4548684"/>
          </a:xfrm>
        </p:spPr>
      </p:pic>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77334" y="2160588"/>
            <a:ext cx="4048901" cy="4548684"/>
          </a:xfrm>
        </p:spPr>
      </p:pic>
    </p:spTree>
    <p:extLst>
      <p:ext uri="{BB962C8B-B14F-4D97-AF65-F5344CB8AC3E}">
        <p14:creationId xmlns:p14="http://schemas.microsoft.com/office/powerpoint/2010/main" val="936168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Объект 9"/>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69483" y="1520328"/>
            <a:ext cx="3459297" cy="4638101"/>
          </a:xfrm>
        </p:spPr>
      </p:pic>
      <p:sp>
        <p:nvSpPr>
          <p:cNvPr id="2" name="Заголовок 1"/>
          <p:cNvSpPr>
            <a:spLocks noGrp="1"/>
          </p:cNvSpPr>
          <p:nvPr>
            <p:ph type="title"/>
          </p:nvPr>
        </p:nvSpPr>
        <p:spPr/>
        <p:txBody>
          <a:bodyPr/>
          <a:lstStyle/>
          <a:p>
            <a:r>
              <a:rPr lang="ru-RU" dirty="0" smtClean="0"/>
              <a:t> День защиты детей все были рады сфотографироваться  с Жар-птицей…</a:t>
            </a:r>
            <a:endParaRPr lang="ru-RU" dirty="0"/>
          </a:p>
        </p:txBody>
      </p:sp>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66063" y="1930400"/>
            <a:ext cx="4007939" cy="4646670"/>
          </a:xfrm>
        </p:spPr>
      </p:pic>
    </p:spTree>
    <p:extLst>
      <p:ext uri="{BB962C8B-B14F-4D97-AF65-F5344CB8AC3E}">
        <p14:creationId xmlns:p14="http://schemas.microsoft.com/office/powerpoint/2010/main" val="2299604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dirty="0" smtClean="0"/>
              <a:t>Нашим птицам  то и дело доставалось от ночных посетителей сквера. Жаль что нет видеонаблюдения, охраны и калитки все время не закрываются. От этого страдают наши цветы и газон Отреставрированную жар-птицу снова посадили на клумбу со цветами..</a:t>
            </a:r>
            <a:endParaRPr lang="ru-RU" sz="2400"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99113" y="2291508"/>
            <a:ext cx="3338275" cy="4076241"/>
          </a:xfrm>
        </p:spPr>
      </p:pic>
      <p:pic>
        <p:nvPicPr>
          <p:cNvPr id="5" name="Объект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15248" y="2447074"/>
            <a:ext cx="3095739" cy="3920675"/>
          </a:xfrm>
        </p:spPr>
      </p:pic>
    </p:spTree>
    <p:extLst>
      <p:ext uri="{BB962C8B-B14F-4D97-AF65-F5344CB8AC3E}">
        <p14:creationId xmlns:p14="http://schemas.microsoft.com/office/powerpoint/2010/main" val="378465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Посадка цветов воспитанниками отрядов лагеря  «Добро» и «Опора» 4-5 июня 2018 года</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334" y="2677099"/>
            <a:ext cx="4280255" cy="407624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5" y="1930401"/>
            <a:ext cx="4184650" cy="3820404"/>
          </a:xfrm>
        </p:spPr>
      </p:pic>
    </p:spTree>
    <p:extLst>
      <p:ext uri="{BB962C8B-B14F-4D97-AF65-F5344CB8AC3E}">
        <p14:creationId xmlns:p14="http://schemas.microsoft.com/office/powerpoint/2010/main" val="2879452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0"/>
            <a:ext cx="11264950" cy="1266940"/>
          </a:xfrm>
        </p:spPr>
        <p:txBody>
          <a:bodyPr>
            <a:normAutofit/>
          </a:bodyPr>
          <a:lstStyle/>
          <a:p>
            <a:pPr algn="ctr"/>
            <a:r>
              <a:rPr lang="ru-RU" b="1" dirty="0"/>
              <a:t> </a:t>
            </a:r>
            <a:r>
              <a:rPr lang="ru-RU" b="1" dirty="0">
                <a:solidFill>
                  <a:srgbClr val="002060"/>
                </a:solidFill>
              </a:rPr>
              <a:t>Паспорт проекта</a:t>
            </a:r>
            <a:r>
              <a:rPr lang="ru-RU" dirty="0">
                <a:solidFill>
                  <a:srgbClr val="002060"/>
                </a:solidFill>
              </a:rPr>
              <a:t/>
            </a:r>
            <a:br>
              <a:rPr lang="ru-RU" dirty="0">
                <a:solidFill>
                  <a:srgbClr val="002060"/>
                </a:solidFill>
              </a:rPr>
            </a:br>
            <a:r>
              <a:rPr lang="ru-RU" b="1" dirty="0">
                <a:solidFill>
                  <a:srgbClr val="002060"/>
                </a:solidFill>
              </a:rPr>
              <a:t>н</a:t>
            </a:r>
            <a:r>
              <a:rPr lang="ru-RU" b="1" dirty="0" smtClean="0">
                <a:solidFill>
                  <a:srgbClr val="002060"/>
                </a:solidFill>
              </a:rPr>
              <a:t>а </a:t>
            </a:r>
            <a:r>
              <a:rPr lang="ru-RU" b="1" dirty="0">
                <a:solidFill>
                  <a:srgbClr val="002060"/>
                </a:solidFill>
              </a:rPr>
              <a:t>участие в конкурсе  социальных  </a:t>
            </a:r>
            <a:r>
              <a:rPr lang="ru-RU" b="1" dirty="0" smtClean="0">
                <a:solidFill>
                  <a:srgbClr val="002060"/>
                </a:solidFill>
              </a:rPr>
              <a:t>проектов</a:t>
            </a:r>
            <a:endParaRPr lang="ru-RU"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9310489"/>
              </p:ext>
            </p:extLst>
          </p:nvPr>
        </p:nvGraphicFramePr>
        <p:xfrm>
          <a:off x="440674" y="1288973"/>
          <a:ext cx="11751326" cy="5677936"/>
        </p:xfrm>
        <a:graphic>
          <a:graphicData uri="http://schemas.openxmlformats.org/drawingml/2006/table">
            <a:tbl>
              <a:tblPr firstRow="1" firstCol="1" bandRow="1">
                <a:tableStyleId>{5C22544A-7EE6-4342-B048-85BDC9FD1C3A}</a:tableStyleId>
              </a:tblPr>
              <a:tblGrid>
                <a:gridCol w="2280492"/>
                <a:gridCol w="9470834"/>
              </a:tblGrid>
              <a:tr h="399142">
                <a:tc>
                  <a:txBody>
                    <a:bodyPr/>
                    <a:lstStyle/>
                    <a:p>
                      <a:pPr>
                        <a:lnSpc>
                          <a:spcPct val="115000"/>
                        </a:lnSpc>
                        <a:spcAft>
                          <a:spcPts val="0"/>
                        </a:spcAft>
                      </a:pPr>
                      <a:r>
                        <a:rPr lang="ru-RU" sz="1200" dirty="0">
                          <a:effectLst/>
                        </a:rPr>
                        <a:t>Направление конкурса</a:t>
                      </a:r>
                    </a:p>
                    <a:p>
                      <a:pPr>
                        <a:lnSpc>
                          <a:spcPct val="115000"/>
                        </a:lnSpc>
                        <a:spcAft>
                          <a:spcPts val="0"/>
                        </a:spcAft>
                      </a:pPr>
                      <a:r>
                        <a:rPr lang="ru-RU" sz="1200" dirty="0">
                          <a:effectLst/>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err="1">
                          <a:effectLst/>
                        </a:rPr>
                        <a:t>Волонтерство</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399142">
                <a:tc>
                  <a:txBody>
                    <a:bodyPr/>
                    <a:lstStyle/>
                    <a:p>
                      <a:pPr>
                        <a:lnSpc>
                          <a:spcPct val="115000"/>
                        </a:lnSpc>
                        <a:spcAft>
                          <a:spcPts val="0"/>
                        </a:spcAft>
                      </a:pPr>
                      <a:r>
                        <a:rPr lang="ru-RU" sz="1200">
                          <a:effectLst/>
                        </a:rPr>
                        <a:t>Наименование проекта</a:t>
                      </a:r>
                    </a:p>
                    <a:p>
                      <a:pPr>
                        <a:lnSpc>
                          <a:spcPct val="115000"/>
                        </a:lnSpc>
                        <a:spcAft>
                          <a:spcPts val="0"/>
                        </a:spcAft>
                      </a:pPr>
                      <a:r>
                        <a:rPr lang="ru-RU" sz="1200">
                          <a:effectLst/>
                        </a:rPr>
                        <a:t> </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«Озеленение  сквера г.Якутска» на площади </a:t>
                      </a:r>
                      <a:r>
                        <a:rPr lang="ru-RU" sz="1200" dirty="0" err="1">
                          <a:solidFill>
                            <a:srgbClr val="002060"/>
                          </a:solidFill>
                          <a:effectLst/>
                        </a:rPr>
                        <a:t>им.И.Н.Барахова</a:t>
                      </a:r>
                      <a:r>
                        <a:rPr lang="ru-RU" sz="1200" dirty="0">
                          <a:solidFill>
                            <a:srgbClr val="002060"/>
                          </a:solidFill>
                          <a:effectLst/>
                        </a:rPr>
                        <a:t> в с.Верхневилюйск</a:t>
                      </a: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605311">
                <a:tc>
                  <a:txBody>
                    <a:bodyPr/>
                    <a:lstStyle/>
                    <a:p>
                      <a:pPr>
                        <a:lnSpc>
                          <a:spcPct val="115000"/>
                        </a:lnSpc>
                        <a:spcAft>
                          <a:spcPts val="0"/>
                        </a:spcAft>
                      </a:pPr>
                      <a:r>
                        <a:rPr lang="ru-RU" sz="1200">
                          <a:effectLst/>
                        </a:rPr>
                        <a:t>Руководитель проекта</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 Методист МБУ ДО Центр детского творчества    « </a:t>
                      </a:r>
                      <a:r>
                        <a:rPr lang="ru-RU" sz="1200" dirty="0" err="1">
                          <a:solidFill>
                            <a:srgbClr val="002060"/>
                          </a:solidFill>
                          <a:effectLst/>
                        </a:rPr>
                        <a:t>Тускул»Андреева</a:t>
                      </a:r>
                      <a:r>
                        <a:rPr lang="ru-RU" sz="1200" dirty="0">
                          <a:solidFill>
                            <a:srgbClr val="002060"/>
                          </a:solidFill>
                          <a:effectLst/>
                        </a:rPr>
                        <a:t>  Вера  </a:t>
                      </a:r>
                      <a:r>
                        <a:rPr lang="ru-RU" sz="1200" dirty="0" smtClean="0">
                          <a:solidFill>
                            <a:srgbClr val="002060"/>
                          </a:solidFill>
                          <a:effectLst/>
                        </a:rPr>
                        <a:t>Афанасьевна - методист,</a:t>
                      </a:r>
                      <a:endParaRPr lang="ru-RU" sz="1200" dirty="0">
                        <a:solidFill>
                          <a:srgbClr val="002060"/>
                        </a:solidFill>
                        <a:effectLst/>
                      </a:endParaRPr>
                    </a:p>
                    <a:p>
                      <a:pPr>
                        <a:lnSpc>
                          <a:spcPct val="115000"/>
                        </a:lnSpc>
                        <a:spcAft>
                          <a:spcPts val="0"/>
                        </a:spcAft>
                      </a:pPr>
                      <a:r>
                        <a:rPr lang="ru-RU" sz="1200" dirty="0">
                          <a:solidFill>
                            <a:srgbClr val="002060"/>
                          </a:solidFill>
                          <a:effectLst/>
                        </a:rPr>
                        <a:t>Оконешникова Марианна </a:t>
                      </a:r>
                      <a:r>
                        <a:rPr lang="ru-RU" sz="1200" dirty="0" smtClean="0">
                          <a:solidFill>
                            <a:srgbClr val="002060"/>
                          </a:solidFill>
                          <a:effectLst/>
                        </a:rPr>
                        <a:t>Павловна- педагог-организатор</a:t>
                      </a:r>
                      <a:endParaRPr lang="ru-RU" sz="1200" dirty="0">
                        <a:solidFill>
                          <a:srgbClr val="002060"/>
                        </a:solidFill>
                        <a:effectLst/>
                      </a:endParaRP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1223819">
                <a:tc>
                  <a:txBody>
                    <a:bodyPr/>
                    <a:lstStyle/>
                    <a:p>
                      <a:pPr>
                        <a:lnSpc>
                          <a:spcPct val="115000"/>
                        </a:lnSpc>
                        <a:spcAft>
                          <a:spcPts val="0"/>
                        </a:spcAft>
                      </a:pPr>
                      <a:r>
                        <a:rPr lang="ru-RU" sz="1200" dirty="0">
                          <a:effectLst/>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Адрес проживания: </a:t>
                      </a:r>
                    </a:p>
                    <a:p>
                      <a:pPr>
                        <a:lnSpc>
                          <a:spcPct val="115000"/>
                        </a:lnSpc>
                        <a:spcAft>
                          <a:spcPts val="0"/>
                        </a:spcAft>
                      </a:pPr>
                      <a:r>
                        <a:rPr lang="ru-RU" sz="1200" dirty="0">
                          <a:solidFill>
                            <a:srgbClr val="002060"/>
                          </a:solidFill>
                          <a:effectLst/>
                        </a:rPr>
                        <a:t>678230  Верхневилюйск</a:t>
                      </a:r>
                    </a:p>
                    <a:p>
                      <a:pPr>
                        <a:lnSpc>
                          <a:spcPct val="115000"/>
                        </a:lnSpc>
                        <a:spcAft>
                          <a:spcPts val="0"/>
                        </a:spcAft>
                      </a:pPr>
                      <a:r>
                        <a:rPr lang="ru-RU" sz="1200" dirty="0">
                          <a:solidFill>
                            <a:srgbClr val="002060"/>
                          </a:solidFill>
                          <a:effectLst/>
                        </a:rPr>
                        <a:t>Ул. 50 лет ЯАССР д.9 «А»</a:t>
                      </a:r>
                    </a:p>
                    <a:p>
                      <a:pPr>
                        <a:lnSpc>
                          <a:spcPct val="115000"/>
                        </a:lnSpc>
                        <a:spcAft>
                          <a:spcPts val="0"/>
                        </a:spcAft>
                      </a:pPr>
                      <a:r>
                        <a:rPr lang="ru-RU" sz="1200" dirty="0" err="1">
                          <a:solidFill>
                            <a:srgbClr val="002060"/>
                          </a:solidFill>
                          <a:effectLst/>
                        </a:rPr>
                        <a:t>С.т</a:t>
                      </a:r>
                      <a:r>
                        <a:rPr lang="ru-RU" sz="1200" dirty="0">
                          <a:solidFill>
                            <a:srgbClr val="002060"/>
                          </a:solidFill>
                          <a:effectLst/>
                        </a:rPr>
                        <a:t>. 98141115404</a:t>
                      </a:r>
                    </a:p>
                    <a:p>
                      <a:pPr>
                        <a:lnSpc>
                          <a:spcPct val="115000"/>
                        </a:lnSpc>
                        <a:spcAft>
                          <a:spcPts val="0"/>
                        </a:spcAft>
                      </a:pPr>
                      <a:r>
                        <a:rPr lang="ru-RU" sz="1200" dirty="0" err="1">
                          <a:solidFill>
                            <a:srgbClr val="002060"/>
                          </a:solidFill>
                          <a:effectLst/>
                        </a:rPr>
                        <a:t>Р.т</a:t>
                      </a:r>
                      <a:r>
                        <a:rPr lang="ru-RU" sz="1200" dirty="0">
                          <a:solidFill>
                            <a:srgbClr val="002060"/>
                          </a:solidFill>
                          <a:effectLst/>
                        </a:rPr>
                        <a:t>. 841122609.</a:t>
                      </a: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399142">
                <a:tc>
                  <a:txBody>
                    <a:bodyPr/>
                    <a:lstStyle/>
                    <a:p>
                      <a:pPr>
                        <a:lnSpc>
                          <a:spcPct val="115000"/>
                        </a:lnSpc>
                        <a:spcAft>
                          <a:spcPts val="0"/>
                        </a:spcAft>
                      </a:pPr>
                      <a:r>
                        <a:rPr lang="ru-RU" sz="1200" dirty="0">
                          <a:effectLst/>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Электронная почта: </a:t>
                      </a:r>
                      <a:r>
                        <a:rPr lang="en-US" sz="1200" dirty="0" err="1">
                          <a:solidFill>
                            <a:srgbClr val="002060"/>
                          </a:solidFill>
                          <a:effectLst/>
                        </a:rPr>
                        <a:t>tuskul</a:t>
                      </a:r>
                      <a:r>
                        <a:rPr lang="ru-RU" sz="1200" dirty="0">
                          <a:solidFill>
                            <a:srgbClr val="002060"/>
                          </a:solidFill>
                          <a:effectLst/>
                        </a:rPr>
                        <a:t>@</a:t>
                      </a:r>
                      <a:r>
                        <a:rPr lang="en-US" sz="1200" dirty="0" err="1">
                          <a:solidFill>
                            <a:srgbClr val="002060"/>
                          </a:solidFill>
                          <a:effectLst/>
                        </a:rPr>
                        <a:t>bk</a:t>
                      </a:r>
                      <a:r>
                        <a:rPr lang="ru-RU" sz="1200" dirty="0">
                          <a:solidFill>
                            <a:srgbClr val="002060"/>
                          </a:solidFill>
                          <a:effectLst/>
                        </a:rPr>
                        <a:t>. </a:t>
                      </a:r>
                      <a:r>
                        <a:rPr lang="en-US" sz="1200" dirty="0" err="1">
                          <a:solidFill>
                            <a:srgbClr val="002060"/>
                          </a:solidFill>
                          <a:effectLst/>
                        </a:rPr>
                        <a:t>ru</a:t>
                      </a:r>
                      <a:endParaRPr lang="ru-RU" sz="1200" dirty="0">
                        <a:solidFill>
                          <a:srgbClr val="002060"/>
                        </a:solidFill>
                        <a:effectLst/>
                      </a:endParaRP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643910">
                <a:tc>
                  <a:txBody>
                    <a:bodyPr/>
                    <a:lstStyle/>
                    <a:p>
                      <a:pPr>
                        <a:lnSpc>
                          <a:spcPct val="115000"/>
                        </a:lnSpc>
                        <a:spcAft>
                          <a:spcPts val="0"/>
                        </a:spcAft>
                      </a:pPr>
                      <a:r>
                        <a:rPr lang="ru-RU" sz="1200" dirty="0">
                          <a:effectLst/>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Место работы: муниципальное бюджетное образовательное учреждение дополнительного образования Центр детского творчества </a:t>
                      </a:r>
                    </a:p>
                    <a:p>
                      <a:pPr>
                        <a:lnSpc>
                          <a:spcPct val="115000"/>
                        </a:lnSpc>
                        <a:spcAft>
                          <a:spcPts val="0"/>
                        </a:spcAft>
                      </a:pPr>
                      <a:r>
                        <a:rPr lang="ru-RU" sz="1200" dirty="0">
                          <a:solidFill>
                            <a:srgbClr val="002060"/>
                          </a:solidFill>
                          <a:effectLst/>
                        </a:rPr>
                        <a:t>« Тускул». Должность: </a:t>
                      </a:r>
                      <a:r>
                        <a:rPr lang="ru-RU" sz="1200" dirty="0" smtClean="0">
                          <a:solidFill>
                            <a:srgbClr val="002060"/>
                          </a:solidFill>
                          <a:effectLst/>
                        </a:rPr>
                        <a:t>методист, педагог-организатор</a:t>
                      </a:r>
                      <a:endParaRPr lang="ru-RU" sz="1200" dirty="0">
                        <a:solidFill>
                          <a:srgbClr val="002060"/>
                        </a:solidFill>
                        <a:effectLst/>
                      </a:endParaRP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605311">
                <a:tc>
                  <a:txBody>
                    <a:bodyPr/>
                    <a:lstStyle/>
                    <a:p>
                      <a:pPr>
                        <a:lnSpc>
                          <a:spcPct val="115000"/>
                        </a:lnSpc>
                        <a:spcAft>
                          <a:spcPts val="0"/>
                        </a:spcAft>
                      </a:pPr>
                      <a:r>
                        <a:rPr lang="ru-RU" sz="1200">
                          <a:effectLst/>
                        </a:rPr>
                        <a:t>География проекта</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Верхневилюйский улус Республики Саха               ( Якутия) с. Верхневилюйск</a:t>
                      </a:r>
                    </a:p>
                    <a:p>
                      <a:pPr>
                        <a:lnSpc>
                          <a:spcPct val="115000"/>
                        </a:lnSpc>
                        <a:spcAft>
                          <a:spcPts val="0"/>
                        </a:spcAft>
                      </a:pPr>
                      <a:r>
                        <a:rPr lang="ru-RU" sz="1200" dirty="0">
                          <a:solidFill>
                            <a:srgbClr val="002060"/>
                          </a:solidFill>
                          <a:effectLst/>
                        </a:rPr>
                        <a:t> </a:t>
                      </a: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811481">
                <a:tc>
                  <a:txBody>
                    <a:bodyPr/>
                    <a:lstStyle/>
                    <a:p>
                      <a:pPr>
                        <a:lnSpc>
                          <a:spcPct val="115000"/>
                        </a:lnSpc>
                        <a:spcAft>
                          <a:spcPts val="0"/>
                        </a:spcAft>
                      </a:pPr>
                      <a:r>
                        <a:rPr lang="ru-RU" sz="1200">
                          <a:effectLst/>
                        </a:rPr>
                        <a:t>Срок реализации проекта</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  Продолжительность проекта 3года.</a:t>
                      </a:r>
                    </a:p>
                    <a:p>
                      <a:pPr>
                        <a:lnSpc>
                          <a:spcPct val="115000"/>
                        </a:lnSpc>
                        <a:spcAft>
                          <a:spcPts val="0"/>
                        </a:spcAft>
                      </a:pPr>
                      <a:r>
                        <a:rPr lang="ru-RU" sz="1200" dirty="0">
                          <a:solidFill>
                            <a:srgbClr val="002060"/>
                          </a:solidFill>
                          <a:effectLst/>
                        </a:rPr>
                        <a:t>  Начало реализации проекта: март 2018г.</a:t>
                      </a:r>
                    </a:p>
                    <a:p>
                      <a:pPr>
                        <a:lnSpc>
                          <a:spcPct val="115000"/>
                        </a:lnSpc>
                        <a:spcAft>
                          <a:spcPts val="0"/>
                        </a:spcAft>
                      </a:pPr>
                      <a:r>
                        <a:rPr lang="ru-RU" sz="1200" dirty="0">
                          <a:solidFill>
                            <a:srgbClr val="002060"/>
                          </a:solidFill>
                          <a:effectLst/>
                        </a:rPr>
                        <a:t>  Окончание реализации проекта:  сентябрь 2021г.</a:t>
                      </a:r>
                    </a:p>
                    <a:p>
                      <a:pPr>
                        <a:lnSpc>
                          <a:spcPct val="115000"/>
                        </a:lnSpc>
                        <a:spcAft>
                          <a:spcPts val="0"/>
                        </a:spcAft>
                      </a:pPr>
                      <a:r>
                        <a:rPr lang="ru-RU" sz="1200" dirty="0">
                          <a:solidFill>
                            <a:srgbClr val="002060"/>
                          </a:solidFill>
                          <a:effectLst/>
                        </a:rPr>
                        <a:t> </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r h="399142">
                <a:tc>
                  <a:txBody>
                    <a:bodyPr/>
                    <a:lstStyle/>
                    <a:p>
                      <a:pPr>
                        <a:lnSpc>
                          <a:spcPct val="115000"/>
                        </a:lnSpc>
                        <a:spcAft>
                          <a:spcPts val="0"/>
                        </a:spcAft>
                      </a:pPr>
                      <a:r>
                        <a:rPr lang="ru-RU" sz="1200">
                          <a:effectLst/>
                        </a:rPr>
                        <a:t>Финансирование</a:t>
                      </a:r>
                      <a:endParaRPr lang="ru-RU"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c>
                  <a:txBody>
                    <a:bodyPr/>
                    <a:lstStyle/>
                    <a:p>
                      <a:pPr>
                        <a:lnSpc>
                          <a:spcPct val="115000"/>
                        </a:lnSpc>
                        <a:spcAft>
                          <a:spcPts val="0"/>
                        </a:spcAft>
                      </a:pPr>
                      <a:r>
                        <a:rPr lang="ru-RU" sz="1200" dirty="0">
                          <a:solidFill>
                            <a:srgbClr val="002060"/>
                          </a:solidFill>
                          <a:effectLst/>
                        </a:rPr>
                        <a:t>Запрашиваемая сумма: 50 000 ( пятьдесят тысяч) рублей.</a:t>
                      </a:r>
                    </a:p>
                    <a:p>
                      <a:pPr>
                        <a:lnSpc>
                          <a:spcPct val="115000"/>
                        </a:lnSpc>
                        <a:spcAft>
                          <a:spcPts val="0"/>
                        </a:spcAft>
                      </a:pPr>
                      <a:r>
                        <a:rPr lang="ru-RU" sz="1200" dirty="0">
                          <a:solidFill>
                            <a:srgbClr val="002060"/>
                          </a:solidFill>
                          <a:effectLst/>
                        </a:rPr>
                        <a:t>Имеющаяся сумма: 15 000 ( пятнадцать) руб.</a:t>
                      </a:r>
                      <a:endParaRPr lang="ru-RU" sz="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8354" marR="38354" marT="0" marB="0"/>
                </a:tc>
              </a:tr>
            </a:tbl>
          </a:graphicData>
        </a:graphic>
      </p:graphicFrame>
    </p:spTree>
    <p:extLst>
      <p:ext uri="{BB962C8B-B14F-4D97-AF65-F5344CB8AC3E}">
        <p14:creationId xmlns:p14="http://schemas.microsoft.com/office/powerpoint/2010/main" val="1413941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Надеемся наши цветы не пропадут даром, а будут радовать своим цветением. Почва оказалась не качественная поэтому не держит влагу с первых дней посадки много рассады погибло под солнцем.</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3117773"/>
            <a:ext cx="4183062" cy="352539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1317" y="3117773"/>
            <a:ext cx="3999122" cy="3525398"/>
          </a:xfrm>
        </p:spPr>
      </p:pic>
    </p:spTree>
    <p:extLst>
      <p:ext uri="{BB962C8B-B14F-4D97-AF65-F5344CB8AC3E}">
        <p14:creationId xmlns:p14="http://schemas.microsoft.com/office/powerpoint/2010/main" val="2281138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1354"/>
            <a:ext cx="8596668" cy="1443210"/>
          </a:xfrm>
        </p:spPr>
        <p:txBody>
          <a:bodyPr>
            <a:normAutofit fontScale="90000"/>
          </a:bodyPr>
          <a:lstStyle/>
          <a:p>
            <a:r>
              <a:rPr lang="ru-RU" dirty="0" smtClean="0"/>
              <a:t>Водовоз администрации МО каждую неделю наполняет цистерны водой в которой нуждаются цветы, деревья и травушка.</a:t>
            </a:r>
            <a:endParaRPr lang="ru-RU" dirty="0"/>
          </a:p>
        </p:txBody>
      </p:sp>
      <p:pic>
        <p:nvPicPr>
          <p:cNvPr id="6" name="Объект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4" y="2203373"/>
            <a:ext cx="5398533" cy="3800820"/>
          </a:xfrm>
        </p:spPr>
      </p:pic>
      <p:pic>
        <p:nvPicPr>
          <p:cNvPr id="8" name="Объект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75422" y="2203373"/>
            <a:ext cx="4585503" cy="3800820"/>
          </a:xfrm>
        </p:spPr>
      </p:pic>
    </p:spTree>
    <p:extLst>
      <p:ext uri="{BB962C8B-B14F-4D97-AF65-F5344CB8AC3E}">
        <p14:creationId xmlns:p14="http://schemas.microsoft.com/office/powerpoint/2010/main" val="3585043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Уборка территории сквера отряд лагеря «Школа лидеров»</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863" y="2532657"/>
            <a:ext cx="4183062" cy="397831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89525" y="1930401"/>
            <a:ext cx="4184650" cy="3740150"/>
          </a:xfrm>
        </p:spPr>
      </p:pic>
    </p:spTree>
    <p:extLst>
      <p:ext uri="{BB962C8B-B14F-4D97-AF65-F5344CB8AC3E}">
        <p14:creationId xmlns:p14="http://schemas.microsoft.com/office/powerpoint/2010/main" val="3806330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бы нам не хотелось цветы гибнут под палящим солнцем , но надеемся на лучшее… </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335" y="2160588"/>
            <a:ext cx="4137036" cy="4526651"/>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6311" y="2160588"/>
            <a:ext cx="3869381" cy="4526651"/>
          </a:xfrm>
        </p:spPr>
      </p:pic>
    </p:spTree>
    <p:extLst>
      <p:ext uri="{BB962C8B-B14F-4D97-AF65-F5344CB8AC3E}">
        <p14:creationId xmlns:p14="http://schemas.microsoft.com/office/powerpoint/2010/main" val="209555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87288"/>
            <a:ext cx="8596668" cy="1707614"/>
          </a:xfrm>
        </p:spPr>
        <p:txBody>
          <a:bodyPr>
            <a:normAutofit fontScale="90000"/>
          </a:bodyPr>
          <a:lstStyle/>
          <a:p>
            <a:r>
              <a:rPr lang="ru-RU" dirty="0"/>
              <a:t>Посев газонной травы для того чтобы трава стала настоящим газоном за ней нужен уход и на третий год на ней можно будет отдыхать </a:t>
            </a:r>
          </a:p>
        </p:txBody>
      </p:sp>
      <p:pic>
        <p:nvPicPr>
          <p:cNvPr id="8" name="Объект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5" y="2532063"/>
            <a:ext cx="4184650" cy="3138487"/>
          </a:xfrm>
        </p:spPr>
      </p:pic>
      <p:pic>
        <p:nvPicPr>
          <p:cNvPr id="5" name="Объект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77863" y="2449411"/>
            <a:ext cx="4183062" cy="3303791"/>
          </a:xfrm>
        </p:spPr>
      </p:pic>
    </p:spTree>
    <p:extLst>
      <p:ext uri="{BB962C8B-B14F-4D97-AF65-F5344CB8AC3E}">
        <p14:creationId xmlns:p14="http://schemas.microsoft.com/office/powerpoint/2010/main" val="248749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Газон вырос и на нем поселились наши рукодельные питомцы… Мы уже знаем и умеем выращивать эту газонную траву…</a:t>
            </a:r>
            <a:endParaRPr lang="ru-RU" sz="2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334" y="2160588"/>
            <a:ext cx="4070935" cy="388143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21995" y="2160588"/>
            <a:ext cx="4052007" cy="4515634"/>
          </a:xfrm>
        </p:spPr>
      </p:pic>
    </p:spTree>
    <p:extLst>
      <p:ext uri="{BB962C8B-B14F-4D97-AF65-F5344CB8AC3E}">
        <p14:creationId xmlns:p14="http://schemas.microsoft.com/office/powerpoint/2010/main" val="118997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9006493" cy="1320800"/>
          </a:xfrm>
        </p:spPr>
        <p:txBody>
          <a:bodyPr>
            <a:normAutofit fontScale="90000"/>
          </a:bodyPr>
          <a:lstStyle/>
          <a:p>
            <a:r>
              <a:rPr lang="ru-RU" dirty="0" smtClean="0"/>
              <a:t>Мы каждый день поливаем цветы и уже знаем как вырастить и ухаживать за разными цветами и сколько воды требуется им…</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3" y="2160588"/>
            <a:ext cx="4081953" cy="4449532"/>
          </a:xfrm>
        </p:spPr>
      </p:pic>
      <p:pic>
        <p:nvPicPr>
          <p:cNvPr id="4" name="Объект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8777" y="2160588"/>
            <a:ext cx="4153358" cy="4372414"/>
          </a:xfrm>
        </p:spPr>
      </p:pic>
    </p:spTree>
    <p:extLst>
      <p:ext uri="{BB962C8B-B14F-4D97-AF65-F5344CB8AC3E}">
        <p14:creationId xmlns:p14="http://schemas.microsoft.com/office/powerpoint/2010/main" val="146869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31354"/>
            <a:ext cx="8596668" cy="1699046"/>
          </a:xfrm>
        </p:spPr>
        <p:txBody>
          <a:bodyPr>
            <a:noAutofit/>
          </a:bodyPr>
          <a:lstStyle/>
          <a:p>
            <a:r>
              <a:rPr lang="ru-RU" sz="2400" dirty="0" smtClean="0"/>
              <a:t>Это лето подарило детям много впечатлений от того, что они творят добро несмотря на трудности с которыми мы встретились за время работы лагеря по озеленению сквера который по истине стал уже нашим  родным…</a:t>
            </a:r>
            <a:endParaRPr lang="ru-RU" sz="24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77335" y="2160588"/>
            <a:ext cx="3927716" cy="4141060"/>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8776" y="2160588"/>
            <a:ext cx="3966071" cy="4284279"/>
          </a:xfrm>
        </p:spPr>
      </p:pic>
    </p:spTree>
    <p:extLst>
      <p:ext uri="{BB962C8B-B14F-4D97-AF65-F5344CB8AC3E}">
        <p14:creationId xmlns:p14="http://schemas.microsoft.com/office/powerpoint/2010/main" val="153047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755" y="220337"/>
            <a:ext cx="8596668" cy="2412694"/>
          </a:xfrm>
        </p:spPr>
        <p:txBody>
          <a:bodyPr>
            <a:normAutofit fontScale="90000"/>
          </a:bodyPr>
          <a:lstStyle/>
          <a:p>
            <a:r>
              <a:rPr lang="ru-RU" dirty="0" smtClean="0"/>
              <a:t>Этим летом волонтерский лагерь завершил свою работу, но обещает в будущем году с новыми силами начать работу по озеленению сквера г.Якутска в родном Верхневилюйске. Спасибо за внимание!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21176" y="2633030"/>
            <a:ext cx="7249099" cy="3866921"/>
          </a:xfrm>
        </p:spPr>
      </p:pic>
    </p:spTree>
    <p:extLst>
      <p:ext uri="{BB962C8B-B14F-4D97-AF65-F5344CB8AC3E}">
        <p14:creationId xmlns:p14="http://schemas.microsoft.com/office/powerpoint/2010/main" val="162256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b="1" dirty="0">
                <a:solidFill>
                  <a:srgbClr val="00B050"/>
                </a:solidFill>
              </a:rPr>
              <a:t>Актуальность:</a:t>
            </a:r>
            <a:r>
              <a:rPr lang="ru-RU" dirty="0">
                <a:solidFill>
                  <a:srgbClr val="0070C0"/>
                </a:solidFill>
              </a:rPr>
              <a:t/>
            </a:r>
            <a:br>
              <a:rPr lang="ru-RU" dirty="0">
                <a:solidFill>
                  <a:srgbClr val="0070C0"/>
                </a:solidFill>
              </a:rPr>
            </a:br>
            <a:r>
              <a:rPr lang="ru-RU" dirty="0"/>
              <a:t/>
            </a:r>
            <a:br>
              <a:rPr lang="ru-RU" dirty="0"/>
            </a:br>
            <a:endParaRPr lang="ru-RU" dirty="0"/>
          </a:p>
        </p:txBody>
      </p:sp>
      <p:sp>
        <p:nvSpPr>
          <p:cNvPr id="3" name="Объект 2"/>
          <p:cNvSpPr>
            <a:spLocks noGrp="1"/>
          </p:cNvSpPr>
          <p:nvPr>
            <p:ph idx="1"/>
          </p:nvPr>
        </p:nvSpPr>
        <p:spPr>
          <a:xfrm>
            <a:off x="275422" y="1244906"/>
            <a:ext cx="11732964" cy="5497417"/>
          </a:xfrm>
        </p:spPr>
        <p:txBody>
          <a:bodyPr>
            <a:noAutofit/>
          </a:bodyPr>
          <a:lstStyle/>
          <a:p>
            <a:r>
              <a:rPr lang="ru-RU" sz="2400" dirty="0" smtClean="0">
                <a:solidFill>
                  <a:srgbClr val="002060"/>
                </a:solidFill>
              </a:rPr>
              <a:t>С </a:t>
            </a:r>
            <a:r>
              <a:rPr lang="ru-RU" sz="2400" dirty="0">
                <a:solidFill>
                  <a:srgbClr val="002060"/>
                </a:solidFill>
              </a:rPr>
              <a:t>каждым  годом наш   поселок Верхневилюйск  расширяется, хорошеет, строятся большие дома, скверы, площади.  Особенно с проведением  республиканской игры « Манчаары», на место старых домов появились скверы, площади, где очень приятно отдыхать с детьми, проводятся  различные  улусные мероприятия, торжества.  Но эти скверы  без озеленения выглядят пусто.   И поэтому у педагогов Центра детского творчества</a:t>
            </a:r>
          </a:p>
          <a:p>
            <a:pPr marL="0" indent="0">
              <a:buNone/>
            </a:pPr>
            <a:r>
              <a:rPr lang="ru-RU" sz="2400" dirty="0">
                <a:solidFill>
                  <a:srgbClr val="002060"/>
                </a:solidFill>
              </a:rPr>
              <a:t> « Тускул», появилось желание   провести озеленение сквера города  Якутска  с помощью волонтерского движения. В  ЦДТ « Тускул» с 2015 года  организовано волонтерское движение, около 100 волонтеров прошли обучение и приглашены на работу на Международные Игры « Дети Азии», плодотворно работали  на Республиканские Игры « Манчаары»,  в данное  время постоянно  проводят различные акции, помогая старым людям, многодетным семьям, участвуют в проведении  спортивных соревнований.</a:t>
            </a:r>
          </a:p>
        </p:txBody>
      </p:sp>
    </p:spTree>
    <p:extLst>
      <p:ext uri="{BB962C8B-B14F-4D97-AF65-F5344CB8AC3E}">
        <p14:creationId xmlns:p14="http://schemas.microsoft.com/office/powerpoint/2010/main" val="869797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44627"/>
          </a:xfrm>
        </p:spPr>
        <p:txBody>
          <a:bodyPr/>
          <a:lstStyle/>
          <a:p>
            <a:r>
              <a:rPr lang="ru-RU" dirty="0" smtClean="0"/>
              <a:t>Проблема. Цель. Задачи.</a:t>
            </a:r>
            <a:endParaRPr lang="ru-RU" dirty="0"/>
          </a:p>
        </p:txBody>
      </p:sp>
      <p:sp>
        <p:nvSpPr>
          <p:cNvPr id="3" name="Объект 2"/>
          <p:cNvSpPr>
            <a:spLocks noGrp="1"/>
          </p:cNvSpPr>
          <p:nvPr>
            <p:ph idx="1"/>
          </p:nvPr>
        </p:nvSpPr>
        <p:spPr>
          <a:xfrm>
            <a:off x="176271" y="1377109"/>
            <a:ext cx="11622794" cy="5321146"/>
          </a:xfrm>
        </p:spPr>
        <p:txBody>
          <a:bodyPr>
            <a:normAutofit fontScale="92500" lnSpcReduction="20000"/>
          </a:bodyPr>
          <a:lstStyle/>
          <a:p>
            <a:pPr marL="0" indent="0">
              <a:buNone/>
            </a:pPr>
            <a:r>
              <a:rPr lang="ru-RU" b="1" dirty="0">
                <a:solidFill>
                  <a:srgbClr val="002060"/>
                </a:solidFill>
              </a:rPr>
              <a:t>Проблема:</a:t>
            </a:r>
            <a:r>
              <a:rPr lang="ru-RU" dirty="0">
                <a:solidFill>
                  <a:srgbClr val="002060"/>
                </a:solidFill>
              </a:rPr>
              <a:t> </a:t>
            </a:r>
            <a:endParaRPr lang="ru-RU" dirty="0" smtClean="0">
              <a:solidFill>
                <a:srgbClr val="002060"/>
              </a:solidFill>
            </a:endParaRPr>
          </a:p>
          <a:p>
            <a:pPr marL="0" indent="0">
              <a:buNone/>
            </a:pPr>
            <a:r>
              <a:rPr lang="ru-RU" dirty="0" smtClean="0">
                <a:solidFill>
                  <a:srgbClr val="002060"/>
                </a:solidFill>
              </a:rPr>
              <a:t> </a:t>
            </a:r>
            <a:r>
              <a:rPr lang="ru-RU" dirty="0">
                <a:solidFill>
                  <a:srgbClr val="002060"/>
                </a:solidFill>
              </a:rPr>
              <a:t>Основной проблемой озеленение  улиц является неправильное посадка деревьев, кустарников и отсутствие ухаживания. Весной и осенью  проводятся субботники по посадке деревьев на улицах, площадях, но  после посадки никто не ухаживает, не проводится полив. Почти 80% саженцев погибает. </a:t>
            </a:r>
          </a:p>
          <a:p>
            <a:pPr marL="0" indent="0">
              <a:buNone/>
            </a:pPr>
            <a:r>
              <a:rPr lang="ru-RU" b="1" dirty="0">
                <a:solidFill>
                  <a:srgbClr val="002060"/>
                </a:solidFill>
              </a:rPr>
              <a:t>Цель:</a:t>
            </a:r>
            <a:endParaRPr lang="ru-RU" dirty="0">
              <a:solidFill>
                <a:srgbClr val="002060"/>
              </a:solidFill>
            </a:endParaRPr>
          </a:p>
          <a:p>
            <a:pPr marL="0" indent="0">
              <a:buNone/>
            </a:pPr>
            <a:r>
              <a:rPr lang="ru-RU" dirty="0">
                <a:solidFill>
                  <a:srgbClr val="002060"/>
                </a:solidFill>
              </a:rPr>
              <a:t>Центр  детского творчества « Тускул»  летом организуют летний лагерь волонтеров, основной целью лагеря является озеленение сквера Якутска .</a:t>
            </a:r>
          </a:p>
          <a:p>
            <a:pPr marL="0" indent="0">
              <a:buNone/>
            </a:pPr>
            <a:r>
              <a:rPr lang="ru-RU" dirty="0">
                <a:solidFill>
                  <a:srgbClr val="002060"/>
                </a:solidFill>
              </a:rPr>
              <a:t>Сквер  расположен  на  пересечении улиц Ленина  и  </a:t>
            </a:r>
            <a:r>
              <a:rPr lang="ru-RU" dirty="0" err="1">
                <a:solidFill>
                  <a:srgbClr val="002060"/>
                </a:solidFill>
              </a:rPr>
              <a:t>И.Н.Барахова</a:t>
            </a:r>
            <a:r>
              <a:rPr lang="ru-RU" dirty="0">
                <a:solidFill>
                  <a:srgbClr val="002060"/>
                </a:solidFill>
              </a:rPr>
              <a:t> .</a:t>
            </a:r>
          </a:p>
          <a:p>
            <a:pPr marL="0" indent="0">
              <a:buNone/>
            </a:pPr>
            <a:r>
              <a:rPr lang="ru-RU" dirty="0">
                <a:solidFill>
                  <a:srgbClr val="002060"/>
                </a:solidFill>
              </a:rPr>
              <a:t>Размер  составляет 25х30м. Сквер  является  продолжением площади </a:t>
            </a:r>
            <a:r>
              <a:rPr lang="ru-RU" dirty="0" err="1">
                <a:solidFill>
                  <a:srgbClr val="002060"/>
                </a:solidFill>
              </a:rPr>
              <a:t>И.Н.Барахова</a:t>
            </a:r>
            <a:r>
              <a:rPr lang="ru-RU" dirty="0">
                <a:solidFill>
                  <a:srgbClr val="002060"/>
                </a:solidFill>
              </a:rPr>
              <a:t>.  Озеленение проводится  на установленных местах.</a:t>
            </a:r>
          </a:p>
          <a:p>
            <a:pPr marL="0" indent="0">
              <a:buNone/>
            </a:pPr>
            <a:r>
              <a:rPr lang="ru-RU" dirty="0">
                <a:solidFill>
                  <a:srgbClr val="002060"/>
                </a:solidFill>
              </a:rPr>
              <a:t> </a:t>
            </a:r>
          </a:p>
          <a:p>
            <a:pPr marL="0" indent="0">
              <a:buNone/>
            </a:pPr>
            <a:r>
              <a:rPr lang="ru-RU" b="1" dirty="0">
                <a:solidFill>
                  <a:srgbClr val="002060"/>
                </a:solidFill>
              </a:rPr>
              <a:t>Задачи: </a:t>
            </a:r>
            <a:endParaRPr lang="ru-RU" dirty="0">
              <a:solidFill>
                <a:srgbClr val="002060"/>
              </a:solidFill>
            </a:endParaRPr>
          </a:p>
          <a:p>
            <a:pPr marL="0" indent="0">
              <a:buNone/>
            </a:pPr>
            <a:r>
              <a:rPr lang="ru-RU" b="1" dirty="0">
                <a:solidFill>
                  <a:srgbClr val="002060"/>
                </a:solidFill>
              </a:rPr>
              <a:t> </a:t>
            </a:r>
            <a:endParaRPr lang="ru-RU" dirty="0">
              <a:solidFill>
                <a:srgbClr val="002060"/>
              </a:solidFill>
            </a:endParaRPr>
          </a:p>
          <a:p>
            <a:pPr marL="0" indent="0">
              <a:buNone/>
            </a:pPr>
            <a:r>
              <a:rPr lang="ru-RU" dirty="0">
                <a:solidFill>
                  <a:srgbClr val="002060"/>
                </a:solidFill>
              </a:rPr>
              <a:t>- открытие летнего волонтерского лагеря </a:t>
            </a:r>
            <a:r>
              <a:rPr lang="ru-RU" dirty="0" smtClean="0">
                <a:solidFill>
                  <a:srgbClr val="002060"/>
                </a:solidFill>
              </a:rPr>
              <a:t>«Волонтерское движение»</a:t>
            </a:r>
            <a:endParaRPr lang="ru-RU" dirty="0">
              <a:solidFill>
                <a:srgbClr val="002060"/>
              </a:solidFill>
            </a:endParaRPr>
          </a:p>
          <a:p>
            <a:pPr marL="0" indent="0">
              <a:buNone/>
            </a:pPr>
            <a:r>
              <a:rPr lang="ru-RU" dirty="0">
                <a:solidFill>
                  <a:srgbClr val="002060"/>
                </a:solidFill>
              </a:rPr>
              <a:t>- привить  у волонтеров желание помочь  в благоустройстве родного села.</a:t>
            </a:r>
          </a:p>
          <a:p>
            <a:pPr marL="0" indent="0">
              <a:buNone/>
            </a:pPr>
            <a:r>
              <a:rPr lang="ru-RU" dirty="0">
                <a:solidFill>
                  <a:srgbClr val="002060"/>
                </a:solidFill>
              </a:rPr>
              <a:t>- научить   волонтеров правильно ухаживать за саженцами и цветами</a:t>
            </a:r>
          </a:p>
          <a:p>
            <a:pPr marL="0" indent="0">
              <a:buNone/>
            </a:pPr>
            <a:r>
              <a:rPr lang="ru-RU" dirty="0">
                <a:solidFill>
                  <a:srgbClr val="002060"/>
                </a:solidFill>
              </a:rPr>
              <a:t>-научить уважать и беречь труд человека, гордиться результатом своего труда</a:t>
            </a:r>
          </a:p>
        </p:txBody>
      </p:sp>
    </p:spTree>
    <p:extLst>
      <p:ext uri="{BB962C8B-B14F-4D97-AF65-F5344CB8AC3E}">
        <p14:creationId xmlns:p14="http://schemas.microsoft.com/office/powerpoint/2010/main" val="1151193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Механизм  реализации  проекта:</a:t>
            </a:r>
            <a:r>
              <a:rPr lang="ru-RU" dirty="0"/>
              <a:t/>
            </a:r>
            <a:br>
              <a:rPr lang="ru-RU" dirty="0"/>
            </a:br>
            <a:endParaRPr lang="ru-RU" dirty="0"/>
          </a:p>
        </p:txBody>
      </p:sp>
      <p:sp>
        <p:nvSpPr>
          <p:cNvPr id="3" name="Объект 2"/>
          <p:cNvSpPr>
            <a:spLocks noGrp="1"/>
          </p:cNvSpPr>
          <p:nvPr>
            <p:ph idx="1"/>
          </p:nvPr>
        </p:nvSpPr>
        <p:spPr>
          <a:xfrm>
            <a:off x="110169" y="1270000"/>
            <a:ext cx="11887200" cy="5461306"/>
          </a:xfrm>
        </p:spPr>
        <p:txBody>
          <a:bodyPr>
            <a:normAutofit fontScale="85000" lnSpcReduction="20000"/>
          </a:bodyPr>
          <a:lstStyle/>
          <a:p>
            <a:pPr marL="0" indent="0">
              <a:buNone/>
            </a:pPr>
            <a:r>
              <a:rPr lang="ru-RU" b="1" dirty="0"/>
              <a:t> </a:t>
            </a:r>
            <a:endParaRPr lang="ru-RU" dirty="0"/>
          </a:p>
          <a:p>
            <a:r>
              <a:rPr lang="ru-RU" dirty="0">
                <a:solidFill>
                  <a:srgbClr val="002060"/>
                </a:solidFill>
              </a:rPr>
              <a:t>- покупка универсальной  земли для  рассады и семян цветов</a:t>
            </a:r>
          </a:p>
          <a:p>
            <a:r>
              <a:rPr lang="ru-RU" dirty="0">
                <a:solidFill>
                  <a:srgbClr val="002060"/>
                </a:solidFill>
              </a:rPr>
              <a:t>- посадка  рассады цветов</a:t>
            </a:r>
          </a:p>
          <a:p>
            <a:r>
              <a:rPr lang="ru-RU" dirty="0">
                <a:solidFill>
                  <a:srgbClr val="002060"/>
                </a:solidFill>
              </a:rPr>
              <a:t>-приобретение необходимых оборудований для полива саженцев и цветов</a:t>
            </a:r>
          </a:p>
          <a:p>
            <a:r>
              <a:rPr lang="ru-RU" dirty="0">
                <a:solidFill>
                  <a:srgbClr val="002060"/>
                </a:solidFill>
              </a:rPr>
              <a:t>- посадка  цветов и саженцев</a:t>
            </a:r>
          </a:p>
          <a:p>
            <a:r>
              <a:rPr lang="ru-RU" dirty="0">
                <a:solidFill>
                  <a:srgbClr val="002060"/>
                </a:solidFill>
              </a:rPr>
              <a:t>- ухаживание за саженцами и цветами</a:t>
            </a:r>
          </a:p>
          <a:p>
            <a:pPr marL="0" indent="0">
              <a:buNone/>
            </a:pPr>
            <a:r>
              <a:rPr lang="ru-RU" dirty="0">
                <a:solidFill>
                  <a:srgbClr val="002060"/>
                </a:solidFill>
              </a:rPr>
              <a:t> </a:t>
            </a:r>
          </a:p>
          <a:p>
            <a:r>
              <a:rPr lang="ru-RU" dirty="0">
                <a:solidFill>
                  <a:srgbClr val="002060"/>
                </a:solidFill>
              </a:rPr>
              <a:t>Работа  проводится  с марта месяца, начиная с посадкой рассады цветов в помещении ЦДТ « Тускул»,  этим, в основном , занимаются   сами педагоги.</a:t>
            </a:r>
          </a:p>
          <a:p>
            <a:r>
              <a:rPr lang="ru-RU" dirty="0">
                <a:solidFill>
                  <a:srgbClr val="002060"/>
                </a:solidFill>
              </a:rPr>
              <a:t>В конце мая с нашими волонтерами принимаем участие в посадке саженцев, и начиная с июня месяца один раз в неделю  проводится полив.</a:t>
            </a:r>
          </a:p>
          <a:p>
            <a:r>
              <a:rPr lang="ru-RU" dirty="0">
                <a:solidFill>
                  <a:srgbClr val="002060"/>
                </a:solidFill>
              </a:rPr>
              <a:t>С середины июня проводим посадку цветов. До открытия лагеря волонтеры добровольно по 3-4 человека поочередно  ухаживают за цветами.</a:t>
            </a:r>
          </a:p>
          <a:p>
            <a:r>
              <a:rPr lang="ru-RU" dirty="0">
                <a:solidFill>
                  <a:srgbClr val="002060"/>
                </a:solidFill>
              </a:rPr>
              <a:t>Здесь самая  большая проблема: вода. Как и откуда брать воду? Можно заказать водовозку, но отсутствует  емкость для воды. Для приобретения емкости  нужны финансы.</a:t>
            </a:r>
          </a:p>
          <a:p>
            <a:r>
              <a:rPr lang="ru-RU" dirty="0">
                <a:solidFill>
                  <a:srgbClr val="002060"/>
                </a:solidFill>
              </a:rPr>
              <a:t>С июля месяца начинается работа лагеря, где проводятся  мероприятия не только  по ухаживанию цветов и саженцев, но и  различные  акции – помощь малоимущим,  детям с ОВЗ,  ветеранам труда и т.д. Все эта работа проводится по отдельному  плану( проекту).</a:t>
            </a:r>
          </a:p>
          <a:p>
            <a:r>
              <a:rPr lang="ru-RU" dirty="0">
                <a:solidFill>
                  <a:srgbClr val="002060"/>
                </a:solidFill>
              </a:rPr>
              <a:t>Волонтеры должны быть уважаемыми  детьми, потому что они дают добро людям, приносят  радость. Поэтому волонтеров должны все знать, хотя бы по их  единой форме, должны отличаться яркой, строгой одеждой. Для этого  мы должны  обеспечить их специальными  формами, хотя бы футболкой, кепкой и ветровкой.</a:t>
            </a:r>
          </a:p>
          <a:p>
            <a:endParaRPr lang="ru-RU" dirty="0"/>
          </a:p>
        </p:txBody>
      </p:sp>
    </p:spTree>
    <p:extLst>
      <p:ext uri="{BB962C8B-B14F-4D97-AF65-F5344CB8AC3E}">
        <p14:creationId xmlns:p14="http://schemas.microsoft.com/office/powerpoint/2010/main" val="206141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71" y="209320"/>
            <a:ext cx="10763479" cy="1344058"/>
          </a:xfrm>
        </p:spPr>
        <p:txBody>
          <a:bodyPr/>
          <a:lstStyle/>
          <a:p>
            <a:r>
              <a:rPr lang="ru-RU" dirty="0" smtClean="0"/>
              <a:t>Календарный план работы  по озеленению сквера города Якутск</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243804317"/>
              </p:ext>
            </p:extLst>
          </p:nvPr>
        </p:nvGraphicFramePr>
        <p:xfrm>
          <a:off x="677333" y="1432190"/>
          <a:ext cx="10031062" cy="5310132"/>
        </p:xfrm>
        <a:graphic>
          <a:graphicData uri="http://schemas.openxmlformats.org/drawingml/2006/table">
            <a:tbl>
              <a:tblPr firstRow="1" firstCol="1" bandRow="1">
                <a:tableStyleId>{5C22544A-7EE6-4342-B048-85BDC9FD1C3A}</a:tableStyleId>
              </a:tblPr>
              <a:tblGrid>
                <a:gridCol w="1748178"/>
                <a:gridCol w="4938498"/>
                <a:gridCol w="3344386"/>
              </a:tblGrid>
              <a:tr h="442511">
                <a:tc>
                  <a:txBody>
                    <a:bodyPr/>
                    <a:lstStyle/>
                    <a:p>
                      <a:pPr>
                        <a:spcAft>
                          <a:spcPts val="0"/>
                        </a:spcAft>
                      </a:pPr>
                      <a:r>
                        <a:rPr lang="ru-RU" sz="1400" dirty="0">
                          <a:effectLst/>
                        </a:rPr>
                        <a:t>Время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effectLst/>
                        </a:rPr>
                        <a:t> Виды  работ, мероприятий</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effectLst/>
                        </a:rPr>
                        <a:t>Ответственные</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327532">
                <a:tc>
                  <a:txBody>
                    <a:bodyPr/>
                    <a:lstStyle/>
                    <a:p>
                      <a:pPr>
                        <a:spcAft>
                          <a:spcPts val="0"/>
                        </a:spcAft>
                      </a:pPr>
                      <a:r>
                        <a:rPr lang="ru-RU" sz="1400">
                          <a:effectLst/>
                        </a:rPr>
                        <a:t>Март, апрель, май</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Покупка семян и посадка рассады, ежедневный уход</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Оконешникова М.П.</a:t>
                      </a:r>
                      <a:endParaRPr lang="ru-RU" sz="1100">
                        <a:solidFill>
                          <a:srgbClr val="002060"/>
                        </a:solidFill>
                        <a:effectLst/>
                      </a:endParaRPr>
                    </a:p>
                    <a:p>
                      <a:pPr>
                        <a:spcAft>
                          <a:spcPts val="0"/>
                        </a:spcAft>
                      </a:pPr>
                      <a:r>
                        <a:rPr lang="ru-RU" sz="1400">
                          <a:solidFill>
                            <a:srgbClr val="002060"/>
                          </a:solidFill>
                          <a:effectLst/>
                        </a:rPr>
                        <a:t>Андреева В.А.</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85023">
                <a:tc>
                  <a:txBody>
                    <a:bodyPr/>
                    <a:lstStyle/>
                    <a:p>
                      <a:pPr>
                        <a:spcAft>
                          <a:spcPts val="0"/>
                        </a:spcAft>
                      </a:pPr>
                      <a:r>
                        <a:rPr lang="ru-RU" sz="1400">
                          <a:effectLst/>
                        </a:rPr>
                        <a:t>май</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dirty="0">
                          <a:solidFill>
                            <a:srgbClr val="002060"/>
                          </a:solidFill>
                          <a:effectLst/>
                        </a:rPr>
                        <a:t> Обучение волонтеров по посадке  и ухаживанию саженцев и цветов</a:t>
                      </a:r>
                      <a:endParaRPr lang="ru-RU" sz="1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 </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327532">
                <a:tc>
                  <a:txBody>
                    <a:bodyPr/>
                    <a:lstStyle/>
                    <a:p>
                      <a:pPr>
                        <a:spcAft>
                          <a:spcPts val="0"/>
                        </a:spcAft>
                      </a:pPr>
                      <a:r>
                        <a:rPr lang="ru-RU" sz="1400">
                          <a:effectLst/>
                        </a:rPr>
                        <a:t>Конец мая</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 Посадка саженцев</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Директор ЦДТ, Оконешникова М.П.</a:t>
                      </a:r>
                      <a:endParaRPr lang="ru-RU" sz="1100">
                        <a:solidFill>
                          <a:srgbClr val="002060"/>
                        </a:solidFill>
                        <a:effectLst/>
                      </a:endParaRPr>
                    </a:p>
                    <a:p>
                      <a:pPr>
                        <a:spcAft>
                          <a:spcPts val="0"/>
                        </a:spcAft>
                      </a:pPr>
                      <a:r>
                        <a:rPr lang="ru-RU" sz="1400">
                          <a:solidFill>
                            <a:srgbClr val="002060"/>
                          </a:solidFill>
                          <a:effectLst/>
                        </a:rPr>
                        <a:t>волонтеры</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885023">
                <a:tc>
                  <a:txBody>
                    <a:bodyPr/>
                    <a:lstStyle/>
                    <a:p>
                      <a:pPr>
                        <a:spcAft>
                          <a:spcPts val="0"/>
                        </a:spcAft>
                      </a:pPr>
                      <a:r>
                        <a:rPr lang="ru-RU" sz="1400">
                          <a:effectLst/>
                        </a:rPr>
                        <a:t>июнь</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dirty="0">
                          <a:solidFill>
                            <a:srgbClr val="002060"/>
                          </a:solidFill>
                          <a:effectLst/>
                        </a:rPr>
                        <a:t>Посадка цветов и ежедневный уход</a:t>
                      </a:r>
                      <a:endParaRPr lang="ru-RU" sz="1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a:solidFill>
                            <a:srgbClr val="002060"/>
                          </a:solidFill>
                          <a:effectLst/>
                        </a:rPr>
                        <a:t>Волонтеры</a:t>
                      </a:r>
                      <a:endParaRPr lang="ru-RU" sz="11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42511">
                <a:tc>
                  <a:txBody>
                    <a:bodyPr/>
                    <a:lstStyle/>
                    <a:p>
                      <a:pPr>
                        <a:spcAft>
                          <a:spcPts val="0"/>
                        </a:spcAft>
                      </a:pPr>
                      <a:r>
                        <a:rPr lang="ru-RU" sz="1400">
                          <a:effectLst/>
                        </a:rPr>
                        <a:t>июль</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dirty="0">
                          <a:solidFill>
                            <a:srgbClr val="002060"/>
                          </a:solidFill>
                          <a:effectLst/>
                        </a:rPr>
                        <a:t>Работа летнего лагеря « Добро»</a:t>
                      </a:r>
                      <a:endParaRPr lang="ru-RU" sz="1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ru-RU" sz="1400" dirty="0">
                          <a:solidFill>
                            <a:srgbClr val="002060"/>
                          </a:solidFill>
                          <a:effectLst/>
                        </a:rPr>
                        <a:t>Оконешникова М.П.</a:t>
                      </a:r>
                      <a:endParaRPr lang="ru-RU" sz="1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a:off x="1883884" y="1206213"/>
            <a:ext cx="232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ru-RU"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04298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43219"/>
            <a:ext cx="10416652" cy="1178805"/>
          </a:xfrm>
        </p:spPr>
        <p:txBody>
          <a:bodyPr>
            <a:normAutofit fontScale="90000"/>
          </a:bodyPr>
          <a:lstStyle/>
          <a:p>
            <a:pPr algn="ctr"/>
            <a:r>
              <a:rPr lang="ru-RU" b="1" dirty="0"/>
              <a:t> С М Е Т </a:t>
            </a:r>
            <a:r>
              <a:rPr lang="ru-RU" b="1" dirty="0" smtClean="0"/>
              <a:t>А</a:t>
            </a:r>
            <a:r>
              <a:rPr lang="ru-RU" dirty="0"/>
              <a:t/>
            </a:r>
            <a:br>
              <a:rPr lang="ru-RU" dirty="0"/>
            </a:br>
            <a:r>
              <a:rPr lang="ru-RU" b="1" dirty="0" smtClean="0"/>
              <a:t> </a:t>
            </a:r>
            <a:r>
              <a:rPr lang="ru-RU" b="1" dirty="0"/>
              <a:t>р</a:t>
            </a:r>
            <a:r>
              <a:rPr lang="ru-RU" b="1" dirty="0" smtClean="0"/>
              <a:t>асходов  </a:t>
            </a:r>
            <a:r>
              <a:rPr lang="ru-RU" b="1" dirty="0"/>
              <a:t>по озеленению  сквера г. Якутска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33852563"/>
              </p:ext>
            </p:extLst>
          </p:nvPr>
        </p:nvGraphicFramePr>
        <p:xfrm>
          <a:off x="539829" y="1200837"/>
          <a:ext cx="11369404" cy="5637445"/>
        </p:xfrm>
        <a:graphic>
          <a:graphicData uri="http://schemas.openxmlformats.org/drawingml/2006/table">
            <a:tbl>
              <a:tblPr firstRow="1" firstCol="1" bandRow="1">
                <a:tableStyleId>{5C22544A-7EE6-4342-B048-85BDC9FD1C3A}</a:tableStyleId>
              </a:tblPr>
              <a:tblGrid>
                <a:gridCol w="465364"/>
                <a:gridCol w="5889486"/>
                <a:gridCol w="1353358"/>
                <a:gridCol w="1387789"/>
                <a:gridCol w="2273407"/>
              </a:tblGrid>
              <a:tr h="475593">
                <a:tc>
                  <a:txBody>
                    <a:bodyPr/>
                    <a:lstStyle/>
                    <a:p>
                      <a:pPr>
                        <a:spcAft>
                          <a:spcPts val="0"/>
                        </a:spcAft>
                      </a:pPr>
                      <a:r>
                        <a:rPr lang="ru-RU" sz="1100" dirty="0">
                          <a:effectLst/>
                        </a:rPr>
                        <a:t>№</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100" dirty="0">
                          <a:effectLst/>
                        </a:rPr>
                        <a:t> Наименование расхода</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100">
                          <a:effectLst/>
                        </a:rPr>
                        <a:t>Колич.</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100">
                          <a:effectLst/>
                        </a:rPr>
                        <a:t>стоимость</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100">
                          <a:effectLst/>
                        </a:rPr>
                        <a:t>Общая сумма</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713388">
                <a:tc>
                  <a:txBody>
                    <a:bodyPr/>
                    <a:lstStyle/>
                    <a:p>
                      <a:pPr>
                        <a:spcAft>
                          <a:spcPts val="0"/>
                        </a:spcAft>
                      </a:pPr>
                      <a:r>
                        <a:rPr lang="ru-RU" sz="1100">
                          <a:effectLst/>
                        </a:rPr>
                        <a:t>1</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Покупка  семян цветов</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100пакетов</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4</a:t>
                      </a:r>
                      <a:r>
                        <a:rPr lang="ru-RU" sz="1600" dirty="0" smtClean="0">
                          <a:solidFill>
                            <a:srgbClr val="002060"/>
                          </a:solidFill>
                          <a:effectLst/>
                        </a:rPr>
                        <a:t>5 </a:t>
                      </a:r>
                      <a:r>
                        <a:rPr lang="ru-RU" sz="1600" dirty="0">
                          <a:solidFill>
                            <a:srgbClr val="002060"/>
                          </a:solidFill>
                          <a:effectLst/>
                        </a:rPr>
                        <a:t>руб.</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4500 </a:t>
                      </a:r>
                      <a:r>
                        <a:rPr lang="ru-RU" sz="1600" dirty="0">
                          <a:solidFill>
                            <a:srgbClr val="002060"/>
                          </a:solidFill>
                          <a:effectLst/>
                        </a:rPr>
                        <a:t>руб.</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475593">
                <a:tc>
                  <a:txBody>
                    <a:bodyPr/>
                    <a:lstStyle/>
                    <a:p>
                      <a:pPr>
                        <a:spcAft>
                          <a:spcPts val="0"/>
                        </a:spcAft>
                      </a:pPr>
                      <a:r>
                        <a:rPr lang="ru-RU" sz="1100">
                          <a:effectLst/>
                        </a:rPr>
                        <a:t>2</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Покупка  универсальной земли для рассады</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50кг</a:t>
                      </a:r>
                      <a:r>
                        <a:rPr lang="ru-RU" sz="1600" dirty="0">
                          <a:solidFill>
                            <a:srgbClr val="002060"/>
                          </a:solidFill>
                          <a:effectLst/>
                        </a:rPr>
                        <a:t>.</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10кг-150р.</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7500 </a:t>
                      </a:r>
                      <a:r>
                        <a:rPr lang="ru-RU" sz="1600" dirty="0">
                          <a:solidFill>
                            <a:srgbClr val="002060"/>
                          </a:solidFill>
                          <a:effectLst/>
                        </a:rPr>
                        <a:t>руб.</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271422">
                <a:tc>
                  <a:txBody>
                    <a:bodyPr/>
                    <a:lstStyle/>
                    <a:p>
                      <a:pPr>
                        <a:spcAft>
                          <a:spcPts val="0"/>
                        </a:spcAft>
                      </a:pPr>
                      <a:r>
                        <a:rPr lang="ru-RU" sz="1100">
                          <a:effectLst/>
                        </a:rPr>
                        <a:t>3</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 Бочки по 200л.</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4 шт.</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3000 р.</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12000</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542844">
                <a:tc>
                  <a:txBody>
                    <a:bodyPr/>
                    <a:lstStyle/>
                    <a:p>
                      <a:pPr>
                        <a:spcAft>
                          <a:spcPts val="0"/>
                        </a:spcAft>
                      </a:pPr>
                      <a:r>
                        <a:rPr lang="ru-RU" sz="1100">
                          <a:effectLst/>
                        </a:rPr>
                        <a:t>4</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Вода</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100р на 100л.</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800х10р.</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8000руб.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271422">
                <a:tc>
                  <a:txBody>
                    <a:bodyPr/>
                    <a:lstStyle/>
                    <a:p>
                      <a:pPr>
                        <a:spcAft>
                          <a:spcPts val="0"/>
                        </a:spcAft>
                      </a:pPr>
                      <a:r>
                        <a:rPr lang="ru-RU" sz="1100">
                          <a:effectLst/>
                        </a:rPr>
                        <a:t>5</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Шланг с насосом</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60 </a:t>
                      </a:r>
                      <a:r>
                        <a:rPr lang="ru-RU" sz="1600" dirty="0">
                          <a:solidFill>
                            <a:srgbClr val="002060"/>
                          </a:solidFill>
                          <a:effectLst/>
                        </a:rPr>
                        <a:t>м.</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 </a:t>
                      </a:r>
                      <a:r>
                        <a:rPr lang="ru-RU" sz="1600" dirty="0" smtClean="0">
                          <a:solidFill>
                            <a:srgbClr val="002060"/>
                          </a:solidFill>
                          <a:effectLst/>
                        </a:rPr>
                        <a:t>800</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 </a:t>
                      </a:r>
                      <a:r>
                        <a:rPr lang="ru-RU" sz="1600" dirty="0" smtClean="0">
                          <a:solidFill>
                            <a:srgbClr val="002060"/>
                          </a:solidFill>
                          <a:effectLst/>
                        </a:rPr>
                        <a:t>1600+ 3000</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475593">
                <a:tc>
                  <a:txBody>
                    <a:bodyPr/>
                    <a:lstStyle/>
                    <a:p>
                      <a:pPr>
                        <a:spcAft>
                          <a:spcPts val="0"/>
                        </a:spcAft>
                      </a:pPr>
                      <a:r>
                        <a:rPr lang="ru-RU" sz="1100">
                          <a:effectLst/>
                        </a:rPr>
                        <a:t>6</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Лейка</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10 шт.</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1000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10.000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271422">
                <a:tc>
                  <a:txBody>
                    <a:bodyPr/>
                    <a:lstStyle/>
                    <a:p>
                      <a:pPr>
                        <a:spcAft>
                          <a:spcPts val="0"/>
                        </a:spcAft>
                      </a:pPr>
                      <a:r>
                        <a:rPr lang="ru-RU" sz="1100">
                          <a:effectLst/>
                        </a:rPr>
                        <a:t>7</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Перчатки  рабочие</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40шт.</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70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2800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475593">
                <a:tc>
                  <a:txBody>
                    <a:bodyPr/>
                    <a:lstStyle/>
                    <a:p>
                      <a:pPr>
                        <a:spcAft>
                          <a:spcPts val="0"/>
                        </a:spcAft>
                      </a:pPr>
                      <a:r>
                        <a:rPr lang="ru-RU" sz="1100">
                          <a:effectLst/>
                        </a:rPr>
                        <a:t>8</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Аренда а\м для перевозки саженцев</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2 раза</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700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1400 руб.</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1188982">
                <a:tc>
                  <a:txBody>
                    <a:bodyPr/>
                    <a:lstStyle/>
                    <a:p>
                      <a:pPr>
                        <a:spcAft>
                          <a:spcPts val="0"/>
                        </a:spcAft>
                      </a:pPr>
                      <a:r>
                        <a:rPr lang="ru-RU" sz="1100">
                          <a:effectLst/>
                        </a:rPr>
                        <a:t>9</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Форма для волонтеров : </a:t>
                      </a:r>
                    </a:p>
                    <a:p>
                      <a:pPr>
                        <a:spcAft>
                          <a:spcPts val="0"/>
                        </a:spcAft>
                      </a:pPr>
                      <a:r>
                        <a:rPr lang="ru-RU" sz="1600">
                          <a:solidFill>
                            <a:srgbClr val="002060"/>
                          </a:solidFill>
                          <a:effectLst/>
                        </a:rPr>
                        <a:t>Футболки с надписью</a:t>
                      </a:r>
                    </a:p>
                    <a:p>
                      <a:pPr>
                        <a:spcAft>
                          <a:spcPts val="0"/>
                        </a:spcAft>
                      </a:pPr>
                      <a:r>
                        <a:rPr lang="ru-RU" sz="1600">
                          <a:solidFill>
                            <a:srgbClr val="002060"/>
                          </a:solidFill>
                          <a:effectLst/>
                        </a:rPr>
                        <a:t>Бейсболки</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25шт.</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 </a:t>
                      </a:r>
                    </a:p>
                    <a:p>
                      <a:pPr>
                        <a:spcAft>
                          <a:spcPts val="0"/>
                        </a:spcAft>
                      </a:pPr>
                      <a:r>
                        <a:rPr lang="ru-RU" sz="1600" dirty="0">
                          <a:solidFill>
                            <a:srgbClr val="002060"/>
                          </a:solidFill>
                          <a:effectLst/>
                        </a:rPr>
                        <a:t>600 руб.</a:t>
                      </a:r>
                    </a:p>
                    <a:p>
                      <a:pPr>
                        <a:spcAft>
                          <a:spcPts val="0"/>
                        </a:spcAft>
                      </a:pPr>
                      <a:r>
                        <a:rPr lang="ru-RU" sz="1600" dirty="0">
                          <a:solidFill>
                            <a:srgbClr val="002060"/>
                          </a:solidFill>
                          <a:effectLst/>
                        </a:rPr>
                        <a:t>300 руб.</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a:solidFill>
                            <a:srgbClr val="002060"/>
                          </a:solidFill>
                          <a:effectLst/>
                        </a:rPr>
                        <a:t> </a:t>
                      </a:r>
                    </a:p>
                    <a:p>
                      <a:pPr>
                        <a:spcAft>
                          <a:spcPts val="0"/>
                        </a:spcAft>
                      </a:pPr>
                      <a:r>
                        <a:rPr lang="ru-RU" sz="1600" dirty="0">
                          <a:solidFill>
                            <a:srgbClr val="002060"/>
                          </a:solidFill>
                          <a:effectLst/>
                        </a:rPr>
                        <a:t>15000 руб.</a:t>
                      </a:r>
                    </a:p>
                    <a:p>
                      <a:pPr>
                        <a:spcAft>
                          <a:spcPts val="0"/>
                        </a:spcAft>
                      </a:pPr>
                      <a:r>
                        <a:rPr lang="ru-RU" sz="1600" dirty="0">
                          <a:solidFill>
                            <a:srgbClr val="002060"/>
                          </a:solidFill>
                          <a:effectLst/>
                        </a:rPr>
                        <a:t>12500 руб.</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r h="475593">
                <a:tc>
                  <a:txBody>
                    <a:bodyPr/>
                    <a:lstStyle/>
                    <a:p>
                      <a:pPr>
                        <a:spcAft>
                          <a:spcPts val="0"/>
                        </a:spcAft>
                      </a:pPr>
                      <a:r>
                        <a:rPr lang="ru-RU" sz="1100">
                          <a:effectLst/>
                        </a:rPr>
                        <a:t>10</a:t>
                      </a:r>
                      <a:endParaRPr lang="ru-RU"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 Итого:</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 </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a:solidFill>
                            <a:srgbClr val="002060"/>
                          </a:solidFill>
                          <a:effectLst/>
                        </a:rPr>
                        <a:t> </a:t>
                      </a:r>
                      <a:endParaRPr lang="ru-RU" sz="160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c>
                  <a:txBody>
                    <a:bodyPr/>
                    <a:lstStyle/>
                    <a:p>
                      <a:pPr>
                        <a:spcAft>
                          <a:spcPts val="0"/>
                        </a:spcAft>
                      </a:pPr>
                      <a:r>
                        <a:rPr lang="ru-RU" sz="1600" dirty="0" smtClean="0">
                          <a:solidFill>
                            <a:srgbClr val="002060"/>
                          </a:solidFill>
                          <a:effectLst/>
                        </a:rPr>
                        <a:t>78.300</a:t>
                      </a:r>
                      <a:endParaRPr lang="ru-RU" sz="16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4244" marR="54244" marT="0" marB="0"/>
                </a:tc>
              </a:tr>
            </a:tbl>
          </a:graphicData>
        </a:graphic>
      </p:graphicFrame>
    </p:spTree>
    <p:extLst>
      <p:ext uri="{BB962C8B-B14F-4D97-AF65-F5344CB8AC3E}">
        <p14:creationId xmlns:p14="http://schemas.microsoft.com/office/powerpoint/2010/main" val="682905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Ожидаемый  результат:</a:t>
            </a:r>
            <a:endParaRPr lang="ru-RU" dirty="0"/>
          </a:p>
        </p:txBody>
      </p:sp>
      <p:sp>
        <p:nvSpPr>
          <p:cNvPr id="3" name="Объект 2"/>
          <p:cNvSpPr>
            <a:spLocks noGrp="1"/>
          </p:cNvSpPr>
          <p:nvPr>
            <p:ph idx="1"/>
          </p:nvPr>
        </p:nvSpPr>
        <p:spPr>
          <a:xfrm>
            <a:off x="677334" y="1344058"/>
            <a:ext cx="10923427" cy="5993175"/>
          </a:xfrm>
        </p:spPr>
        <p:txBody>
          <a:bodyPr>
            <a:normAutofit/>
          </a:bodyPr>
          <a:lstStyle/>
          <a:p>
            <a:pPr lvl="0"/>
            <a:r>
              <a:rPr lang="ru-RU" sz="2400" dirty="0">
                <a:solidFill>
                  <a:srgbClr val="002060"/>
                </a:solidFill>
              </a:rPr>
              <a:t>Посадить  </a:t>
            </a:r>
            <a:r>
              <a:rPr lang="ru-RU" sz="2400" dirty="0" smtClean="0">
                <a:solidFill>
                  <a:srgbClr val="002060"/>
                </a:solidFill>
              </a:rPr>
              <a:t>100 </a:t>
            </a:r>
            <a:r>
              <a:rPr lang="ru-RU" sz="2400" dirty="0">
                <a:solidFill>
                  <a:srgbClr val="002060"/>
                </a:solidFill>
              </a:rPr>
              <a:t>штук деревьев:  </a:t>
            </a:r>
            <a:r>
              <a:rPr lang="ru-RU" sz="2400" dirty="0" smtClean="0">
                <a:solidFill>
                  <a:srgbClr val="002060"/>
                </a:solidFill>
              </a:rPr>
              <a:t>50</a:t>
            </a:r>
            <a:r>
              <a:rPr lang="ru-RU" sz="2400" dirty="0">
                <a:solidFill>
                  <a:srgbClr val="002060"/>
                </a:solidFill>
              </a:rPr>
              <a:t> </a:t>
            </a:r>
            <a:r>
              <a:rPr lang="ru-RU" sz="2400" dirty="0" smtClean="0">
                <a:solidFill>
                  <a:srgbClr val="002060"/>
                </a:solidFill>
              </a:rPr>
              <a:t>елок, 50 берез и </a:t>
            </a:r>
            <a:r>
              <a:rPr lang="ru-RU" sz="2400" dirty="0">
                <a:solidFill>
                  <a:srgbClr val="002060"/>
                </a:solidFill>
              </a:rPr>
              <a:t>разных кустарников</a:t>
            </a:r>
          </a:p>
          <a:p>
            <a:pPr lvl="0"/>
            <a:r>
              <a:rPr lang="ru-RU" sz="2400" dirty="0">
                <a:solidFill>
                  <a:srgbClr val="002060"/>
                </a:solidFill>
              </a:rPr>
              <a:t>Посадить   цветы на отведенное место и ухаживать за ними.</a:t>
            </a:r>
          </a:p>
          <a:p>
            <a:pPr lvl="0"/>
            <a:r>
              <a:rPr lang="ru-RU" sz="2400" dirty="0">
                <a:solidFill>
                  <a:srgbClr val="002060"/>
                </a:solidFill>
              </a:rPr>
              <a:t>Сформировать и привить учащимися ( волонтерам) любовь  к труду, беречь природу, оценить свой труд.</a:t>
            </a:r>
          </a:p>
          <a:p>
            <a:pPr lvl="0"/>
            <a:r>
              <a:rPr lang="ru-RU" sz="2400" dirty="0">
                <a:solidFill>
                  <a:srgbClr val="002060"/>
                </a:solidFill>
              </a:rPr>
              <a:t>Привить учащимися желание помочь в благоустройстве родного села</a:t>
            </a:r>
          </a:p>
          <a:p>
            <a:pPr lvl="0"/>
            <a:r>
              <a:rPr lang="ru-RU" sz="2400" dirty="0">
                <a:solidFill>
                  <a:srgbClr val="002060"/>
                </a:solidFill>
              </a:rPr>
              <a:t>Привить патриотическое самосознание для дальнейшего улучшения и развития родного улуса.</a:t>
            </a:r>
          </a:p>
          <a:p>
            <a:pPr lvl="0"/>
            <a:r>
              <a:rPr lang="ru-RU" sz="2400" dirty="0">
                <a:solidFill>
                  <a:srgbClr val="002060"/>
                </a:solidFill>
              </a:rPr>
              <a:t>Ежегодная посадка деревьев,  цветов через 5-6 лет площадь превратится в цветущий сад.</a:t>
            </a:r>
          </a:p>
          <a:p>
            <a:endParaRPr lang="ru-RU" dirty="0"/>
          </a:p>
        </p:txBody>
      </p:sp>
    </p:spTree>
    <p:extLst>
      <p:ext uri="{BB962C8B-B14F-4D97-AF65-F5344CB8AC3E}">
        <p14:creationId xmlns:p14="http://schemas.microsoft.com/office/powerpoint/2010/main" val="4063355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201" y="187287"/>
            <a:ext cx="11512627" cy="1134737"/>
          </a:xfrm>
        </p:spPr>
        <p:txBody>
          <a:bodyPr>
            <a:normAutofit fontScale="90000"/>
          </a:bodyPr>
          <a:lstStyle/>
          <a:p>
            <a:r>
              <a:rPr lang="ru-RU" dirty="0" smtClean="0">
                <a:solidFill>
                  <a:srgbClr val="002060"/>
                </a:solidFill>
              </a:rPr>
              <a:t>Наши мечты, которые мы постараемся превратить </a:t>
            </a:r>
            <a:br>
              <a:rPr lang="ru-RU" dirty="0" smtClean="0">
                <a:solidFill>
                  <a:srgbClr val="002060"/>
                </a:solidFill>
              </a:rPr>
            </a:br>
            <a:r>
              <a:rPr lang="ru-RU" dirty="0" smtClean="0">
                <a:solidFill>
                  <a:srgbClr val="002060"/>
                </a:solidFill>
              </a:rPr>
              <a:t> в реальность….</a:t>
            </a:r>
            <a:endParaRPr lang="ru-RU" dirty="0">
              <a:solidFill>
                <a:srgbClr val="002060"/>
              </a:solidFill>
            </a:endParaRP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5422" y="1930400"/>
            <a:ext cx="4649118" cy="4382265"/>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24540" y="1930399"/>
            <a:ext cx="5078775" cy="4382265"/>
          </a:xfrm>
        </p:spPr>
      </p:pic>
    </p:spTree>
    <p:extLst>
      <p:ext uri="{BB962C8B-B14F-4D97-AF65-F5344CB8AC3E}">
        <p14:creationId xmlns:p14="http://schemas.microsoft.com/office/powerpoint/2010/main" val="1148907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249</TotalTime>
  <Words>1034</Words>
  <Application>Microsoft Office PowerPoint</Application>
  <PresentationFormat>Широкоэкранный</PresentationFormat>
  <Paragraphs>197</Paragraphs>
  <Slides>28</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28</vt:i4>
      </vt:variant>
    </vt:vector>
  </HeadingPairs>
  <TitlesOfParts>
    <vt:vector size="37" baseType="lpstr">
      <vt:lpstr>Batang</vt:lpstr>
      <vt:lpstr>Arabic Typesetting</vt:lpstr>
      <vt:lpstr>Arial</vt:lpstr>
      <vt:lpstr>Arial Black</vt:lpstr>
      <vt:lpstr>Calibri</vt:lpstr>
      <vt:lpstr>Times New Roman</vt:lpstr>
      <vt:lpstr>Trebuchet MS</vt:lpstr>
      <vt:lpstr>Wingdings 3</vt:lpstr>
      <vt:lpstr>Грань</vt:lpstr>
      <vt:lpstr>МБУ ДО Центр детского творчества « Тускул» Верхневилюйский улус( район)</vt:lpstr>
      <vt:lpstr> Паспорт проекта на участие в конкурсе  социальных  проектов</vt:lpstr>
      <vt:lpstr> Актуальность:  </vt:lpstr>
      <vt:lpstr>Проблема. Цель. Задачи.</vt:lpstr>
      <vt:lpstr>Механизм  реализации  проекта: </vt:lpstr>
      <vt:lpstr>Календарный план работы  по озеленению сквера города Якутск</vt:lpstr>
      <vt:lpstr> С М Е Т А  расходов  по озеленению  сквера г. Якутска</vt:lpstr>
      <vt:lpstr>Ожидаемый  результат:</vt:lpstr>
      <vt:lpstr>Наши мечты, которые мы постараемся превратить   в реальность….</vt:lpstr>
      <vt:lpstr>Хотим организовать конкурс к 1 июня на лучшую  «Жар-птицу» из вторсырья для украшения клумбы</vt:lpstr>
      <vt:lpstr>Для стимулирования и поддержки конкурсантов нужна Ваша материальная помощь</vt:lpstr>
      <vt:lpstr>Это мечта…</vt:lpstr>
      <vt:lpstr>Начало работы проекта с марта 2018 года до 11 июня 2018 года </vt:lpstr>
      <vt:lpstr>Начало работы летнего лагеря «Волонтерское движение»</vt:lpstr>
      <vt:lpstr>Мастерим жар-птицу своими руками</vt:lpstr>
      <vt:lpstr>Это почти законченный вид нашей  Жар –птицы на 1 июня выставили на конкурс как наглядное пособие всем очень понравилось</vt:lpstr>
      <vt:lpstr> День защиты детей все были рады сфотографироваться  с Жар-птицей…</vt:lpstr>
      <vt:lpstr>Нашим птицам  то и дело доставалось от ночных посетителей сквера. Жаль что нет видеонаблюдения, охраны и калитки все время не закрываются. От этого страдают наши цветы и газон Отреставрированную жар-птицу снова посадили на клумбу со цветами..</vt:lpstr>
      <vt:lpstr>Посадка цветов воспитанниками отрядов лагеря  «Добро» и «Опора» 4-5 июня 2018 года</vt:lpstr>
      <vt:lpstr>Надеемся наши цветы не пропадут даром, а будут радовать своим цветением. Почва оказалась не качественная поэтому не держит влагу с первых дней посадки много рассады погибло под солнцем.</vt:lpstr>
      <vt:lpstr>Водовоз администрации МО каждую неделю наполняет цистерны водой в которой нуждаются цветы, деревья и травушка.</vt:lpstr>
      <vt:lpstr>Уборка территории сквера отряд лагеря «Школа лидеров»</vt:lpstr>
      <vt:lpstr>Как бы нам не хотелось цветы гибнут под палящим солнцем , но надеемся на лучшее… </vt:lpstr>
      <vt:lpstr>Посев газонной травы для того чтобы трава стала настоящим газоном за ней нужен уход и на третий год на ней можно будет отдыхать </vt:lpstr>
      <vt:lpstr>Газон вырос и на нем поселились наши рукодельные питомцы… Мы уже знаем и умеем выращивать эту газонную траву…</vt:lpstr>
      <vt:lpstr>Мы каждый день поливаем цветы и уже знаем как вырастить и ухаживать за разными цветами и сколько воды требуется им…</vt:lpstr>
      <vt:lpstr>Это лето подарило детям много впечатлений от того, что они творят добро несмотря на трудности с которыми мы встретились за время работы лагеря по озеленению сквера который по истине стал уже нашим  родным…</vt:lpstr>
      <vt:lpstr>Этим летом волонтерский лагерь завершил свою работу, но обещает в будущем году с новыми силами начать работу по озеленению сквера г.Якутска в родном Верхневилюйске. Спасибо за внимание!</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28</cp:revision>
  <cp:lastPrinted>2018-04-11T01:31:30Z</cp:lastPrinted>
  <dcterms:created xsi:type="dcterms:W3CDTF">2018-04-05T01:50:11Z</dcterms:created>
  <dcterms:modified xsi:type="dcterms:W3CDTF">2018-07-25T13:49:03Z</dcterms:modified>
</cp:coreProperties>
</file>