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341" r:id="rId4"/>
    <p:sldId id="269" r:id="rId5"/>
    <p:sldId id="336" r:id="rId6"/>
    <p:sldId id="318" r:id="rId7"/>
    <p:sldId id="339" r:id="rId8"/>
    <p:sldId id="342" r:id="rId9"/>
    <p:sldId id="262" r:id="rId10"/>
    <p:sldId id="268" r:id="rId11"/>
    <p:sldId id="333" r:id="rId12"/>
    <p:sldId id="338" r:id="rId13"/>
    <p:sldId id="317" r:id="rId14"/>
    <p:sldId id="258" r:id="rId15"/>
    <p:sldId id="263" r:id="rId16"/>
    <p:sldId id="314" r:id="rId17"/>
    <p:sldId id="289" r:id="rId18"/>
    <p:sldId id="261" r:id="rId19"/>
    <p:sldId id="267" r:id="rId20"/>
    <p:sldId id="290" r:id="rId21"/>
    <p:sldId id="328" r:id="rId22"/>
    <p:sldId id="265" r:id="rId23"/>
    <p:sldId id="296" r:id="rId24"/>
    <p:sldId id="297" r:id="rId25"/>
    <p:sldId id="343" r:id="rId26"/>
    <p:sldId id="345" r:id="rId27"/>
    <p:sldId id="270" r:id="rId28"/>
    <p:sldId id="266" r:id="rId29"/>
    <p:sldId id="344" r:id="rId30"/>
    <p:sldId id="274" r:id="rId31"/>
    <p:sldId id="273" r:id="rId32"/>
    <p:sldId id="334" r:id="rId33"/>
    <p:sldId id="278" r:id="rId34"/>
    <p:sldId id="271" r:id="rId35"/>
    <p:sldId id="337" r:id="rId36"/>
    <p:sldId id="282" r:id="rId37"/>
    <p:sldId id="281" r:id="rId38"/>
    <p:sldId id="319" r:id="rId39"/>
    <p:sldId id="292" r:id="rId40"/>
    <p:sldId id="264" r:id="rId41"/>
    <p:sldId id="284" r:id="rId42"/>
    <p:sldId id="309" r:id="rId43"/>
    <p:sldId id="285" r:id="rId44"/>
    <p:sldId id="286" r:id="rId45"/>
    <p:sldId id="305" r:id="rId46"/>
    <p:sldId id="321" r:id="rId47"/>
    <p:sldId id="340" r:id="rId48"/>
    <p:sldId id="316" r:id="rId49"/>
    <p:sldId id="324" r:id="rId50"/>
    <p:sldId id="323" r:id="rId51"/>
    <p:sldId id="326" r:id="rId52"/>
    <p:sldId id="288" r:id="rId53"/>
    <p:sldId id="283" r:id="rId54"/>
    <p:sldId id="300" r:id="rId55"/>
    <p:sldId id="302" r:id="rId56"/>
    <p:sldId id="325" r:id="rId57"/>
    <p:sldId id="320" r:id="rId58"/>
    <p:sldId id="330" r:id="rId59"/>
    <p:sldId id="294" r:id="rId60"/>
    <p:sldId id="332" r:id="rId61"/>
    <p:sldId id="327" r:id="rId62"/>
    <p:sldId id="331" r:id="rId63"/>
    <p:sldId id="311" r:id="rId6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9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794AF1C-89A7-4AF8-93F6-2C1ADBF401DB}" type="datetimeFigureOut">
              <a:rPr lang="ru-RU"/>
              <a:pPr>
                <a:defRPr/>
              </a:pPr>
              <a:t>31.10.2013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7E84FF7-AD90-459B-A78B-65E8F52F2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376331-53A2-4257-BEF2-FC845E1956B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81A8B-95FD-4A1F-B326-E667D92F0A60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0DDA3-7463-456C-BF97-B2C07AFA67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DEA3D-D152-4E73-B22A-400F234768BC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031B4-634E-4DF1-A0E3-E0F4D20E43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32830-728D-488A-BDB7-4CFD4340C284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E1D72-E248-4C9A-B5A7-B4F405603A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5B25B-80FC-438A-805C-0A0899BA6B80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34080-EF59-492C-A23C-B66BF749B3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9E021-86E9-4C63-B736-0696FCB47974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8895-DE63-476D-B1BE-720066397C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B3A37-5CA8-4F85-85CA-F70B67CBD9F5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9DFF6-5D97-4D92-A3AB-24F486BFC7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D7027-0940-4E2E-BDF9-B0B7F39E595F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A8FD1-C527-4202-A4F6-528E31EDE5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0D5DB-D3ED-46DB-AB34-FD45E26E1A2E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993CF-5D13-43E3-9018-8B20C75789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C1BC9-AE11-4D7F-9211-C4B8536A8D7D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5AE52-CFAA-4DA5-A491-5C690B2ED9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9362D-FFA1-4C7F-B5E6-2955017DDF12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CFCFB-A0A3-4384-97D8-BCC796482F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FF2D1-BB86-4DB1-AE57-25BAE5B3354A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962D6-6BCD-40AD-AD53-4679512FC1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2CFFA4-94B2-40EA-8B28-5765E483BA09}" type="datetimeFigureOut">
              <a:rPr lang="ru-RU"/>
              <a:pPr>
                <a:defRPr/>
              </a:pPr>
              <a:t>31.10.2013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E030E7-ECF0-4FC9-81EB-43B9FF0F9E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12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12" Type="http://schemas.openxmlformats.org/officeDocument/2006/relationships/image" Target="../media/image35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12.jpeg"/><Relationship Id="rId10" Type="http://schemas.openxmlformats.org/officeDocument/2006/relationships/image" Target="../media/image33.gif"/><Relationship Id="rId4" Type="http://schemas.openxmlformats.org/officeDocument/2006/relationships/image" Target="../media/image28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image" Target="../media/image51.gif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gif"/><Relationship Id="rId9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gif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gif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9" Type="http://schemas.openxmlformats.org/officeDocument/2006/relationships/image" Target="../media/image8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gif"/><Relationship Id="rId4" Type="http://schemas.openxmlformats.org/officeDocument/2006/relationships/image" Target="../media/image8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43.jpeg"/><Relationship Id="rId4" Type="http://schemas.openxmlformats.org/officeDocument/2006/relationships/image" Target="../media/image9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gif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gif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openxmlformats.org/officeDocument/2006/relationships/image" Target="../media/image11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Relationship Id="rId9" Type="http://schemas.openxmlformats.org/officeDocument/2006/relationships/image" Target="../media/image1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gif"/><Relationship Id="rId5" Type="http://schemas.openxmlformats.org/officeDocument/2006/relationships/image" Target="../media/image13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jpeg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138.gif"/><Relationship Id="rId4" Type="http://schemas.openxmlformats.org/officeDocument/2006/relationships/image" Target="../media/image1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7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jpeg"/><Relationship Id="rId5" Type="http://schemas.openxmlformats.org/officeDocument/2006/relationships/image" Target="../media/image97.jpeg"/><Relationship Id="rId4" Type="http://schemas.openxmlformats.org/officeDocument/2006/relationships/image" Target="../media/image1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jpeg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png"/><Relationship Id="rId4" Type="http://schemas.openxmlformats.org/officeDocument/2006/relationships/image" Target="../media/image147.gi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5" Type="http://schemas.openxmlformats.org/officeDocument/2006/relationships/image" Target="../media/image151.gif"/><Relationship Id="rId4" Type="http://schemas.openxmlformats.org/officeDocument/2006/relationships/image" Target="../media/image150.jpeg"/><Relationship Id="rId9" Type="http://schemas.openxmlformats.org/officeDocument/2006/relationships/image" Target="../media/image1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jpeg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eg"/><Relationship Id="rId3" Type="http://schemas.openxmlformats.org/officeDocument/2006/relationships/image" Target="../media/image160.jpeg"/><Relationship Id="rId7" Type="http://schemas.openxmlformats.org/officeDocument/2006/relationships/image" Target="../media/image16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eg"/><Relationship Id="rId5" Type="http://schemas.openxmlformats.org/officeDocument/2006/relationships/image" Target="../media/image162.png"/><Relationship Id="rId10" Type="http://schemas.openxmlformats.org/officeDocument/2006/relationships/image" Target="../media/image167.jpeg"/><Relationship Id="rId4" Type="http://schemas.openxmlformats.org/officeDocument/2006/relationships/image" Target="../media/image161.jpeg"/><Relationship Id="rId9" Type="http://schemas.openxmlformats.org/officeDocument/2006/relationships/image" Target="../media/image166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jpeg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7" Type="http://schemas.openxmlformats.org/officeDocument/2006/relationships/image" Target="../media/image17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gif"/><Relationship Id="rId5" Type="http://schemas.openxmlformats.org/officeDocument/2006/relationships/image" Target="../media/image177.jpeg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jpeg"/><Relationship Id="rId3" Type="http://schemas.openxmlformats.org/officeDocument/2006/relationships/image" Target="../media/image179.jpeg"/><Relationship Id="rId7" Type="http://schemas.openxmlformats.org/officeDocument/2006/relationships/image" Target="../media/image18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jpeg"/><Relationship Id="rId11" Type="http://schemas.openxmlformats.org/officeDocument/2006/relationships/image" Target="../media/image187.jpeg"/><Relationship Id="rId5" Type="http://schemas.openxmlformats.org/officeDocument/2006/relationships/image" Target="../media/image181.jpeg"/><Relationship Id="rId10" Type="http://schemas.openxmlformats.org/officeDocument/2006/relationships/image" Target="../media/image186.jpeg"/><Relationship Id="rId4" Type="http://schemas.openxmlformats.org/officeDocument/2006/relationships/image" Target="../media/image180.jpeg"/><Relationship Id="rId9" Type="http://schemas.openxmlformats.org/officeDocument/2006/relationships/image" Target="../media/image18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8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.png"/><Relationship Id="rId4" Type="http://schemas.openxmlformats.org/officeDocument/2006/relationships/image" Target="../media/image19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6.jpeg"/><Relationship Id="rId4" Type="http://schemas.openxmlformats.org/officeDocument/2006/relationships/image" Target="../media/image19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jpeg"/><Relationship Id="rId3" Type="http://schemas.openxmlformats.org/officeDocument/2006/relationships/image" Target="../media/image197.png"/><Relationship Id="rId7" Type="http://schemas.openxmlformats.org/officeDocument/2006/relationships/image" Target="../media/image200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199.gif"/><Relationship Id="rId4" Type="http://schemas.openxmlformats.org/officeDocument/2006/relationships/image" Target="../media/image19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jpeg"/><Relationship Id="rId4" Type="http://schemas.openxmlformats.org/officeDocument/2006/relationships/image" Target="../media/image20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5" Type="http://schemas.openxmlformats.org/officeDocument/2006/relationships/image" Target="../media/image155.png"/><Relationship Id="rId4" Type="http://schemas.openxmlformats.org/officeDocument/2006/relationships/image" Target="../media/image20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8.gif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gif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0.gif"/><Relationship Id="rId4" Type="http://schemas.openxmlformats.org/officeDocument/2006/relationships/image" Target="../media/image229.gi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Тома\Desktop\defaul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02" y="-171400"/>
            <a:ext cx="8715436" cy="691276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338" name="Picture 2" descr="C:\Users\Тома\Desktop\фон оформление\следы\1ecbb87f39797eb81f3180e12b36d7e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442970">
            <a:off x="623888" y="4618038"/>
            <a:ext cx="87312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900113" y="357188"/>
            <a:ext cx="74580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>
                <a:solidFill>
                  <a:srgbClr val="FF0000"/>
                </a:solidFill>
                <a:latin typeface="Monotype Corsiva" pitchFamily="66" charset="0"/>
              </a:rPr>
              <a:t>  След добрых  дел </a:t>
            </a:r>
          </a:p>
          <a:p>
            <a:r>
              <a:rPr lang="ru-RU" sz="7200" b="1">
                <a:solidFill>
                  <a:srgbClr val="FF0000"/>
                </a:solidFill>
                <a:latin typeface="Monotype Corsiva" pitchFamily="66" charset="0"/>
              </a:rPr>
              <a:t>  </a:t>
            </a:r>
            <a:r>
              <a:rPr lang="ru-RU" sz="5400" b="1">
                <a:solidFill>
                  <a:srgbClr val="FF0000"/>
                </a:solidFill>
                <a:latin typeface="Monotype Corsiva" pitchFamily="66" charset="0"/>
              </a:rPr>
              <a:t>на  Змеиногорской  земле                         </a:t>
            </a:r>
          </a:p>
        </p:txBody>
      </p:sp>
      <p:pic>
        <p:nvPicPr>
          <p:cNvPr id="14340" name="Picture 2" descr="C:\Users\Тома\Desktop\вол на форум\sok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8175" y="3213100"/>
            <a:ext cx="445770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595" t="27792" r="21254" b="16104"/>
          <a:stretch/>
        </p:blipFill>
        <p:spPr bwMode="auto">
          <a:xfrm>
            <a:off x="74796" y="-33567"/>
            <a:ext cx="9505056" cy="683163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sp>
        <p:nvSpPr>
          <p:cNvPr id="3" name="TextBox 2"/>
          <p:cNvSpPr txBox="1"/>
          <p:nvPr/>
        </p:nvSpPr>
        <p:spPr>
          <a:xfrm>
            <a:off x="722868" y="-33567"/>
            <a:ext cx="7809572" cy="23698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+mn-cs"/>
              </a:rPr>
              <a:t>          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1736" y="644992"/>
            <a:ext cx="268255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Пусть этот мир совсем не простой.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Ты для людей свое сердце открой ! </a:t>
            </a:r>
          </a:p>
        </p:txBody>
      </p:sp>
      <p:pic>
        <p:nvPicPr>
          <p:cNvPr id="7" name="Рисунок 6" descr="D:\фото\Дюц конкурс саша\р.jpeg"/>
          <p:cNvPicPr/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l="10928" r="50240"/>
          <a:stretch/>
        </p:blipFill>
        <p:spPr bwMode="auto">
          <a:xfrm>
            <a:off x="74796" y="2636912"/>
            <a:ext cx="2282626" cy="332601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8" name="Рисунок 7" descr="D:\фото\фото волонтер года Барнаул\Саня Барнаул(3)\мне\DSC_0168.JPG"/>
          <p:cNvPicPr/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t="40705"/>
          <a:stretch/>
        </p:blipFill>
        <p:spPr bwMode="auto">
          <a:xfrm>
            <a:off x="2051720" y="2214651"/>
            <a:ext cx="7092280" cy="373462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6" name="Прямоугольник 5"/>
          <p:cNvSpPr/>
          <p:nvPr/>
        </p:nvSpPr>
        <p:spPr>
          <a:xfrm>
            <a:off x="953311" y="5817394"/>
            <a:ext cx="8021432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Знакомьтесь, это мы!</a:t>
            </a:r>
            <a:endParaRPr lang="ru-RU" sz="6000" dirty="0">
              <a:latin typeface="+mn-lt"/>
              <a:cs typeface="+mn-cs"/>
            </a:endParaRPr>
          </a:p>
        </p:txBody>
      </p:sp>
      <p:pic>
        <p:nvPicPr>
          <p:cNvPr id="1026" name="Picture 2" descr="C:\Users\Тома\Desktop\вол на форум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72264" y="2312063"/>
            <a:ext cx="2293715" cy="16637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5" name="Picture 2" descr="C:\Users\Тома\Desktop\вол на форум\x_23eb5d6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9553" y="1"/>
            <a:ext cx="3528392" cy="233631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12" name="Прямоугольник 11"/>
          <p:cNvSpPr/>
          <p:nvPr/>
        </p:nvSpPr>
        <p:spPr>
          <a:xfrm>
            <a:off x="1928794" y="2071678"/>
            <a:ext cx="264320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КЛУБ</a:t>
            </a:r>
          </a:p>
        </p:txBody>
      </p:sp>
      <p:pic>
        <p:nvPicPr>
          <p:cNvPr id="15370" name="Picture 2" descr="C:\Users\Тома\Desktop\фон оформление\сердечки\backgrounds_100028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50" y="0"/>
            <a:ext cx="41433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2" descr="C:\Users\Тома\Desktop\img139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2038" y="361950"/>
            <a:ext cx="2590800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Тома\Desktop\э.jpe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79653" y="476672"/>
            <a:ext cx="684795" cy="57497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968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Тома\Desktop\фон оформление\флаг\флаг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39305" flipH="1">
            <a:off x="1892300" y="322263"/>
            <a:ext cx="1987550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Тома\Desktop\фон оформление\солнце\536838slonce2k50y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71612"/>
            <a:ext cx="2714612" cy="2043114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88788" y="0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вол на форум\6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20" y="571480"/>
            <a:ext cx="8858280" cy="628652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3" name="TextBox 2"/>
          <p:cNvSpPr txBox="1"/>
          <p:nvPr/>
        </p:nvSpPr>
        <p:spPr>
          <a:xfrm>
            <a:off x="1190376" y="61173"/>
            <a:ext cx="720995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cs typeface="+mn-cs"/>
              </a:rPr>
              <a:t>               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«Волонтерство.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Взгляд изнутри» </a:t>
            </a:r>
          </a:p>
        </p:txBody>
      </p:sp>
      <p:pic>
        <p:nvPicPr>
          <p:cNvPr id="7" name="Picture 2" descr="D:\фото\100D3100\DSC_02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428860" y="2357430"/>
            <a:ext cx="5559376" cy="30424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8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264896" y="0"/>
            <a:ext cx="1879104" cy="128586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10" name="TextBox 9"/>
          <p:cNvSpPr txBox="1"/>
          <p:nvPr/>
        </p:nvSpPr>
        <p:spPr>
          <a:xfrm>
            <a:off x="1071538" y="4857760"/>
            <a:ext cx="4892686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Свет…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Свет не там, где солнце…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А там, где МЫ!</a:t>
            </a:r>
          </a:p>
        </p:txBody>
      </p:sp>
      <p:pic>
        <p:nvPicPr>
          <p:cNvPr id="26625" name="Picture 1" descr="C:\Users\Тома\Desktop\фон оформление\солнце\106184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0"/>
            <a:ext cx="3429024" cy="192880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4" name="Picture 2" descr="C:\Users\Тома\Desktop\фон оформление\глаза\t4_150216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724530">
            <a:off x="1561961" y="255423"/>
            <a:ext cx="1233394" cy="123339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Вертикальный свиток 11"/>
          <p:cNvSpPr/>
          <p:nvPr/>
        </p:nvSpPr>
        <p:spPr>
          <a:xfrm>
            <a:off x="2295525" y="52388"/>
            <a:ext cx="6848475" cy="4672012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" name="Рисунок 1" descr="C:\Users\Тома\Desktop\голосуй\DSC_0145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t="26008" b="-1"/>
          <a:stretch/>
        </p:blipFill>
        <p:spPr bwMode="auto">
          <a:xfrm>
            <a:off x="0" y="2132856"/>
            <a:ext cx="3717053" cy="466497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3" name="TextBox 2"/>
          <p:cNvSpPr txBox="1"/>
          <p:nvPr/>
        </p:nvSpPr>
        <p:spPr>
          <a:xfrm>
            <a:off x="3347864" y="-34076"/>
            <a:ext cx="5327099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Штаб добрых дел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0693462">
            <a:off x="2818414" y="2303840"/>
            <a:ext cx="1371710" cy="13456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8" name="Рисунок 7" descr="D:\фото\слет геологич  и учеба актива\слет и учеба\DSC_0169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709459" y="2996952"/>
            <a:ext cx="5436096" cy="386104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627307" y="1035006"/>
            <a:ext cx="36004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Приоритеты: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Добро  для людей;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Добро с людьми;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Добро  от   людей 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3291010" y="846971"/>
            <a:ext cx="1512168" cy="1112079"/>
          </a:xfrm>
          <a:prstGeom prst="rect">
            <a:avLst/>
          </a:prstGeom>
          <a:noFill/>
        </p:spPr>
        <p:txBody>
          <a:bodyPr wrap="none">
            <a:prstTxWarp prst="textArchDownPour">
              <a:avLst>
                <a:gd name="adj1" fmla="val 20621953"/>
                <a:gd name="adj2" fmla="val 50540"/>
              </a:avLst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«Добрая воля»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1" name="Рисунок 10" descr="C:\Users\Тома\Desktop\э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0691" y="830868"/>
            <a:ext cx="1212806" cy="110234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3" name="Рисунок 12" descr="C:\Users\Тома\Desktop\фон оформление\волонтеры\0_51434_cc9d84c9_XL.jpg"/>
          <p:cNvPicPr/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b="11084"/>
          <a:stretch/>
        </p:blipFill>
        <p:spPr bwMode="auto">
          <a:xfrm>
            <a:off x="0" y="0"/>
            <a:ext cx="3291009" cy="2357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/>
          </a:extLst>
        </p:spPr>
      </p:pic>
      <p:pic>
        <p:nvPicPr>
          <p:cNvPr id="1026" name="Picture 2" descr="C:\Users\Тома\Desktop\фон оформление\волонтеры\40691_3526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88905">
            <a:off x="178056" y="678619"/>
            <a:ext cx="1151617" cy="148980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-14610"/>
            <a:ext cx="8715404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PR-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акция «Волонтерство 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is…»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43009" name="Picture 1" descr="C:\Users\Тома\Desktop\xG4XqCAFM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6814"/>
            <a:ext cx="8929718" cy="62140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0" name="Picture 2" descr="C:\Users\Тома\Desktop\фон оформление\волонтеры\00c292a3a62a04705a716328761d512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462248">
            <a:off x="6032051" y="918403"/>
            <a:ext cx="2914313" cy="158207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9" name="Рисунок 8" descr="C:\Users\Тома\Desktop\фон оформление\волонтеры\ира\SDC11707.JPG"/>
          <p:cNvPicPr/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18910" t="39904" r="59135"/>
          <a:stretch/>
        </p:blipFill>
        <p:spPr bwMode="auto">
          <a:xfrm rot="482264" flipH="1">
            <a:off x="3934483" y="409680"/>
            <a:ext cx="2026465" cy="6368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10" name="Прямоугольник 9"/>
          <p:cNvSpPr/>
          <p:nvPr/>
        </p:nvSpPr>
        <p:spPr>
          <a:xfrm rot="1871690">
            <a:off x="2897188" y="3744913"/>
            <a:ext cx="2647950" cy="16144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Century" pitchFamily="18" charset="0"/>
                <a:ea typeface="BatangChe" pitchFamily="49" charset="-127"/>
              </a:rPr>
              <a:t>Клуб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Century" pitchFamily="18" charset="0"/>
                <a:ea typeface="BatangChe" pitchFamily="49" charset="-127"/>
              </a:rPr>
              <a:t>«Добрая воля»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latin typeface="Century" pitchFamily="18" charset="0"/>
                <a:ea typeface="BatangChe" pitchFamily="49" charset="-127"/>
              </a:rPr>
              <a:t>Змеиногорский</a:t>
            </a:r>
            <a:r>
              <a:rPr lang="ru-RU" b="1" dirty="0">
                <a:solidFill>
                  <a:srgbClr val="002060"/>
                </a:solidFill>
                <a:latin typeface="Century" pitchFamily="18" charset="0"/>
                <a:ea typeface="BatangChe" pitchFamily="49" charset="-127"/>
              </a:rPr>
              <a:t> район</a:t>
            </a:r>
          </a:p>
        </p:txBody>
      </p:sp>
      <p:pic>
        <p:nvPicPr>
          <p:cNvPr id="19462" name="Рисунок 10" descr="C:\Users\Тома\Desktop\э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14406">
            <a:off x="3260725" y="3257550"/>
            <a:ext cx="68421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Тома\Desktop\фон оформление\волонтеры\1bd811013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142689" y="3364728"/>
            <a:ext cx="1805185" cy="11521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19464" name="Picture 2" descr="C:\Users\Тома\Desktop\фон оформление\волонтеры\a_0d55e6e8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86488" y="4070350"/>
            <a:ext cx="157321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Тома\Desktop\фон оформление\волонтеры\Volunteer-Logo-cop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6248" y="5493144"/>
            <a:ext cx="1334208" cy="86481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/>
          </a:extLst>
        </p:spPr>
      </p:pic>
      <p:pic>
        <p:nvPicPr>
          <p:cNvPr id="8" name="Picture 2" descr="C:\Users\Тома\Desktop\фон оформление\волонтеры\dobrovo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39693" y="1916728"/>
            <a:ext cx="1757468" cy="16159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1026" name="Picture 2" descr="C:\Users\Тома\Desktop\banner_01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00034" y="6174613"/>
            <a:ext cx="1663024" cy="6833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19468" name="Picture 2" descr="C:\Users\Тома\Desktop\3_1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43875" y="4500563"/>
            <a:ext cx="78898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2" descr="C:\Users\Тома\Desktop\фон оформление\волонтеры\стать  волонтером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38800" y="2530475"/>
            <a:ext cx="20002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Тома\Desktop\фон оформление\волонтеры\1577004_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2132856"/>
            <a:ext cx="3602673" cy="467438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14" name="Прямоугольник 13"/>
          <p:cNvSpPr/>
          <p:nvPr/>
        </p:nvSpPr>
        <p:spPr>
          <a:xfrm>
            <a:off x="286872" y="908720"/>
            <a:ext cx="2888059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формирование положительного имиджа добровольческой деятельности </a:t>
            </a:r>
          </a:p>
        </p:txBody>
      </p:sp>
      <p:pic>
        <p:nvPicPr>
          <p:cNvPr id="19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953352" y="3364728"/>
            <a:ext cx="1662998" cy="212841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0"/>
            <a:ext cx="8095945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Создание  и  распространение буклета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«Стиль волонтерского клуба»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96975"/>
            <a:ext cx="4392613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Тома\Desktop\фон оформление\волонтеры\20131018_1519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5756" y="1285864"/>
            <a:ext cx="5857892" cy="528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3" name="Рисунок 2" descr="C:\Users\Тома\Desktop\Ключ к успеху\фото на форум\P102029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1643050"/>
            <a:ext cx="5940425" cy="4455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214282" y="0"/>
            <a:ext cx="8929718" cy="46166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Быть волонтером не означает, что вы должны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Посвятить этому всю свою жизнь,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Иногда достаточно и часа вашей  помощи.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Ведь дорога в километр начинается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                                        С  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одного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                                                        </a:t>
            </a: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ШАГА!</a:t>
            </a:r>
          </a:p>
        </p:txBody>
      </p:sp>
      <p:pic>
        <p:nvPicPr>
          <p:cNvPr id="6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85786" y="3214686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595" t="27792" r="21254" b="16104"/>
          <a:stretch/>
        </p:blipFill>
        <p:spPr bwMode="auto">
          <a:xfrm>
            <a:off x="-108520" y="-744"/>
            <a:ext cx="9505056" cy="683163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2" name="Рисунок 1" descr="C:\Users\Тома\Desktop\фото на форум\P1020239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91680" y="836712"/>
            <a:ext cx="7128792" cy="482453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4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04" y="-744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5" name="TextBox 4"/>
          <p:cNvSpPr txBox="1"/>
          <p:nvPr/>
        </p:nvSpPr>
        <p:spPr>
          <a:xfrm>
            <a:off x="928662" y="5715016"/>
            <a:ext cx="781175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«Малым  рекам - чистые берега»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7963" y="285728"/>
            <a:ext cx="7536037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Десант добрых дел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20847" y="82020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900113" y="19050"/>
            <a:ext cx="6985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  <a:latin typeface="Monotype Corsiva" pitchFamily="66" charset="0"/>
              </a:rPr>
              <a:t>                    </a:t>
            </a:r>
          </a:p>
        </p:txBody>
      </p:sp>
      <p:pic>
        <p:nvPicPr>
          <p:cNvPr id="6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86314" y="785794"/>
            <a:ext cx="1574847" cy="151258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7" name="Прямоугольник 6"/>
          <p:cNvSpPr/>
          <p:nvPr/>
        </p:nvSpPr>
        <p:spPr>
          <a:xfrm>
            <a:off x="2688406" y="4437113"/>
            <a:ext cx="5184576" cy="792088"/>
          </a:xfrm>
          <a:prstGeom prst="rect">
            <a:avLst/>
          </a:prstGeom>
        </p:spPr>
        <p:txBody>
          <a:bodyPr spcFirstLastPara="1">
            <a:prstTxWarp prst="textArchDow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873" y="0"/>
            <a:ext cx="833112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</a:t>
            </a:r>
            <a:r>
              <a:rPr lang="ru-RU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«2013 год чистой реки»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716" y="5646761"/>
            <a:ext cx="813690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</a:t>
            </a:r>
          </a:p>
        </p:txBody>
      </p:sp>
      <p:pic>
        <p:nvPicPr>
          <p:cNvPr id="1026" name="Picture 2" descr="C:\Users\Тома\Desktop\фон оформление\вода\273942747.gif"/>
          <p:cNvPicPr>
            <a:picLocks noChangeAspect="1" noChangeArrowheads="1" noCrop="1"/>
          </p:cNvPicPr>
          <p:nvPr/>
        </p:nvPicPr>
        <p:blipFill>
          <a:blip r:embed="rId4" cstate="print">
            <a:lum contrast="-40000"/>
          </a:blip>
          <a:srcRect/>
          <a:stretch>
            <a:fillRect/>
          </a:stretch>
        </p:blipFill>
        <p:spPr bwMode="auto">
          <a:xfrm>
            <a:off x="0" y="2714619"/>
            <a:ext cx="9144000" cy="414338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Рисунок 9" descr="C:\Users\Тома\Desktop\фото на форум\P1020248.JPG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43108" y="1285860"/>
            <a:ext cx="6715172" cy="373265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4" name="Picture 2" descr="C:\Users\Тома\Desktop\фон оформление\солнце\solnyshko_0.jpg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500174"/>
            <a:ext cx="2786050" cy="3043246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97463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4" name="TextBox 3"/>
          <p:cNvSpPr txBox="1"/>
          <p:nvPr/>
        </p:nvSpPr>
        <p:spPr>
          <a:xfrm>
            <a:off x="3717925" y="388938"/>
            <a:ext cx="4479925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itchFamily="66" charset="0"/>
                <a:cs typeface="+mn-cs"/>
              </a:rPr>
              <a:t>Чтоб радость завтрашнего дня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itchFamily="66" charset="0"/>
                <a:cs typeface="+mn-cs"/>
              </a:rPr>
              <a:t>Сумел ты ощутить,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itchFamily="66" charset="0"/>
                <a:cs typeface="+mn-cs"/>
              </a:rPr>
              <a:t>Должна быть чистою Земля,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itchFamily="66" charset="0"/>
                <a:cs typeface="+mn-cs"/>
              </a:rPr>
              <a:t>И берег чистым быть!</a:t>
            </a:r>
          </a:p>
        </p:txBody>
      </p:sp>
      <p:pic>
        <p:nvPicPr>
          <p:cNvPr id="10" name="Графический объект1"/>
          <p:cNvPicPr/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979712" y="2121658"/>
            <a:ext cx="7056784" cy="485297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26" name="Picture 2" descr="C:\Users\Тома\Desktop\фон оформление\Вода рыбы капли\море коллекция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332337">
            <a:off x="7241874" y="3188002"/>
            <a:ext cx="1803797" cy="244379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7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00100" y="465521"/>
            <a:ext cx="2286016" cy="16561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8" name="TextBox 7"/>
          <p:cNvSpPr txBox="1"/>
          <p:nvPr/>
        </p:nvSpPr>
        <p:spPr>
          <a:xfrm>
            <a:off x="0" y="5715016"/>
            <a:ext cx="91440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В рамках проекта «</a:t>
            </a:r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Эко.Десант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» прошла акция «Чистый берег»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Была убрана территория  вокруг исторического памятника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фото на форум\P10202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411760" y="1023395"/>
            <a:ext cx="6732240" cy="473892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5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732240" y="169525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27652" name="Picture 2" descr="C:\Users\Тома\Desktop\фон оформление\птицы\птиц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3875" y="1919288"/>
            <a:ext cx="4762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Тома\Desktop\фон оформление\солнце\solnyshko_0.jpg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71472" y="0"/>
            <a:ext cx="2889805" cy="287464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7" name="Рисунок 6" descr="C:\Users\Тома\Desktop\фото на форум\P1020270.JPG"/>
          <p:cNvPicPr/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835696" y="4821145"/>
            <a:ext cx="6660505" cy="188234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7911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«Сделай мир чище своими руками»</a:t>
            </a:r>
          </a:p>
        </p:txBody>
      </p:sp>
      <p:pic>
        <p:nvPicPr>
          <p:cNvPr id="9" name="Picture 2" descr="C:\Users\Тома\Desktop\фон оформление\геологи\ma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357290" y="714356"/>
            <a:ext cx="7429552" cy="614364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10" name="Прямоугольник 9"/>
          <p:cNvSpPr/>
          <p:nvPr/>
        </p:nvSpPr>
        <p:spPr>
          <a:xfrm>
            <a:off x="1142976" y="6000768"/>
            <a:ext cx="742955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Держим души в чистоте,  и планету тоже</a:t>
            </a:r>
          </a:p>
        </p:txBody>
      </p:sp>
      <p:pic>
        <p:nvPicPr>
          <p:cNvPr id="25605" name="Picture 2" descr="C:\Users\Тома\Desktop\фон оформление\солнце\10309126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63" y="571500"/>
            <a:ext cx="19446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Тома\Desktop\фото на форум\P1020255.JPG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86050" y="3714752"/>
            <a:ext cx="3357586" cy="2428892"/>
          </a:xfrm>
          <a:prstGeom prst="roundRect">
            <a:avLst>
              <a:gd name="adj" fmla="val 16667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2857504" y="99481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С мечтой по жизни шагать,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   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делами Землю украшать!»  </a:t>
            </a:r>
          </a:p>
        </p:txBody>
      </p:sp>
      <p:pic>
        <p:nvPicPr>
          <p:cNvPr id="1026" name="Picture 2" descr="C:\Users\Тома\Desktop\фон оформление\волонтеры\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3429000"/>
            <a:ext cx="2897190" cy="2047876"/>
          </a:xfrm>
          <a:prstGeom prst="roundRect">
            <a:avLst>
              <a:gd name="adj" fmla="val 16667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 descr="C:\Users\Тома\Desktop\фон оформление\волонтеры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2357430"/>
            <a:ext cx="3143272" cy="1976440"/>
          </a:xfrm>
          <a:prstGeom prst="roundRect">
            <a:avLst>
              <a:gd name="adj" fmla="val 8405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03848" y="1471865"/>
            <a:ext cx="1939656" cy="145307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5" name="Picture 2" descr="C:\Users\Тома\Desktop\фон оформление\волонтеры\108a8be0528ac74b71a55e73160bb61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5214942" y="1643050"/>
            <a:ext cx="2714644" cy="2071703"/>
          </a:xfrm>
          <a:prstGeom prst="roundRect">
            <a:avLst>
              <a:gd name="adj" fmla="val 16667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2" descr="C:\Users\Тома\Desktop\фон оформление\люди\3b836807017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6413" y="714356"/>
            <a:ext cx="2337587" cy="178595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613" name="TextBox 6"/>
          <p:cNvSpPr txBox="1">
            <a:spLocks noChangeArrowheads="1"/>
          </p:cNvSpPr>
          <p:nvPr/>
        </p:nvSpPr>
        <p:spPr bwMode="auto">
          <a:xfrm rot="430345">
            <a:off x="7324725" y="796925"/>
            <a:ext cx="1068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Monotype Corsiva" pitchFamily="66" charset="0"/>
              </a:rPr>
              <a:t>добр</a:t>
            </a:r>
          </a:p>
        </p:txBody>
      </p:sp>
      <p:sp>
        <p:nvSpPr>
          <p:cNvPr id="25614" name="TextBox 7"/>
          <p:cNvSpPr txBox="1">
            <a:spLocks noChangeArrowheads="1"/>
          </p:cNvSpPr>
          <p:nvPr/>
        </p:nvSpPr>
        <p:spPr bwMode="auto">
          <a:xfrm rot="2579045">
            <a:off x="7939088" y="974725"/>
            <a:ext cx="5254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Monotype Corsiva" pitchFamily="66" charset="0"/>
              </a:rPr>
              <a:t>ые</a:t>
            </a:r>
          </a:p>
        </p:txBody>
      </p:sp>
      <p:sp>
        <p:nvSpPr>
          <p:cNvPr id="25615" name="TextBox 10"/>
          <p:cNvSpPr txBox="1">
            <a:spLocks noChangeArrowheads="1"/>
          </p:cNvSpPr>
          <p:nvPr/>
        </p:nvSpPr>
        <p:spPr bwMode="auto">
          <a:xfrm rot="-517531">
            <a:off x="8161338" y="1346200"/>
            <a:ext cx="754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Monotype Corsiva" pitchFamily="66" charset="0"/>
              </a:rPr>
              <a:t>дела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595" t="27792" r="21254" b="16104"/>
          <a:stretch/>
        </p:blipFill>
        <p:spPr bwMode="auto">
          <a:xfrm>
            <a:off x="-7493" y="-744"/>
            <a:ext cx="9505056" cy="683163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3" name="Picture 2" descr="C:\Users\Тома\Desktop\фото на форум\IMG982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9552" y="2160370"/>
            <a:ext cx="5184576" cy="400493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1026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39594" y="22532"/>
            <a:ext cx="1840218" cy="213783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3563888" y="22532"/>
            <a:ext cx="310213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«Чист»</a:t>
            </a:r>
          </a:p>
        </p:txBody>
      </p:sp>
      <p:pic>
        <p:nvPicPr>
          <p:cNvPr id="6" name="Picture 2" descr="C:\Users\Тома\Desktop\фото на форум\IMG983-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5959645">
            <a:off x="3275679" y="3999663"/>
            <a:ext cx="2938712" cy="316332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7" name="Рисунок 6" descr="C:\Users\Тома\Desktop\фото на форум\IMG984-01.jpg"/>
          <p:cNvPicPr/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44008" y="2420888"/>
            <a:ext cx="4398966" cy="357301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899592" y="5116741"/>
            <a:ext cx="7035900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 акции приняли участие 234 человека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из 9 волонтерских </a:t>
            </a:r>
            <a:r>
              <a:rPr lang="ru-RU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объединенийшкол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   Змеиногорского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595" t="27792" r="21254" b="16104"/>
          <a:stretch/>
        </p:blipFill>
        <p:spPr bwMode="auto">
          <a:xfrm>
            <a:off x="-108520" y="-744"/>
            <a:ext cx="9505056" cy="683163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2" name="Рисунок 1" descr="C:\Users\Тома\Desktop\фото на форум\P1020243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7236296" cy="566124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4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571480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7" name="Прямоугольник 6"/>
          <p:cNvSpPr/>
          <p:nvPr/>
        </p:nvSpPr>
        <p:spPr>
          <a:xfrm>
            <a:off x="1500166" y="0"/>
            <a:ext cx="7643834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Экологическая акция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</a:t>
            </a: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«Мусора. Больше. Нет.»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 рамках   проекта «</a:t>
            </a:r>
            <a:r>
              <a:rPr lang="ru-RU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Эко.Десант</a:t>
            </a: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»</a:t>
            </a:r>
          </a:p>
        </p:txBody>
      </p:sp>
      <p:pic>
        <p:nvPicPr>
          <p:cNvPr id="1026" name="Picture 2" descr="C:\Users\Тома\Desktop\m_df404bf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428868"/>
            <a:ext cx="1714512" cy="200026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" name="Рисунок 7" descr="C:\Users\Тома\Desktop\x_10c8cdfe.jpg"/>
          <p:cNvPicPr/>
          <p:nvPr/>
        </p:nvPicPr>
        <p:blipFill>
          <a:blip r:embed="rId6" cstate="print"/>
          <a:srcRect t="27484"/>
          <a:stretch>
            <a:fillRect/>
          </a:stretch>
        </p:blipFill>
        <p:spPr bwMode="auto">
          <a:xfrm>
            <a:off x="1071538" y="2214554"/>
            <a:ext cx="314327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595" t="27792" r="21254" b="16104"/>
          <a:stretch/>
        </p:blipFill>
        <p:spPr bwMode="auto">
          <a:xfrm>
            <a:off x="0" y="0"/>
            <a:ext cx="9505056" cy="683163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flipH="1">
            <a:off x="3255321" y="1357310"/>
            <a:ext cx="5867974" cy="4880002"/>
          </a:xfrm>
          <a:prstGeom prst="rect">
            <a:avLst/>
          </a:prstGeom>
          <a:solidFill>
            <a:srgbClr val="FFFFFF">
              <a:shade val="85000"/>
            </a:srgbClr>
          </a:solidFill>
          <a:ln w="107950" cap="rnd">
            <a:solidFill>
              <a:srgbClr val="00B050"/>
            </a:solidFill>
            <a:prstDash val="sysDot"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20" y="-357214"/>
            <a:ext cx="5357850" cy="364331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00B05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11" name="Picture 1" descr="C:\Users\Тома\Desktop\фон оформление\цветы\76281520_4092652___6553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85992"/>
            <a:ext cx="5000628" cy="4214818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642910" y="5934670"/>
            <a:ext cx="82990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СОЦИАЛЬНЫЙ     ПРОЕКТ</a:t>
            </a:r>
            <a:endParaRPr lang="ru-RU" sz="5400" dirty="0">
              <a:latin typeface="+mn-lt"/>
              <a:cs typeface="+mn-cs"/>
            </a:endParaRPr>
          </a:p>
        </p:txBody>
      </p:sp>
      <p:pic>
        <p:nvPicPr>
          <p:cNvPr id="29702" name="Picture 1" descr="C:\Users\Тома\Desktop\фон оформление\фоны проз\0_97b0b_e02e5a8_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63" y="3714750"/>
            <a:ext cx="8572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2" descr="C:\Users\Тома\Desktop\фон оформление\фоны проз\0_97b0b_e02e5a8_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75" y="4071938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3" descr="C:\Users\Тома\Desktop\фон оформление\фоны проз\0_97b0b_e02e5a8_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4347709">
            <a:off x="3571875" y="3643313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4" descr="C:\Users\Тома\Desktop\фон оформление\фоны проз\0_97b0b_e02e5a8_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2192406">
            <a:off x="1389063" y="4100513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5" descr="C:\Users\Тома\Desktop\фон оформление\фоны проз\0_97b0b_e02e5a8_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7243196">
            <a:off x="3330575" y="4702175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2" descr="D:\фото\Pictures\картинки\буквы\ц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" y="214313"/>
            <a:ext cx="7858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2" descr="D:\фото\Pictures\картинки\буквы\в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7313" y="0"/>
            <a:ext cx="4794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2" descr="D:\фото\Pictures\картинки\буквы\е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500" y="285750"/>
            <a:ext cx="78581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3" descr="D:\фото\Pictures\картинки\буквы\т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14563" y="0"/>
            <a:ext cx="64293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1" name="Picture 4" descr="D:\фото\Pictures\картинки\буквы\о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477117">
            <a:off x="2700338" y="315913"/>
            <a:ext cx="498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2" name="Picture 5" descr="D:\фото\Pictures\картинки\буквы\ч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71813" y="0"/>
            <a:ext cx="5413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3" name="Picture 6" descr="D:\фото\Pictures\картинки\буквы\я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72000" y="571500"/>
            <a:ext cx="7143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4" name="Picture 7" descr="D:\фото\Pictures\картинки\буквы\н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75" y="357188"/>
            <a:ext cx="7143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5" name="Picture 8" descr="D:\фото\Pictures\картинки\буквы\1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71938" y="0"/>
            <a:ext cx="7175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6215074" y="1785926"/>
            <a:ext cx="22733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клумба</a:t>
            </a:r>
            <a:endParaRPr lang="ru-RU" sz="6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" y="-171400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вол на форум\clip_image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14612" y="785794"/>
            <a:ext cx="4320479" cy="227249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7" name="Picture 2" descr="C:\Users\Тома\Desktop\школы волон\уборка территории\чистым рекам чистые берег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76942" y="2757856"/>
            <a:ext cx="4300662" cy="333565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" name="Рисунок 9" descr="C:\Users\Тома\Desktop\школы волон\уборка территории\11 фото\P1020277.JPG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7158" y="2285992"/>
            <a:ext cx="5438408" cy="373608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11" name="Picture 2" descr="C:\Users\Тома\Desktop\вол на форум\вол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85852" y="4286256"/>
            <a:ext cx="864096" cy="50006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12" name="Picture 3" descr="C:\Users\Тома\Desktop\вол на форум\вол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643306" y="4357694"/>
            <a:ext cx="447532" cy="38249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/>
          </a:extLst>
        </p:spPr>
      </p:pic>
      <p:pic>
        <p:nvPicPr>
          <p:cNvPr id="32775" name="Picture 2" descr="C:\Users\Тома\Desktop\фон оформление\фон прозрачный\t69132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950" y="836613"/>
            <a:ext cx="1511300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2" descr="C:\Users\Тома\Desktop\фон оформление\фон прозрачный\t69132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0125" y="571500"/>
            <a:ext cx="15128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Тома\Desktop\фото на форум\IMG983-01.jpg"/>
          <p:cNvPicPr/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6200000">
            <a:off x="1488588" y="4037078"/>
            <a:ext cx="2118120" cy="352372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857500" y="0"/>
            <a:ext cx="4071938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779" name="Прямоугольник 17"/>
          <p:cNvSpPr>
            <a:spLocks noChangeArrowheads="1"/>
          </p:cNvSpPr>
          <p:nvPr/>
        </p:nvSpPr>
        <p:spPr bwMode="auto">
          <a:xfrm>
            <a:off x="3740150" y="3244850"/>
            <a:ext cx="185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28992" y="214290"/>
            <a:ext cx="2810769" cy="584775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FF0000"/>
                </a:solidFill>
                <a:latin typeface="+mn-lt"/>
                <a:cs typeface="+mn-cs"/>
              </a:rPr>
              <a:t>«Добрая воля»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1" descr="C:\Users\Тома\Desktop\фон оформление\геологи\4c130162371e19c8cf9604e0914ae880.jpg"/>
          <p:cNvPicPr>
            <a:picLocks noChangeAspect="1" noChangeArrowheads="1"/>
          </p:cNvPicPr>
          <p:nvPr/>
        </p:nvPicPr>
        <p:blipFill>
          <a:blip r:embed="rId2" cstate="print"/>
          <a:srcRect l="14233" t="26492" r="21809" b="17921"/>
          <a:stretch>
            <a:fillRect/>
          </a:stretch>
        </p:blipFill>
        <p:spPr bwMode="auto">
          <a:xfrm>
            <a:off x="176213" y="115888"/>
            <a:ext cx="8856662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Тома\Desktop\вол на форум\nedely_dob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46724" y="836712"/>
            <a:ext cx="3168352" cy="20882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4" name="Picture 2" descr="D:\фото\ДЮЦ\Изображение 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63846" y="2348880"/>
            <a:ext cx="6264694" cy="426333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5" name="Арка 4"/>
          <p:cNvSpPr/>
          <p:nvPr/>
        </p:nvSpPr>
        <p:spPr>
          <a:xfrm rot="10960836">
            <a:off x="2946220" y="1361390"/>
            <a:ext cx="1276173" cy="1501242"/>
          </a:xfrm>
          <a:prstGeom prst="blockArc">
            <a:avLst>
              <a:gd name="adj1" fmla="val 10879798"/>
              <a:gd name="adj2" fmla="val 0"/>
              <a:gd name="adj3" fmla="val 25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4246" y="1933373"/>
            <a:ext cx="1080120" cy="791327"/>
          </a:xfrm>
          <a:prstGeom prst="rect">
            <a:avLst/>
          </a:prstGeom>
          <a:noFill/>
        </p:spPr>
        <p:txBody>
          <a:bodyPr wrap="none">
            <a:prstTxWarp prst="textArchDownPour">
              <a:avLst>
                <a:gd name="adj1" fmla="val 19617738"/>
                <a:gd name="adj2" fmla="val 67100"/>
              </a:avLst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+mn-lt"/>
                <a:cs typeface="+mn-cs"/>
              </a:rPr>
              <a:t>«Добрая воля»</a:t>
            </a:r>
          </a:p>
        </p:txBody>
      </p:sp>
      <p:sp>
        <p:nvSpPr>
          <p:cNvPr id="7" name="Волна 6"/>
          <p:cNvSpPr/>
          <p:nvPr/>
        </p:nvSpPr>
        <p:spPr>
          <a:xfrm flipH="1">
            <a:off x="2801621" y="260648"/>
            <a:ext cx="3194571" cy="1114953"/>
          </a:xfrm>
          <a:prstGeom prst="wave">
            <a:avLst>
              <a:gd name="adj1" fmla="val 12500"/>
              <a:gd name="adj2" fmla="val -1585"/>
            </a:avLst>
          </a:prstGeom>
        </p:spPr>
        <p:style>
          <a:lnRef idx="2">
            <a:schemeClr val="accent6"/>
          </a:lnRef>
          <a:fillRef idx="1002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Monotype Corsiva" pitchFamily="66" charset="0"/>
              </a:rPr>
              <a:t>МБОУДОД ДЮЦ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C00000"/>
                </a:solidFill>
                <a:latin typeface="Monotype Corsiva" pitchFamily="66" charset="0"/>
              </a:rPr>
              <a:t>Змеиногорский</a:t>
            </a: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 район</a:t>
            </a:r>
          </a:p>
        </p:txBody>
      </p:sp>
      <p:pic>
        <p:nvPicPr>
          <p:cNvPr id="31755" name="Picture 3" descr="C:\Users\Тома\Desktop\фон оформление\фон прозрачный\05ad1483c41d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287847">
            <a:off x="1258888" y="546100"/>
            <a:ext cx="149542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3" descr="C:\Users\Тома\Desktop\фон оформление\фон прозрачный\05ad1483c41d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287847">
            <a:off x="6257925" y="392113"/>
            <a:ext cx="198755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Тома\Desktop\вол на форум\phoca_thumb_l_park_bitza_volonte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2820452"/>
            <a:ext cx="5076056" cy="403754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13" name="Рисунок 12" descr="C:\Users\Тома\Desktop\школы волон\уборка территории\чистым рекам....JPG"/>
          <p:cNvPicPr/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5400000">
            <a:off x="3386821" y="4830202"/>
            <a:ext cx="2502738" cy="157254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4" name="Picture 2" descr="C:\Users\Тома\Desktop\фото на форум\P10202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851920" y="1988840"/>
            <a:ext cx="5112568" cy="41266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7" name="Picture 2" descr="C:\Users\Тома\Desktop\фон оформление\волонтеры\7 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131075">
            <a:off x="6438289" y="4266876"/>
            <a:ext cx="994990" cy="102551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67624" y="816365"/>
            <a:ext cx="1574847" cy="151258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3" name="TextBox 2"/>
          <p:cNvSpPr txBox="1"/>
          <p:nvPr/>
        </p:nvSpPr>
        <p:spPr>
          <a:xfrm>
            <a:off x="3419872" y="708559"/>
            <a:ext cx="136815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2888" y="451560"/>
            <a:ext cx="2074607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Волонтер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Знаю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Помогу</a:t>
            </a:r>
          </a:p>
        </p:txBody>
      </p:sp>
      <p:pic>
        <p:nvPicPr>
          <p:cNvPr id="1026" name="Picture 2" descr="C:\Users\Тома\Desktop\фон оформление\волонтеры\_DSC923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9895" y="2320803"/>
            <a:ext cx="4724400" cy="346270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9" name="Рисунок 8" descr="D:\фото\Саша Другов к конкурсу\IMG_3957.JPG"/>
          <p:cNvPicPr/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l="16905" t="13961" r="63532" b="43589"/>
          <a:stretch/>
        </p:blipFill>
        <p:spPr bwMode="auto">
          <a:xfrm flipH="1">
            <a:off x="572382" y="1988840"/>
            <a:ext cx="1924579" cy="235269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5" name="TextBox 4"/>
          <p:cNvSpPr txBox="1"/>
          <p:nvPr/>
        </p:nvSpPr>
        <p:spPr>
          <a:xfrm>
            <a:off x="3203847" y="168474"/>
            <a:ext cx="569504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«Согрей детское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сердечко»            </a:t>
            </a:r>
          </a:p>
        </p:txBody>
      </p:sp>
      <p:pic>
        <p:nvPicPr>
          <p:cNvPr id="7" name="Picture 2" descr="C:\Users\Тома\Desktop\фон оформление\костер огонь\ogon-12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857224" y="0"/>
            <a:ext cx="2304256" cy="276837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" name="Рисунок 9" descr="D:\фото\ДЮЦ\Изображение 235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384576" y="1097839"/>
            <a:ext cx="7092282" cy="5455197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30725" name="Прямоугольник 5"/>
          <p:cNvSpPr>
            <a:spLocks noChangeArrowheads="1"/>
          </p:cNvSpPr>
          <p:nvPr/>
        </p:nvSpPr>
        <p:spPr bwMode="auto">
          <a:xfrm>
            <a:off x="3419475" y="3357563"/>
            <a:ext cx="2146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Monotype Corsiva" pitchFamily="66" charset="0"/>
              </a:rPr>
              <a:t>Волонтеры-детям</a:t>
            </a:r>
          </a:p>
        </p:txBody>
      </p:sp>
      <p:pic>
        <p:nvPicPr>
          <p:cNvPr id="11" name="Picture 2" descr="C:\Users\Тома\Desktop\вол на форум\к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69555" y="3825438"/>
            <a:ext cx="1002445" cy="9717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30727" name="Picture 2" descr="C:\Users\Тома\Desktop\фон оформление\волонтеры\volunteer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2166938"/>
            <a:ext cx="1435100" cy="165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11960" y="1922800"/>
            <a:ext cx="1592204" cy="11841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26" name="Picture 2" descr="C:\Users\Тома\Desktop\фон оформление\огонь\512089010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7290" y="0"/>
            <a:ext cx="1500198" cy="207167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4" name="TextBox 3"/>
          <p:cNvSpPr txBox="1"/>
          <p:nvPr/>
        </p:nvSpPr>
        <p:spPr>
          <a:xfrm>
            <a:off x="3505801" y="3612666"/>
            <a:ext cx="18165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Клуб</a:t>
            </a: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«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Добрая воля»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214313"/>
            <a:ext cx="184150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4" name="Рисунок 3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sp>
        <p:nvSpPr>
          <p:cNvPr id="6" name="Прямоугольник 5"/>
          <p:cNvSpPr/>
          <p:nvPr/>
        </p:nvSpPr>
        <p:spPr>
          <a:xfrm>
            <a:off x="357158" y="214290"/>
            <a:ext cx="85523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«Творим добро своими руками»</a:t>
            </a:r>
          </a:p>
        </p:txBody>
      </p:sp>
      <p:pic>
        <p:nvPicPr>
          <p:cNvPr id="7" name="Рисунок 6" descr="C:\Users\Тома\Desktop\20131023_162833.jpg"/>
          <p:cNvPicPr/>
          <p:nvPr/>
        </p:nvPicPr>
        <p:blipFill>
          <a:blip r:embed="rId3" cstate="print"/>
          <a:srcRect l="20918"/>
          <a:stretch>
            <a:fillRect/>
          </a:stretch>
        </p:blipFill>
        <p:spPr bwMode="auto">
          <a:xfrm rot="5400000">
            <a:off x="3071790" y="2714632"/>
            <a:ext cx="3571924" cy="38576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Рисунок 7" descr="C:\Users\Тома\Desktop\p182_gys2.jpg"/>
          <p:cNvPicPr/>
          <p:nvPr/>
        </p:nvPicPr>
        <p:blipFill>
          <a:blip r:embed="rId4" cstate="print"/>
          <a:srcRect l="50763" t="57085"/>
          <a:stretch>
            <a:fillRect/>
          </a:stretch>
        </p:blipFill>
        <p:spPr bwMode="auto">
          <a:xfrm>
            <a:off x="571472" y="4714884"/>
            <a:ext cx="2071702" cy="1882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2" descr="C:\Users\Тома\Desktop\90583899_large_640ii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143248"/>
            <a:ext cx="2285984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icture 2" descr="C:\Users\Тома\Desktop\1328204381_hand-made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1214422"/>
            <a:ext cx="2500298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2" descr="C:\Users\Тома\Desktop\uzBKuxe8w-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714356"/>
            <a:ext cx="3643338" cy="24288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Picture 2" descr="C:\Users\Тома\Desktop\868330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72" y="1785926"/>
            <a:ext cx="2571704" cy="3214686"/>
          </a:xfrm>
          <a:prstGeom prst="roundRect">
            <a:avLst>
              <a:gd name="adj" fmla="val 15873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Picture 2" descr="C:\Users\Тома\Desktop\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22" y="4429132"/>
            <a:ext cx="2214578" cy="1924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42910" y="5214950"/>
            <a:ext cx="871543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Результатом акции стала  выставка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творческих  работ</a:t>
            </a:r>
          </a:p>
        </p:txBody>
      </p:sp>
      <p:pic>
        <p:nvPicPr>
          <p:cNvPr id="16" name="Picture 2" descr="C:\Users\Тома\Desktop\40993798710405824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7224" y="1071546"/>
            <a:ext cx="2214578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29468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sp>
        <p:nvSpPr>
          <p:cNvPr id="3" name="TextBox 2"/>
          <p:cNvSpPr txBox="1"/>
          <p:nvPr/>
        </p:nvSpPr>
        <p:spPr>
          <a:xfrm>
            <a:off x="2143108" y="0"/>
            <a:ext cx="6715140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Благотворительный марафон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«Соберем детей в школу» </a:t>
            </a:r>
          </a:p>
        </p:txBody>
      </p:sp>
      <p:pic>
        <p:nvPicPr>
          <p:cNvPr id="1026" name="Picture 2" descr="D:\фото\Марат\старые с ЦДТ\марафон\SNV819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850034" y="1052736"/>
            <a:ext cx="4421632" cy="54006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6" name="Рисунок 5" descr="D:\фото\Марат\старые с ЦДТ\марафон\SNV81960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5536" y="2636912"/>
            <a:ext cx="4896544" cy="35283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395536" y="6191726"/>
            <a:ext cx="868821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21 первокласснику были собраны и вручены портфели</a:t>
            </a:r>
          </a:p>
        </p:txBody>
      </p:sp>
      <p:pic>
        <p:nvPicPr>
          <p:cNvPr id="3687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878013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82758" y="21316"/>
            <a:ext cx="9113199" cy="693485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2" name="Рисунок 1" descr="C:\Users\Тома\Desktop\голосуй\P8100382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86050" y="2285992"/>
            <a:ext cx="3794013" cy="360970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4" name="Рисунок 3" descr="C:\Users\Тома\Desktop\голосуй\P8100378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036242" y="1268760"/>
            <a:ext cx="3077376" cy="345171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6" name="TextBox 5"/>
          <p:cNvSpPr txBox="1"/>
          <p:nvPr/>
        </p:nvSpPr>
        <p:spPr>
          <a:xfrm>
            <a:off x="2143108" y="0"/>
            <a:ext cx="513430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 </a:t>
            </a:r>
            <a:r>
              <a:rPr lang="ru-RU" sz="6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ДОБРОящики</a:t>
            </a:r>
            <a:r>
              <a:rPr lang="ru-RU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</a:t>
            </a:r>
          </a:p>
        </p:txBody>
      </p:sp>
      <p:pic>
        <p:nvPicPr>
          <p:cNvPr id="1026" name="Picture 2" descr="C:\Users\Тома\Desktop\фон оформление\волонтеры\38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500605">
            <a:off x="6618118" y="3742092"/>
            <a:ext cx="474025" cy="52957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7" name="Рисунок 6" descr="C:\Users\Тома\Desktop\голосуй\P8100375.JPG"/>
          <p:cNvPicPr/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15766" t="16643"/>
          <a:stretch/>
        </p:blipFill>
        <p:spPr bwMode="auto">
          <a:xfrm flipH="1">
            <a:off x="1000100" y="2214554"/>
            <a:ext cx="3168352" cy="388547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5" name="TextBox 4"/>
          <p:cNvSpPr txBox="1"/>
          <p:nvPr/>
        </p:nvSpPr>
        <p:spPr>
          <a:xfrm>
            <a:off x="785786" y="5857892"/>
            <a:ext cx="6758141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Полученные средства  пошли на закупку детского питания, </a:t>
            </a:r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памперсов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, детской одежды</a:t>
            </a:r>
          </a:p>
        </p:txBody>
      </p:sp>
      <p:pic>
        <p:nvPicPr>
          <p:cNvPr id="10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16632"/>
            <a:ext cx="1512168" cy="159785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11" name="Прямоугольник 10"/>
          <p:cNvSpPr/>
          <p:nvPr/>
        </p:nvSpPr>
        <p:spPr>
          <a:xfrm>
            <a:off x="2143108" y="857232"/>
            <a:ext cx="700089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Сбор средств для детей-сирот:  распространение  символа акции-  желтую ленточку, за символическую плату.  Опустить деньги в установленные </a:t>
            </a:r>
            <a:r>
              <a:rPr lang="ru-RU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ДОБРОящики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8" cstate="print">
            <a:extLst>
              <a:ext uri="{28A0092B-C50C-407E-A947-70E740481C1C}"/>
            </a:extLst>
          </a:blip>
          <a:srcRect r="55599"/>
          <a:stretch/>
        </p:blipFill>
        <p:spPr bwMode="auto">
          <a:xfrm rot="232091">
            <a:off x="2785991" y="4303254"/>
            <a:ext cx="1063297" cy="85012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4" name="Picture 2" descr="C:\Users\Тома\Desktop\вол на форум\9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437843">
            <a:off x="3317638" y="4465633"/>
            <a:ext cx="462273" cy="52536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6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16632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5" name="TextBox 4"/>
          <p:cNvSpPr txBox="1"/>
          <p:nvPr/>
        </p:nvSpPr>
        <p:spPr>
          <a:xfrm>
            <a:off x="1835696" y="120143"/>
            <a:ext cx="729398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Акция  </a:t>
            </a: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«ДОБРО деятель»</a:t>
            </a:r>
          </a:p>
        </p:txBody>
      </p:sp>
      <p:pic>
        <p:nvPicPr>
          <p:cNvPr id="8" name="Рисунок 7" descr="D:\фото\Саша Другов к конкурсу\IMG_0027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857356" y="1714488"/>
            <a:ext cx="6984776" cy="420906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9" name="Picture 2" descr="C:\Users\Тома\Desktop\вол на форум\3725abaafc78d4f972aa5f4f3b2bc1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131840" y="1032373"/>
            <a:ext cx="5328592" cy="25167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3" name="TextBox 2"/>
          <p:cNvSpPr txBox="1"/>
          <p:nvPr/>
        </p:nvSpPr>
        <p:spPr>
          <a:xfrm>
            <a:off x="393794" y="5286388"/>
            <a:ext cx="8750206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Организация и проведение концертной программы для детей  групп  социального риска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950" y="26988"/>
            <a:ext cx="9359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 rot="9938672">
            <a:off x="7310027" y="618797"/>
            <a:ext cx="1898926" cy="136261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4" name="Рисунок 3" descr="C:\Users\Тома\Desktop\фон оформление\геологи\4c130162371e19c8cf9604e0914ae880.jpg"/>
          <p:cNvPicPr/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 rot="7720161">
            <a:off x="7149899" y="2383508"/>
            <a:ext cx="1842241" cy="1188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81925" name="TextBox 1"/>
          <p:cNvSpPr txBox="1">
            <a:spLocks noChangeArrowheads="1"/>
          </p:cNvSpPr>
          <p:nvPr/>
        </p:nvSpPr>
        <p:spPr bwMode="auto">
          <a:xfrm rot="-1329113">
            <a:off x="7448550" y="1069975"/>
            <a:ext cx="1244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Добрых</a:t>
            </a:r>
          </a:p>
        </p:txBody>
      </p:sp>
      <p:sp>
        <p:nvSpPr>
          <p:cNvPr id="81926" name="TextBox 4"/>
          <p:cNvSpPr txBox="1">
            <a:spLocks noChangeArrowheads="1"/>
          </p:cNvSpPr>
          <p:nvPr/>
        </p:nvSpPr>
        <p:spPr bwMode="auto">
          <a:xfrm rot="-2946320">
            <a:off x="7469982" y="2844006"/>
            <a:ext cx="788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Дел</a:t>
            </a:r>
          </a:p>
        </p:txBody>
      </p:sp>
      <p:pic>
        <p:nvPicPr>
          <p:cNvPr id="7" name="Рисунок 6" descr="C:\Users\Тома\Desktop\фон оформление\геологи\4c130162371e19c8cf9604e0914ae880.jpg"/>
          <p:cNvPicPr/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 rot="7720161">
            <a:off x="6584388" y="406278"/>
            <a:ext cx="1461559" cy="1188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81928" name="TextBox 5"/>
          <p:cNvSpPr txBox="1">
            <a:spLocks noChangeArrowheads="1"/>
          </p:cNvSpPr>
          <p:nvPr/>
        </p:nvSpPr>
        <p:spPr bwMode="auto">
          <a:xfrm rot="-2927488">
            <a:off x="6707188" y="884237"/>
            <a:ext cx="839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След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3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71538" y="357166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2214547" y="15007"/>
            <a:ext cx="696590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  <a:cs typeface="+mn-cs"/>
              </a:rPr>
              <a:t>«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Волонтер  в действии»</a:t>
            </a:r>
          </a:p>
        </p:txBody>
      </p:sp>
      <p:pic>
        <p:nvPicPr>
          <p:cNvPr id="6" name="Рисунок 5" descr="D:\фото\100D3100\DSC_0623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01787" y="1448117"/>
            <a:ext cx="5850533" cy="4052585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7" name="Picture 2" descr="D:\фото\100D3100\DSC_06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860032" y="1665217"/>
            <a:ext cx="4283967" cy="374466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5" name="Picture 2" descr="C:\Users\Тома\Desktop\фон оформление\волонтеры\1db64d1031da5032a49f82d450724c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63688" y="1788266"/>
            <a:ext cx="7056784" cy="442681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6" name="Picture 2" descr="D:\фото\100D3100\DSC_0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851920" y="-243408"/>
            <a:ext cx="4320480" cy="295802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27649" name="Picture 1" descr="C:\Users\Тома\Desktop\фон оформление\волонтеры\7rYfZleFoN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1214422"/>
            <a:ext cx="1285884" cy="121444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6399" y="194339"/>
            <a:ext cx="1827369" cy="18059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3" name="TextBox 2"/>
          <p:cNvSpPr txBox="1"/>
          <p:nvPr/>
        </p:nvSpPr>
        <p:spPr>
          <a:xfrm>
            <a:off x="408039" y="5560325"/>
            <a:ext cx="8327921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 первую пятницу октября Всемирного дня улыбки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ежегодно проходит акция « УЛЫБНИСЬ!»</a:t>
            </a:r>
          </a:p>
        </p:txBody>
      </p:sp>
      <p:pic>
        <p:nvPicPr>
          <p:cNvPr id="1026" name="Picture 2" descr="C:\Users\Тома\Desktop\pasitikejimas_sxc_px600 - копи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3379816" cy="24361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15007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026" name="Picture 2" descr="D:\фото\другов к конкурсу\getImage 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35200" y="1701800"/>
            <a:ext cx="5793184" cy="42474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3" name="TextBox 2"/>
          <p:cNvSpPr txBox="1"/>
          <p:nvPr/>
        </p:nvSpPr>
        <p:spPr>
          <a:xfrm>
            <a:off x="3060700" y="260350"/>
            <a:ext cx="610870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otype Corsiva" pitchFamily="66" charset="0"/>
                <a:cs typeface="+mn-cs"/>
              </a:rPr>
              <a:t>«Я помню! Я горжусь!»</a:t>
            </a:r>
          </a:p>
        </p:txBody>
      </p:sp>
      <p:pic>
        <p:nvPicPr>
          <p:cNvPr id="5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71600" y="548680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4" name="Picture 2" descr="C:\Users\Тома\Desktop\вол на форум\ш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055768" y="1643050"/>
            <a:ext cx="2088232" cy="14287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6" name="Picture 2" descr="C:\Users\Тома\Desktop\flowers_217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710233">
            <a:off x="7169291" y="2034871"/>
            <a:ext cx="1218724" cy="914043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15007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вол на форум\mogily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357290" y="1428736"/>
            <a:ext cx="7786710" cy="448193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4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71600" y="548680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3203575" y="133350"/>
            <a:ext cx="475297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otype Corsiva" pitchFamily="66" charset="0"/>
                <a:cs typeface="+mn-cs"/>
              </a:rPr>
              <a:t>Майская акция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otype Corsiva" pitchFamily="66" charset="0"/>
                <a:cs typeface="+mn-cs"/>
              </a:rPr>
              <a:t>      «Обелиск»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-13676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4" name="Picture 2" descr="C:\Users\Тома\Desktop\спивакова\DSC017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97024" y="1000108"/>
            <a:ext cx="7046976" cy="514353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5" name="TextBox 4"/>
          <p:cNvSpPr txBox="1"/>
          <p:nvPr/>
        </p:nvSpPr>
        <p:spPr>
          <a:xfrm>
            <a:off x="2555776" y="291020"/>
            <a:ext cx="649729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Ветеран живет рядом»</a:t>
            </a:r>
          </a:p>
        </p:txBody>
      </p:sp>
      <p:pic>
        <p:nvPicPr>
          <p:cNvPr id="6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14876" y="857232"/>
            <a:ext cx="1591072" cy="16561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7" name="Рисунок 6" descr="C:\Users\Тома\Desktop\i.jpeg"/>
          <p:cNvPicPr/>
          <p:nvPr/>
        </p:nvPicPr>
        <p:blipFill>
          <a:blip r:embed="rId5" cstate="print"/>
          <a:srcRect l="42791"/>
          <a:stretch>
            <a:fillRect/>
          </a:stretch>
        </p:blipFill>
        <p:spPr bwMode="auto">
          <a:xfrm>
            <a:off x="928662" y="214290"/>
            <a:ext cx="2071702" cy="213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4857760"/>
            <a:ext cx="8929718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Волонтерами оказана помощь 27 ветеранам войны и труда, вдовам погибших ветеранов, одиноким пожилым людям, людям с ограниченными физическими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возможностями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52401" y="120143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3" name="TextBox 2"/>
          <p:cNvSpPr txBox="1"/>
          <p:nvPr/>
        </p:nvSpPr>
        <p:spPr>
          <a:xfrm>
            <a:off x="1659259" y="0"/>
            <a:ext cx="7577715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«Георгиевская  ленточка»</a:t>
            </a:r>
          </a:p>
        </p:txBody>
      </p:sp>
      <p:pic>
        <p:nvPicPr>
          <p:cNvPr id="4" name="Picture 2" descr="C:\Users\Тома\Desktop\фон оформление\волонтеры\лент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137628" y="1005408"/>
            <a:ext cx="2450596" cy="19195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5" name="TextBox 4"/>
          <p:cNvSpPr txBox="1"/>
          <p:nvPr/>
        </p:nvSpPr>
        <p:spPr>
          <a:xfrm>
            <a:off x="150530" y="5564128"/>
            <a:ext cx="873668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Волонтеры раздали более  тысячи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                         </a:t>
            </a:r>
            <a:r>
              <a:rPr lang="ru-RU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Георгеевских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ленточек</a:t>
            </a:r>
          </a:p>
        </p:txBody>
      </p:sp>
      <p:pic>
        <p:nvPicPr>
          <p:cNvPr id="46085" name="Picture 2" descr="C:\Users\Тома\Desktop\9_may_61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1571625"/>
            <a:ext cx="6977063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0"/>
            <a:ext cx="2071670" cy="16430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5" name="Рисунок 14" descr="D:\фото\ветераны\Будянский 081.jpg"/>
          <p:cNvPicPr/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86314" y="2714621"/>
            <a:ext cx="4143404" cy="292895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" y="-32257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4" name="TextBox 3"/>
          <p:cNvSpPr txBox="1"/>
          <p:nvPr/>
        </p:nvSpPr>
        <p:spPr>
          <a:xfrm>
            <a:off x="2851150" y="133350"/>
            <a:ext cx="5942013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otype Corsiva" pitchFamily="66" charset="0"/>
                <a:cs typeface="+mn-cs"/>
              </a:rPr>
              <a:t>«Протяни руку помощи»</a:t>
            </a:r>
          </a:p>
        </p:txBody>
      </p:sp>
      <p:pic>
        <p:nvPicPr>
          <p:cNvPr id="5" name="Picture 2" descr="D:\фото\ветераны\IMG_23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1347759">
            <a:off x="850523" y="590889"/>
            <a:ext cx="4569986" cy="38828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pic>
        <p:nvPicPr>
          <p:cNvPr id="7" name="Рисунок 6" descr="D:\фото\ветераны\IMG_2268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flipH="1">
            <a:off x="4643438" y="571480"/>
            <a:ext cx="4071934" cy="3396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C:\Users\Тома\Desktop\вол на форум\к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4492867"/>
            <a:ext cx="8929718" cy="221391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9" name="Picture 2" descr="C:\Users\Тома\Desktop\вол на форум\339198b_13511389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928926" y="2714620"/>
            <a:ext cx="4500594" cy="3167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pic>
        <p:nvPicPr>
          <p:cNvPr id="10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0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214282" y="142852"/>
            <a:ext cx="8771758" cy="650085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5" name="TextBox 4"/>
          <p:cNvSpPr txBox="1"/>
          <p:nvPr/>
        </p:nvSpPr>
        <p:spPr>
          <a:xfrm>
            <a:off x="1285852" y="285728"/>
            <a:ext cx="749916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«Бессмертный полк Алтая»</a:t>
            </a:r>
          </a:p>
        </p:txBody>
      </p:sp>
      <p:pic>
        <p:nvPicPr>
          <p:cNvPr id="8" name="Графический объект6"/>
          <p:cNvPicPr/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071670" y="1500174"/>
            <a:ext cx="6143636" cy="459027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9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29388" y="1000108"/>
            <a:ext cx="2714612" cy="257176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7" name="Рисунок 6" descr="C:\Users\Тома\Desktop\80945.jpg"/>
          <p:cNvPicPr/>
          <p:nvPr/>
        </p:nvPicPr>
        <p:blipFill>
          <a:blip r:embed="rId5" cstate="print"/>
          <a:srcRect b="25923"/>
          <a:stretch>
            <a:fillRect/>
          </a:stretch>
        </p:blipFill>
        <p:spPr bwMode="auto">
          <a:xfrm>
            <a:off x="142844" y="785794"/>
            <a:ext cx="3714777" cy="225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116632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Рисунок_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6" cy="576064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16632"/>
            <a:ext cx="9144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Районный конкурс  волонтеров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«Вместе мы едины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, сильны, непобедимы!»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6930" y="5607658"/>
            <a:ext cx="668965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Социальное проектирование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07504" y="-4014"/>
            <a:ext cx="9143999" cy="655272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5" name="Прямоугольник 4"/>
          <p:cNvSpPr/>
          <p:nvPr/>
        </p:nvSpPr>
        <p:spPr>
          <a:xfrm>
            <a:off x="1428728" y="0"/>
            <a:ext cx="6386532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Стань волонтером проекта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«</a:t>
            </a: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ДОКТОР  КЛОУН»</a:t>
            </a:r>
          </a:p>
        </p:txBody>
      </p:sp>
      <p:pic>
        <p:nvPicPr>
          <p:cNvPr id="7" name="Picture 2" descr="C:\Users\Тома\Desktop\картинки саша\QcaLumhW_h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14282" y="857232"/>
            <a:ext cx="3071833" cy="235745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8" name="Picture 2" descr="C:\Users\Тома\Desktop\картинки саша\ban2_newlog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214290"/>
            <a:ext cx="1714500" cy="114300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0" name="TextBox 9"/>
          <p:cNvSpPr txBox="1"/>
          <p:nvPr/>
        </p:nvSpPr>
        <p:spPr>
          <a:xfrm>
            <a:off x="2460431" y="5150449"/>
            <a:ext cx="6479049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Помочь детям, находящимся в больницах, справиться с болью, страхом, различными негативными эмоциями, подарить им  ощущение  нормального детства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1857364"/>
            <a:ext cx="657229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71029" y="116632"/>
            <a:ext cx="8991599" cy="67413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4" name="Рисунок 3"/>
          <p:cNvPicPr/>
          <p:nvPr/>
        </p:nvPicPr>
        <p:blipFill rotWithShape="1">
          <a:blip r:embed="rId3" cstate="print"/>
          <a:srcRect l="37945" t="31834" r="43568" b="26990"/>
          <a:stretch/>
        </p:blipFill>
        <p:spPr bwMode="auto">
          <a:xfrm>
            <a:off x="3779912" y="1186061"/>
            <a:ext cx="4358692" cy="402274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5" name="Picture 2" descr="C:\Users\Тома\Desktop\картинки саша\i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04664"/>
            <a:ext cx="2160240" cy="2160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4" name="Picture 2" descr="C:\Users\Тома\Desktop\картинки саша\67206860_60c8e79b211d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2163" y="5208588"/>
            <a:ext cx="2824162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Прямоугольник 1"/>
          <p:cNvSpPr>
            <a:spLocks noChangeArrowheads="1"/>
          </p:cNvSpPr>
          <p:nvPr/>
        </p:nvSpPr>
        <p:spPr bwMode="auto">
          <a:xfrm>
            <a:off x="3078163" y="31750"/>
            <a:ext cx="57610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F0000"/>
                </a:solidFill>
                <a:latin typeface="Monotype Corsiva" pitchFamily="66" charset="0"/>
              </a:rPr>
              <a:t>Что-то большее. </a:t>
            </a:r>
          </a:p>
          <a:p>
            <a:r>
              <a:rPr lang="ru-RU" sz="3600" b="1">
                <a:solidFill>
                  <a:srgbClr val="FF0000"/>
                </a:solidFill>
                <a:latin typeface="Monotype Corsiva" pitchFamily="66" charset="0"/>
              </a:rPr>
              <a:t>              Милосердие.</a:t>
            </a:r>
            <a:r>
              <a:rPr lang="en-US" sz="3600" b="1">
                <a:solidFill>
                  <a:srgbClr val="FF0000"/>
                </a:solidFill>
                <a:latin typeface="Monotype Corsiva" pitchFamily="66" charset="0"/>
              </a:rPr>
              <a:t> RU</a:t>
            </a:r>
            <a:endParaRPr lang="ru-RU" sz="3600" b="1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23945" t="29759" r="22909" b="12110"/>
          <a:stretch/>
        </p:blipFill>
        <p:spPr bwMode="auto">
          <a:xfrm>
            <a:off x="152400" y="2195174"/>
            <a:ext cx="5571727" cy="382626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51207" name="Picture 2" descr="C:\Users\Тома\Desktop\фон оформление\шары\шары  взлет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3988" y="1004888"/>
            <a:ext cx="13684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325" y="4945063"/>
            <a:ext cx="2981325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4945063"/>
            <a:ext cx="322103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77100" y="841375"/>
            <a:ext cx="1597025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-69273" y="-107828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спивакова\DSC017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451304" y="476671"/>
            <a:ext cx="4259527" cy="3258504"/>
          </a:xfrm>
          <a:prstGeom prst="roundRect">
            <a:avLst>
              <a:gd name="adj" fmla="val 16667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/>
          </a:extLst>
        </p:spPr>
      </p:pic>
      <p:pic>
        <p:nvPicPr>
          <p:cNvPr id="5" name="Рисунок 4" descr="C:\Users\Тома\Desktop\спивакова\SDC13868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931264">
            <a:off x="857614" y="1015807"/>
            <a:ext cx="4510609" cy="3530103"/>
          </a:xfrm>
          <a:prstGeom prst="roundRect">
            <a:avLst>
              <a:gd name="adj" fmla="val 16667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2" descr="C:\Users\Тома\Desktop\спивакова\SDC138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141953" y="3358022"/>
            <a:ext cx="4217680" cy="3392149"/>
          </a:xfrm>
          <a:prstGeom prst="roundRect">
            <a:avLst>
              <a:gd name="adj" fmla="val 16667"/>
            </a:avLst>
          </a:prstGeom>
          <a:ln w="76200">
            <a:solidFill>
              <a:srgbClr val="00B0F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/>
          </a:extLst>
        </p:spPr>
      </p:pic>
      <p:sp>
        <p:nvSpPr>
          <p:cNvPr id="2" name="Прямоугольник 1"/>
          <p:cNvSpPr/>
          <p:nvPr/>
        </p:nvSpPr>
        <p:spPr>
          <a:xfrm>
            <a:off x="683570" y="92530"/>
            <a:ext cx="7704854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По традиции, силами волонтеров оказывается помощь одиноко проживающим пожилым людям </a:t>
            </a:r>
          </a:p>
        </p:txBody>
      </p:sp>
      <p:pic>
        <p:nvPicPr>
          <p:cNvPr id="7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143504" y="3143248"/>
            <a:ext cx="2214578" cy="1712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82758" y="65528"/>
            <a:ext cx="9113199" cy="693485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2" name="Рисунок 1" descr="C:\Users\Тома\Desktop\спивакова\P1020029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982446" y="2519505"/>
            <a:ext cx="6480720" cy="280831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5" name="Picture 2" descr="C:\Users\Тома\Desktop\фото на форум\IMG988-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6200000">
            <a:off x="5856353" y="604200"/>
            <a:ext cx="3528394" cy="298530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91680" y="2996952"/>
            <a:ext cx="3781261" cy="2227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7" name="Рисунок 6" descr="C:\Users\Тома\Desktop\фото на форум\IMG983-01.jpg"/>
          <p:cNvPicPr/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6200000">
            <a:off x="4999302" y="2402106"/>
            <a:ext cx="3404005" cy="352372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43808" y="65528"/>
            <a:ext cx="568863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Monotype Corsiva" pitchFamily="66" charset="0"/>
                <a:cs typeface="+mn-cs"/>
              </a:rPr>
              <a:t>   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8" name="Picture 2" descr="C:\Users\Тома\Desktop\фон оформление\Вода рыбы капли\663445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115616" y="332656"/>
            <a:ext cx="1944216" cy="21868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1" name="Рисунок 10" descr="C:\Users\Тома\Desktop\спивакова\Изображение 082.jpg"/>
          <p:cNvPicPr/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84382" y="1954134"/>
            <a:ext cx="2655060" cy="196952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982446" y="5127307"/>
            <a:ext cx="6766018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Была убрана территория от мусора и веток, очищен водоём, отремонтированы перила и лавочки, побелены дорожки и скамейки, установлены перила.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СПК к-з «Шумакова» помогли вывезти мусор.</a:t>
            </a:r>
          </a:p>
        </p:txBody>
      </p:sp>
      <p:pic>
        <p:nvPicPr>
          <p:cNvPr id="13" name="Рисунок 12" descr="C:\Users\Тома\Desktop\фото на форум\IMG983-01.jpg"/>
          <p:cNvPicPr/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6200000">
            <a:off x="4999302" y="2348721"/>
            <a:ext cx="3404005" cy="352372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9" name="Picture 2" descr="C:\Users\Тома\Desktop\фон оформление\небо облака самолет\небо2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43808" y="65528"/>
            <a:ext cx="6121243" cy="180107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10" name="Прямоугольник 9"/>
          <p:cNvSpPr/>
          <p:nvPr/>
        </p:nvSpPr>
        <p:spPr>
          <a:xfrm>
            <a:off x="3059832" y="434860"/>
            <a:ext cx="61361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Акция «Фонтан».</a:t>
            </a:r>
          </a:p>
        </p:txBody>
      </p:sp>
      <p:pic>
        <p:nvPicPr>
          <p:cNvPr id="15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573647" y="1196752"/>
            <a:ext cx="1879104" cy="174214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79512" y="32970"/>
            <a:ext cx="8882964" cy="663639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116632"/>
            <a:ext cx="7632848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atin typeface="+mn-lt"/>
                <a:cs typeface="+mn-cs"/>
              </a:rPr>
              <a:t>       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4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16632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26" name="Picture 2" descr="SDC1648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28662" y="1000108"/>
            <a:ext cx="4286280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pic>
        <p:nvPicPr>
          <p:cNvPr id="5" name="Picture 2" descr="SDC1648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929158" y="1428736"/>
            <a:ext cx="4214842" cy="33003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7" name="Прямоугольник 6"/>
          <p:cNvSpPr/>
          <p:nvPr/>
        </p:nvSpPr>
        <p:spPr>
          <a:xfrm>
            <a:off x="1714480" y="357166"/>
            <a:ext cx="7072362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«Тайный друг»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единовременная помощь другу –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бабушке,  дедушке</a:t>
            </a:r>
          </a:p>
        </p:txBody>
      </p:sp>
      <p:pic>
        <p:nvPicPr>
          <p:cNvPr id="6" name="Picture 2" descr="C:\Users\Тома\Desktop\1328261272_132821234161117-22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3786190"/>
            <a:ext cx="4429116" cy="2862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2" name="TextBox 1"/>
          <p:cNvSpPr txBox="1"/>
          <p:nvPr/>
        </p:nvSpPr>
        <p:spPr>
          <a:xfrm>
            <a:off x="971550" y="404813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3" name="Рисунок 2" descr="C:\Users\Тома\Desktop\Ключ к успеху\фото к  ключ усп\Для волонтёра\IMG_8015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1228321">
            <a:off x="335072" y="153956"/>
            <a:ext cx="4569679" cy="3130506"/>
          </a:xfrm>
          <a:prstGeom prst="roundRect">
            <a:avLst>
              <a:gd name="adj" fmla="val 16667"/>
            </a:avLst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C:\Users\Тома\Desktop\Ключ к успеху\фото к  ключ усп\Для волонтёра\Для волонтёра 4.jpg"/>
          <p:cNvPicPr/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13051" t="6711" b="10416"/>
          <a:stretch/>
        </p:blipFill>
        <p:spPr bwMode="auto">
          <a:xfrm>
            <a:off x="3829254" y="946649"/>
            <a:ext cx="5094580" cy="4122279"/>
          </a:xfrm>
          <a:prstGeom prst="roundRect">
            <a:avLst>
              <a:gd name="adj" fmla="val 16667"/>
            </a:avLst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/>
          </a:extLst>
        </p:spPr>
      </p:pic>
      <p:pic>
        <p:nvPicPr>
          <p:cNvPr id="7" name="Рисунок 6" descr="C:\Users\Тома\Desktop\P1130392.JPG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0589506">
            <a:off x="68707" y="2007143"/>
            <a:ext cx="4968529" cy="4470714"/>
          </a:xfrm>
          <a:prstGeom prst="roundRect">
            <a:avLst>
              <a:gd name="adj" fmla="val 16667"/>
            </a:avLst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86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373688"/>
            <a:ext cx="80962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0" y="-74613"/>
            <a:ext cx="8156575" cy="184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357158" y="0"/>
            <a:ext cx="8429684" cy="662097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026" name="Picture 2" descr="SDC1647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928794" y="1857364"/>
            <a:ext cx="4500594" cy="388843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3" name="Прямоугольник 2"/>
          <p:cNvSpPr/>
          <p:nvPr/>
        </p:nvSpPr>
        <p:spPr>
          <a:xfrm>
            <a:off x="1727176" y="0"/>
            <a:ext cx="7416824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Акция добрых дел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«Доброта вокруг нас»</a:t>
            </a:r>
          </a:p>
        </p:txBody>
      </p:sp>
      <p:pic>
        <p:nvPicPr>
          <p:cNvPr id="5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1912" y="269032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4" name="Прямоугольник 3"/>
          <p:cNvSpPr/>
          <p:nvPr/>
        </p:nvSpPr>
        <p:spPr>
          <a:xfrm>
            <a:off x="3000364" y="5143512"/>
            <a:ext cx="235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</a:t>
            </a:r>
          </a:p>
        </p:txBody>
      </p:sp>
      <p:pic>
        <p:nvPicPr>
          <p:cNvPr id="7" name="Графический объект2"/>
          <p:cNvPicPr/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5849560" y="2786058"/>
            <a:ext cx="3294440" cy="333672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6327" name="Picture 2" descr="C:\Users\Тома\Desktop\фон оформление\фоны проз\0_97af9_b53ca65_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14313"/>
            <a:ext cx="9144000" cy="664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18268" y="120143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3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700" y="88070"/>
            <a:ext cx="1576247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7" name="Picture 2" descr="C:\Users\Тома\Desktop\вол на форум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88571" y="2047736"/>
            <a:ext cx="4320480" cy="48091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9" name="Рисунок 8" descr="C:\Users\Тома\Desktop\фон оформление\волонтеры\3914646.jpg"/>
          <p:cNvPicPr/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41717"/>
          <a:stretch/>
        </p:blipFill>
        <p:spPr bwMode="auto">
          <a:xfrm>
            <a:off x="5802153" y="1818413"/>
            <a:ext cx="3460115" cy="464463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57349" name="Picture 2" descr="C:\Users\Тома\Desktop\вол на форум\о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36888" y="3203575"/>
            <a:ext cx="20447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Тома\Desktop\вол на форум\1333015381_6.jp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18268" y="3203828"/>
            <a:ext cx="2869555" cy="28174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13" name="Рисунок 12" descr="D:\фото\фото ира\ира\IMG_7276.JPG"/>
          <p:cNvPicPr/>
          <p:nvPr/>
        </p:nvPicPr>
        <p:blipFill rotWithShape="1">
          <a:blip r:embed="rId8" cstate="print">
            <a:extLst>
              <a:ext uri="{28A0092B-C50C-407E-A947-70E740481C1C}"/>
            </a:extLst>
          </a:blip>
          <a:srcRect l="38207" t="19299" r="28850" b="42397"/>
          <a:stretch/>
        </p:blipFill>
        <p:spPr bwMode="auto">
          <a:xfrm>
            <a:off x="5580112" y="2857496"/>
            <a:ext cx="1281778" cy="11392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6" name="Picture 2" descr="C:\Users\Тома\Desktop\вол на форум\i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43808" y="4142815"/>
            <a:ext cx="2237299" cy="123040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1384201" y="147821"/>
            <a:ext cx="7739619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«Не у каждого должна быть собака,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Но у каждой собаке должен быть дом!»</a:t>
            </a:r>
          </a:p>
        </p:txBody>
      </p:sp>
      <p:pic>
        <p:nvPicPr>
          <p:cNvPr id="15" name="Рисунок 14" descr="C:\Users\Тома\Desktop\школы волон\уборка территории\11 фото\P1020279.JPG"/>
          <p:cNvPicPr/>
          <p:nvPr/>
        </p:nvPicPr>
        <p:blipFill rotWithShape="1">
          <a:blip r:embed="rId10" cstate="print">
            <a:extLst>
              <a:ext uri="{28A0092B-C50C-407E-A947-70E740481C1C}"/>
            </a:extLst>
          </a:blip>
          <a:srcRect l="35620" t="20146" r="37519" b="56351"/>
          <a:stretch/>
        </p:blipFill>
        <p:spPr bwMode="auto">
          <a:xfrm>
            <a:off x="3929058" y="2143116"/>
            <a:ext cx="1214446" cy="12858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4" name="Рисунок 13" descr="C:\Users\Тома\Desktop\фото на форум\P1020278.JPG"/>
          <p:cNvPicPr/>
          <p:nvPr/>
        </p:nvPicPr>
        <p:blipFill>
          <a:blip r:embed="rId11" cstate="print"/>
          <a:srcRect l="44167" t="18924" r="40093" b="55690"/>
          <a:stretch>
            <a:fillRect/>
          </a:stretch>
        </p:blipFill>
        <p:spPr bwMode="auto">
          <a:xfrm>
            <a:off x="3000364" y="2143116"/>
            <a:ext cx="128588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214290"/>
            <a:ext cx="3786214" cy="1285884"/>
          </a:xfrm>
          <a:prstGeom prst="rect">
            <a:avLst/>
          </a:prstGeom>
        </p:spPr>
        <p:txBody>
          <a:bodyPr>
            <a:prstTxWarp prst="textChevron">
              <a:avLst>
                <a:gd name="adj" fmla="val 0"/>
              </a:avLst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Мы за здоровый образ жизни! </a:t>
            </a:r>
            <a:endParaRPr lang="ru-RU" sz="4000" b="1" dirty="0">
              <a:solidFill>
                <a:schemeClr val="bg1"/>
              </a:solidFill>
              <a:latin typeface="Monotype Corsiva" pitchFamily="66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500174"/>
            <a:ext cx="514350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+mn-cs"/>
              </a:rPr>
              <a:t>Мы за светлый 21 век!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ома\Desktop\фон оформление\двери окна лестница\1350486979_neverending-rooms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5527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5" name="Рисунок 4" descr="D:\фото\слет геологич  и учеба актива\слет и учеба\DSC_0066.JPG"/>
          <p:cNvPicPr/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t="21345"/>
          <a:stretch/>
        </p:blipFill>
        <p:spPr bwMode="auto">
          <a:xfrm>
            <a:off x="539552" y="2857496"/>
            <a:ext cx="6192688" cy="381186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4" name="Picture 2" descr="C:\Users\Тома\Desktop\фон оформление\волонтеры\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714744" y="332656"/>
            <a:ext cx="4961711" cy="324036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6" name="Прямоугольник 5"/>
          <p:cNvSpPr/>
          <p:nvPr/>
        </p:nvSpPr>
        <p:spPr>
          <a:xfrm>
            <a:off x="567722" y="202545"/>
            <a:ext cx="7704855" cy="1323439"/>
          </a:xfrm>
          <a:prstGeom prst="rect">
            <a:avLst/>
          </a:prstGeom>
        </p:spPr>
        <p:txBody>
          <a:bodyPr>
            <a:prstTxWarp prst="textFadeRight">
              <a:avLst>
                <a:gd name="adj" fmla="val 27849"/>
              </a:avLst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День   «открытых дверей»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Волонтерских  формирований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9553" y="1214422"/>
            <a:ext cx="3240360" cy="21113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69638" name="Прямоугольник 6"/>
          <p:cNvSpPr>
            <a:spLocks noChangeArrowheads="1"/>
          </p:cNvSpPr>
          <p:nvPr/>
        </p:nvSpPr>
        <p:spPr bwMode="auto">
          <a:xfrm>
            <a:off x="2071688" y="2643188"/>
            <a:ext cx="6818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Monotype Corsiva" pitchFamily="66" charset="0"/>
              </a:rPr>
              <a:t>Общее, что нас объединяет - это добровольность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287016" y="0"/>
            <a:ext cx="8856984" cy="65527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3" name="Прямоугольник 2"/>
          <p:cNvSpPr/>
          <p:nvPr/>
        </p:nvSpPr>
        <p:spPr>
          <a:xfrm>
            <a:off x="1285852" y="0"/>
            <a:ext cx="7128792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/>
            </a:r>
            <a:br>
              <a:rPr lang="ru-RU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</a:b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2357430"/>
            <a:ext cx="685804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</a:t>
            </a:r>
            <a:endParaRPr lang="ru-RU" sz="5400" dirty="0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357166"/>
            <a:ext cx="72779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Акция «Осторожно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! СПИД!». </a:t>
            </a:r>
          </a:p>
        </p:txBody>
      </p:sp>
      <p:sp>
        <p:nvSpPr>
          <p:cNvPr id="67589" name="Прямоугольник 5"/>
          <p:cNvSpPr>
            <a:spLocks noChangeArrowheads="1"/>
          </p:cNvSpPr>
          <p:nvPr/>
        </p:nvSpPr>
        <p:spPr bwMode="auto">
          <a:xfrm>
            <a:off x="857250" y="1785938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,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7016" y="4912820"/>
            <a:ext cx="8643998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Волонтеры раздали буклеты и «красные тюльпаны надежды» в надежде, что бездушным людям, с неприязненным отношением  к ВИЧ инфицированным будут противостоять горячие сердца живых людей, способных общаться, работать, жить, радоваться жизни с живущими рядом с нами.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86182" y="1071546"/>
            <a:ext cx="5000628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1декабря День борьбы со </a:t>
            </a:r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СПИДом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59394" name="Picture 2" descr="C:\Users\Тома\Desktop\prwv_2wmc1.awwjgt9p-_Nature_Flowers_Tulip_model__Flowers_008356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63695">
            <a:off x="5725609" y="2176921"/>
            <a:ext cx="2881310" cy="2796065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4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260648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117398" y="908720"/>
            <a:ext cx="4857130" cy="4456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260648"/>
            <a:ext cx="69493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«Дорогами добрых дел»</a:t>
            </a:r>
          </a:p>
        </p:txBody>
      </p:sp>
      <p:pic>
        <p:nvPicPr>
          <p:cNvPr id="7" name="Рисунок 6" descr="C:\Users\Тома\Desktop\Новая папка\100_2871.JPG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95841" y="2120543"/>
            <a:ext cx="4304152" cy="3967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89349" y="5010951"/>
            <a:ext cx="756084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Помочь первоклассникам  в адаптации к школьной жизни  (игры, развлечения на переменах)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357158" y="287272"/>
            <a:ext cx="8501122" cy="663478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3" name="TextBox 2"/>
          <p:cNvSpPr txBox="1"/>
          <p:nvPr/>
        </p:nvSpPr>
        <p:spPr>
          <a:xfrm>
            <a:off x="1928794" y="1"/>
            <a:ext cx="6854631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«Елка  желаний»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88" y="1285875"/>
            <a:ext cx="6291262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Тома\Desktop\рит 1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71868" y="2357430"/>
            <a:ext cx="4929190" cy="30378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71685" name="Picture 2" descr="C:\Users\Тома\Desktop\фон оформление\новогодняя\67136274_Blestyashkaanimaciya_Novogodnyaya_yolochk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7438" y="2286000"/>
            <a:ext cx="2889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0"/>
            <a:ext cx="1879104" cy="19596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71687" name="Picture 2" descr="C:\Users\Тома\Desktop\фон оформление\новогодняя\8a49a88c61487be0fcd44cf7ed02e2c4549c994388031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13" y="5353050"/>
            <a:ext cx="210502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Users\Тома\Desktop\фон оформление\новогодняя\sfondo_per_ipad_regali_di_natale_8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flipH="1">
            <a:off x="5956975" y="4779818"/>
            <a:ext cx="3187025" cy="207818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71689" name="Picture 4" descr="C:\Users\Тома\Desktop\фон оформление\новогодняя\8a49a88c61487be0fcd44cf7ed02e2c4549c994388031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50" y="3786188"/>
            <a:ext cx="16430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 rot="5400000">
            <a:off x="1393031" y="-607246"/>
            <a:ext cx="6858001" cy="807249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2" name="TextBox 1"/>
          <p:cNvSpPr txBox="1"/>
          <p:nvPr/>
        </p:nvSpPr>
        <p:spPr>
          <a:xfrm>
            <a:off x="1043608" y="116632"/>
            <a:ext cx="678903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Благотворительная ярмарка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«Делать добро вместе!»</a:t>
            </a:r>
          </a:p>
        </p:txBody>
      </p:sp>
      <p:pic>
        <p:nvPicPr>
          <p:cNvPr id="1026" name="Picture 2" descr="C:\Users\Тома\Desktop\Ключ к успеху\фото к  ключ усп\Для волонтёра\Для Волонтё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3978" y="839908"/>
            <a:ext cx="5904656" cy="5334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/>
          </a:extLst>
        </p:spPr>
      </p:pic>
      <p:pic>
        <p:nvPicPr>
          <p:cNvPr id="3" name="Picture 2" descr="C:\Users\Тома\Desktop\Ключ к успеху\фото к  ключ усп\Для волонтёра\клоу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21087787" flipH="1">
            <a:off x="4693812" y="2487385"/>
            <a:ext cx="4125286" cy="42728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139889" y="6273225"/>
            <a:ext cx="876874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Сбор средств на проведение волонтерских мероприятий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17334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школы волон\уборка территории\встреча с автором символов муниципальной власти(герб и флаг) змеиногорского райо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921737" y="1466114"/>
            <a:ext cx="6768752" cy="396044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226755" y="5368609"/>
            <a:ext cx="869048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Каждое событие, происходящее в клубе  волонтеров,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может послужить сюжетом какого-либо мероприятия,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акции и т.д.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533" y="116632"/>
            <a:ext cx="822693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Встреча с депутатом  Змеиногорского городского  совета  депутатов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          </a:t>
            </a:r>
            <a:r>
              <a:rPr lang="ru-RU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Яловцевым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С.Г.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-35434" y="35884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4" name="Рисунок 3" descr="D:\фото\змеиногорск,фото\профсмена 1\Изображение 344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59632" y="764704"/>
            <a:ext cx="5176937" cy="445516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pic>
        <p:nvPicPr>
          <p:cNvPr id="5" name="Рисунок 4" descr="D:\фото\другов к конкурсу\P1110843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195075" y="2852936"/>
            <a:ext cx="5940425" cy="430294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6" name="TextBox 5"/>
          <p:cNvSpPr txBox="1"/>
          <p:nvPr/>
        </p:nvSpPr>
        <p:spPr>
          <a:xfrm>
            <a:off x="1786332" y="94332"/>
            <a:ext cx="7390165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«Мы выбираем будущее.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Мы за здоровый образ жизни!»</a:t>
            </a:r>
          </a:p>
        </p:txBody>
      </p:sp>
      <p:pic>
        <p:nvPicPr>
          <p:cNvPr id="8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1912" y="269032"/>
            <a:ext cx="1882634" cy="180264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28600" y="-6896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sp>
        <p:nvSpPr>
          <p:cNvPr id="3" name="TextBox 2"/>
          <p:cNvSpPr txBox="1"/>
          <p:nvPr/>
        </p:nvSpPr>
        <p:spPr>
          <a:xfrm>
            <a:off x="2843808" y="120950"/>
            <a:ext cx="597284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7494" y="5373216"/>
            <a:ext cx="784887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1026" name="Picture 2" descr="C:\Users\Тома\Desktop\ljudi-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600" y="6008"/>
            <a:ext cx="9115400" cy="684509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pic>
        <p:nvPicPr>
          <p:cNvPr id="604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575" y="5957888"/>
            <a:ext cx="8636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714500"/>
            <a:ext cx="1597025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21342" y="1196752"/>
            <a:ext cx="6322657" cy="50405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10" name="TextBox 9"/>
          <p:cNvSpPr txBox="1"/>
          <p:nvPr/>
        </p:nvSpPr>
        <p:spPr>
          <a:xfrm>
            <a:off x="375253" y="0"/>
            <a:ext cx="890500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«Папа, </a:t>
            </a:r>
            <a:r>
              <a:rPr lang="ru-RU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мама,я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- волонтерская  семья»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 rot="5400000">
            <a:off x="1107280" y="-321494"/>
            <a:ext cx="6858002" cy="750099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026" name="Picture 2" descr="D:\фото\слет геологич  и учеба актива\слет и учеба\DSC_07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00832" y="632383"/>
            <a:ext cx="5256584" cy="4740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pic>
        <p:nvPicPr>
          <p:cNvPr id="3" name="Picture 2" descr="D:\фото\слет геологич  и учеба актива\слет и учеба\DSC_07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3968" y="1603503"/>
            <a:ext cx="4608513" cy="4947735"/>
          </a:xfrm>
          <a:prstGeom prst="roundRect">
            <a:avLst>
              <a:gd name="adj" fmla="val 22458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50" y="0"/>
            <a:ext cx="54800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1452563"/>
            <a:ext cx="130175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4438" y="1022350"/>
            <a:ext cx="14065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28596" y="6000768"/>
            <a:ext cx="83199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Районный семинар  для волонтерского актива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ома\Desktop\0_98f86_4c71cbff_XL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778"/>
            <a:ext cx="5786446" cy="492922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3" name="Picture 2" descr="C:\Users\Тома\Desktop\фон оформление\волонтеры\x_dcf593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0"/>
            <a:ext cx="4000496" cy="242886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53251" name="TextBox 3"/>
          <p:cNvSpPr txBox="1">
            <a:spLocks noChangeArrowheads="1"/>
          </p:cNvSpPr>
          <p:nvPr/>
        </p:nvSpPr>
        <p:spPr bwMode="auto">
          <a:xfrm>
            <a:off x="3144838" y="285750"/>
            <a:ext cx="59991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FF0000"/>
                </a:solidFill>
                <a:latin typeface="Monotype Corsiva" pitchFamily="66" charset="0"/>
              </a:rPr>
              <a:t>«Полотно ПОБЕДЫ»</a:t>
            </a:r>
          </a:p>
        </p:txBody>
      </p:sp>
      <p:pic>
        <p:nvPicPr>
          <p:cNvPr id="5" name="Рисунок 4" descr="D:\фото\ветераны\Будянский 714.jpg"/>
          <p:cNvPicPr/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500562" y="857232"/>
            <a:ext cx="4643438" cy="364333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2" name="Picture 2" descr="C:\Users\Тома\Desktop\1336372065_eternal-flame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4740" y="4286256"/>
            <a:ext cx="4359260" cy="257174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2" descr="C:\Users\Тома\Desktop\5_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4214818"/>
            <a:ext cx="2286000" cy="1833554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книга\восстановление 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462" y="476672"/>
            <a:ext cx="5292080" cy="5869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 descr="C:\Users\Тома\Desktop\фон оформление\фото к (2)\halloweenvampire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161993" y="1988840"/>
            <a:ext cx="1298823" cy="75304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6" name="Picture 2" descr="C:\Users\Тома\Desktop\ERMAK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47864" y="1268760"/>
            <a:ext cx="5784696" cy="48055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515462" y="275845"/>
            <a:ext cx="770435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Проект «Последний поход Ермака»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1486" y="5546849"/>
            <a:ext cx="686485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Установление памятника Ермаку на береговой природной возвышенности исторического пруда в городе Змеиногорске</a:t>
            </a:r>
          </a:p>
        </p:txBody>
      </p:sp>
      <p:sp>
        <p:nvSpPr>
          <p:cNvPr id="74758" name="TextBox 7"/>
          <p:cNvSpPr txBox="1">
            <a:spLocks noChangeArrowheads="1"/>
          </p:cNvSpPr>
          <p:nvPr/>
        </p:nvSpPr>
        <p:spPr bwMode="auto">
          <a:xfrm>
            <a:off x="4673600" y="1044575"/>
            <a:ext cx="4459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Monotype Corsiva" pitchFamily="66" charset="0"/>
              </a:rPr>
              <a:t>Торжественное открытие памятка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17334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/>
          </a:extLst>
        </p:spPr>
      </p:pic>
      <p:pic>
        <p:nvPicPr>
          <p:cNvPr id="1026" name="Picture 2" descr="C:\Users\Тома\Desktop\M1060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7704856" cy="401419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586849" y="214099"/>
            <a:ext cx="8557151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«Воспитание  добротой»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Торжественное вручение волонтерских книжек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4995279"/>
            <a:ext cx="684076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В числе живущих на Земле и мы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За степень доброты и зла в ответе.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И мы хотим, мы можем, мы должны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+mn-cs"/>
              </a:rPr>
              <a:t>Создать свою счастливую планету</a:t>
            </a:r>
          </a:p>
        </p:txBody>
      </p:sp>
      <p:pic>
        <p:nvPicPr>
          <p:cNvPr id="5" name="Picture 2" descr="C:\Users\Тома\Desktop\a_2b9baf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428736"/>
            <a:ext cx="3000396" cy="178595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1" y="1"/>
            <a:ext cx="9144000" cy="67413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/>
          </a:extLst>
        </p:spPr>
      </p:pic>
      <p:pic>
        <p:nvPicPr>
          <p:cNvPr id="1026" name="Picture 2" descr="D:\фото\другов к конкурсу\DSC_2587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43108" y="1282453"/>
            <a:ext cx="7000892" cy="493262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2643188" y="0"/>
            <a:ext cx="57261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/>
                </a:solidFill>
                <a:latin typeface="Monotype Corsiva" pitchFamily="66" charset="0"/>
                <a:cs typeface="+mn-cs"/>
              </a:rPr>
              <a:t>Победитель краевого конкурса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/>
                </a:solidFill>
                <a:latin typeface="Monotype Corsiva" pitchFamily="66" charset="0"/>
                <a:cs typeface="+mn-cs"/>
              </a:rPr>
              <a:t>      </a:t>
            </a:r>
            <a:r>
              <a:rPr lang="ru-RU" sz="4800" b="1" dirty="0">
                <a:solidFill>
                  <a:schemeClr val="accent6"/>
                </a:solidFill>
                <a:latin typeface="Monotype Corsiva" pitchFamily="66" charset="0"/>
                <a:cs typeface="+mn-cs"/>
              </a:rPr>
              <a:t>«Волонтер-2013года»</a:t>
            </a:r>
          </a:p>
        </p:txBody>
      </p:sp>
      <p:pic>
        <p:nvPicPr>
          <p:cNvPr id="4" name="Picture 2" descr="C:\Users\Тома\Desktop\вол на форум\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857224" y="428604"/>
            <a:ext cx="2428892" cy="208535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ома\Desktop\фон оформление\огонь\85425480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642910" y="285728"/>
            <a:ext cx="885828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Если сердце твое, горит ,как костер,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Значит ты доброволец, ты ВОЛОНТЕР!</a:t>
            </a:r>
          </a:p>
        </p:txBody>
      </p:sp>
      <p:pic>
        <p:nvPicPr>
          <p:cNvPr id="4" name="Picture 2" descr="D:\фото\фото волонтер года Барнаул\Саня Барнаул(3)\4FXNeydLrC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28728" y="1214422"/>
            <a:ext cx="7072330" cy="35719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/>
          </a:extLst>
        </p:spPr>
      </p:pic>
      <p:sp>
        <p:nvSpPr>
          <p:cNvPr id="5" name="Прямоугольник 4"/>
          <p:cNvSpPr/>
          <p:nvPr/>
        </p:nvSpPr>
        <p:spPr>
          <a:xfrm>
            <a:off x="571472" y="4286256"/>
            <a:ext cx="8143932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Будущее  за  НАМИ, </a:t>
            </a:r>
          </a:p>
          <a:p>
            <a:pPr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За  современной  молодежью, </a:t>
            </a:r>
          </a:p>
          <a:p>
            <a:pPr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        Которая   НЕ  БОИТСЯ </a:t>
            </a:r>
          </a:p>
          <a:p>
            <a:pPr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Серьезных  дел  и ответственности!!!</a:t>
            </a:r>
          </a:p>
          <a:p>
            <a:pPr>
              <a:defRPr/>
            </a:pPr>
            <a:r>
              <a:rPr lang="ru-RU" sz="9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            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Если не мы, то кто?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Тома\Desktop\фон оформление\геологи\4c130162371e19c8cf9604e0914ae880.jpg"/>
          <p:cNvPicPr/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4234" t="26493" r="21810" b="17922"/>
          <a:stretch/>
        </p:blipFill>
        <p:spPr bwMode="auto">
          <a:xfrm>
            <a:off x="0" y="15007"/>
            <a:ext cx="9143999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/>
          </a:extLst>
        </p:spPr>
      </p:pic>
      <p:pic>
        <p:nvPicPr>
          <p:cNvPr id="2" name="Рисунок 1" descr="D:\фото\100D3100\DSC_0466.JPG"/>
          <p:cNvPicPr/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857356" y="1285860"/>
            <a:ext cx="6429420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714348" y="273422"/>
            <a:ext cx="8072494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                      </a:t>
            </a:r>
            <a:r>
              <a:rPr lang="ru-RU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общий успех</a:t>
            </a:r>
          </a:p>
        </p:txBody>
      </p:sp>
      <p:pic>
        <p:nvPicPr>
          <p:cNvPr id="77828" name="Picture 2" descr="C:\Users\Тома\Desktop\фон оформление\салют\133305636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50" y="500063"/>
            <a:ext cx="52863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7158" y="214290"/>
            <a:ext cx="392909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+mn-cs"/>
              </a:rPr>
              <a:t>  Наша цель </a:t>
            </a:r>
            <a:endParaRPr lang="ru-RU" sz="6000" dirty="0">
              <a:latin typeface="+mn-lt"/>
              <a:cs typeface="+mn-cs"/>
            </a:endParaRPr>
          </a:p>
        </p:txBody>
      </p:sp>
      <p:pic>
        <p:nvPicPr>
          <p:cNvPr id="5" name="Picture 2" descr="C:\Users\Тома\Desktop\фон оформление\Arrow\стрелка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1196" y="714356"/>
            <a:ext cx="1017993" cy="21431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0"/>
            <a:ext cx="8643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2124</TotalTime>
  <Words>898</Words>
  <Application>Microsoft Office PowerPoint</Application>
  <PresentationFormat>Экран (4:3)</PresentationFormat>
  <Paragraphs>173</Paragraphs>
  <Slides>63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тамара</dc:creator>
  <cp:lastModifiedBy>данил</cp:lastModifiedBy>
  <cp:revision>386</cp:revision>
  <dcterms:created xsi:type="dcterms:W3CDTF">2013-10-14T12:26:05Z</dcterms:created>
  <dcterms:modified xsi:type="dcterms:W3CDTF">2013-10-31T15:52:04Z</dcterms:modified>
</cp:coreProperties>
</file>