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37BE5-CA3B-4B39-9851-E76ACEFEE67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57652-4435-4E0F-93BB-4566165FE0CF}">
      <dgm:prSet phldrT="[Текст]"/>
      <dgm:spPr/>
      <dgm:t>
        <a:bodyPr/>
        <a:lstStyle/>
        <a:p>
          <a:r>
            <a:rPr lang="ru-RU" dirty="0" smtClean="0"/>
            <a:t>Экономическая</a:t>
          </a:r>
          <a:endParaRPr lang="ru-RU" dirty="0"/>
        </a:p>
      </dgm:t>
    </dgm:pt>
    <dgm:pt modelId="{3AA89F50-ACF2-4B6B-94A3-9E892F846544}" type="parTrans" cxnId="{0DEF77BF-4154-457D-899B-C74BC58D7E4F}">
      <dgm:prSet/>
      <dgm:spPr/>
      <dgm:t>
        <a:bodyPr/>
        <a:lstStyle/>
        <a:p>
          <a:endParaRPr lang="ru-RU"/>
        </a:p>
      </dgm:t>
    </dgm:pt>
    <dgm:pt modelId="{78D167E4-3A07-4660-AEA3-D4DBC3007037}" type="sibTrans" cxnId="{0DEF77BF-4154-457D-899B-C74BC58D7E4F}">
      <dgm:prSet/>
      <dgm:spPr/>
      <dgm:t>
        <a:bodyPr/>
        <a:lstStyle/>
        <a:p>
          <a:endParaRPr lang="ru-RU"/>
        </a:p>
      </dgm:t>
    </dgm:pt>
    <dgm:pt modelId="{93C88FC8-76D3-4E87-9AD5-8688E3DA537D}">
      <dgm:prSet phldrT="[Текст]"/>
      <dgm:spPr/>
      <dgm:t>
        <a:bodyPr/>
        <a:lstStyle/>
        <a:p>
          <a:r>
            <a:rPr lang="ru-RU" dirty="0" smtClean="0"/>
            <a:t>Дизайнерская</a:t>
          </a:r>
          <a:endParaRPr lang="ru-RU" dirty="0"/>
        </a:p>
      </dgm:t>
    </dgm:pt>
    <dgm:pt modelId="{E607487E-EDE5-42EE-9A95-8B61B210EC33}" type="parTrans" cxnId="{57FA082F-6669-41D7-9108-507D86714909}">
      <dgm:prSet/>
      <dgm:spPr/>
      <dgm:t>
        <a:bodyPr/>
        <a:lstStyle/>
        <a:p>
          <a:endParaRPr lang="ru-RU"/>
        </a:p>
      </dgm:t>
    </dgm:pt>
    <dgm:pt modelId="{2208FBB8-E2F0-4980-94C0-175361EF0E88}" type="sibTrans" cxnId="{57FA082F-6669-41D7-9108-507D86714909}">
      <dgm:prSet/>
      <dgm:spPr/>
      <dgm:t>
        <a:bodyPr/>
        <a:lstStyle/>
        <a:p>
          <a:endParaRPr lang="ru-RU"/>
        </a:p>
      </dgm:t>
    </dgm:pt>
    <dgm:pt modelId="{4B3E5E39-6CB3-4EEE-9BDC-FC99017FA1DE}">
      <dgm:prSet phldrT="[Текст]"/>
      <dgm:spPr/>
      <dgm:t>
        <a:bodyPr/>
        <a:lstStyle/>
        <a:p>
          <a:r>
            <a:rPr lang="ru-RU" dirty="0" smtClean="0"/>
            <a:t>Контактная</a:t>
          </a:r>
          <a:endParaRPr lang="ru-RU" dirty="0"/>
        </a:p>
      </dgm:t>
    </dgm:pt>
    <dgm:pt modelId="{22FDA20F-FE6A-4303-BB36-9893854A697D}" type="parTrans" cxnId="{5EC07B7A-C978-4CD7-B710-DA951B02BDA9}">
      <dgm:prSet/>
      <dgm:spPr/>
      <dgm:t>
        <a:bodyPr/>
        <a:lstStyle/>
        <a:p>
          <a:endParaRPr lang="ru-RU"/>
        </a:p>
      </dgm:t>
    </dgm:pt>
    <dgm:pt modelId="{F61DE1C9-B907-4C98-BF38-9D1A688A65B5}" type="sibTrans" cxnId="{5EC07B7A-C978-4CD7-B710-DA951B02BDA9}">
      <dgm:prSet/>
      <dgm:spPr/>
      <dgm:t>
        <a:bodyPr/>
        <a:lstStyle/>
        <a:p>
          <a:endParaRPr lang="ru-RU"/>
        </a:p>
      </dgm:t>
    </dgm:pt>
    <dgm:pt modelId="{9F0C8376-1F5E-4E51-A446-257DB569896E}">
      <dgm:prSet phldrT="[Текст]"/>
      <dgm:spPr/>
      <dgm:t>
        <a:bodyPr/>
        <a:lstStyle/>
        <a:p>
          <a:r>
            <a:rPr lang="ru-RU" dirty="0" smtClean="0"/>
            <a:t>Рекламная</a:t>
          </a:r>
          <a:endParaRPr lang="ru-RU" dirty="0"/>
        </a:p>
      </dgm:t>
    </dgm:pt>
    <dgm:pt modelId="{EFEEA42F-0AAD-4898-95AC-A46D1D525D39}" type="parTrans" cxnId="{B1B30E1E-B1B3-4E76-B951-7532EB5E26C0}">
      <dgm:prSet/>
      <dgm:spPr/>
      <dgm:t>
        <a:bodyPr/>
        <a:lstStyle/>
        <a:p>
          <a:endParaRPr lang="ru-RU"/>
        </a:p>
      </dgm:t>
    </dgm:pt>
    <dgm:pt modelId="{B4D246EE-F6CC-425C-869D-0333D1A1D738}" type="sibTrans" cxnId="{B1B30E1E-B1B3-4E76-B951-7532EB5E26C0}">
      <dgm:prSet/>
      <dgm:spPr/>
      <dgm:t>
        <a:bodyPr/>
        <a:lstStyle/>
        <a:p>
          <a:endParaRPr lang="ru-RU"/>
        </a:p>
      </dgm:t>
    </dgm:pt>
    <dgm:pt modelId="{50F0643A-3D5D-4F8A-8E33-5FC7CB5BAB64}">
      <dgm:prSet/>
      <dgm:spPr/>
      <dgm:t>
        <a:bodyPr/>
        <a:lstStyle/>
        <a:p>
          <a:r>
            <a:rPr lang="ru-RU" dirty="0" smtClean="0"/>
            <a:t>Творческая</a:t>
          </a:r>
          <a:endParaRPr lang="ru-RU" dirty="0"/>
        </a:p>
      </dgm:t>
    </dgm:pt>
    <dgm:pt modelId="{9A616334-F3CC-436E-ACFC-3A0EDC7DE20B}" type="parTrans" cxnId="{2E67D801-D655-4464-A21E-4E81920CCA06}">
      <dgm:prSet/>
      <dgm:spPr/>
      <dgm:t>
        <a:bodyPr/>
        <a:lstStyle/>
        <a:p>
          <a:endParaRPr lang="ru-RU"/>
        </a:p>
      </dgm:t>
    </dgm:pt>
    <dgm:pt modelId="{BCC6EBAA-357E-4300-9B44-BEA07F4AD2DC}" type="sibTrans" cxnId="{2E67D801-D655-4464-A21E-4E81920CCA06}">
      <dgm:prSet/>
      <dgm:spPr/>
      <dgm:t>
        <a:bodyPr/>
        <a:lstStyle/>
        <a:p>
          <a:endParaRPr lang="ru-RU"/>
        </a:p>
      </dgm:t>
    </dgm:pt>
    <dgm:pt modelId="{D7188B44-27AD-41AD-91E9-3276A529B918}" type="pres">
      <dgm:prSet presAssocID="{A5537BE5-CA3B-4B39-9851-E76ACEFEE6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B1E43-090B-42BC-9373-CB54F9B71669}" type="pres">
      <dgm:prSet presAssocID="{84057652-4435-4E0F-93BB-4566165FE0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02815-28A0-4E9E-A856-0F8475A44023}" type="pres">
      <dgm:prSet presAssocID="{84057652-4435-4E0F-93BB-4566165FE0CF}" presName="spNode" presStyleCnt="0"/>
      <dgm:spPr/>
    </dgm:pt>
    <dgm:pt modelId="{9C0574EC-355B-4F07-8531-1CAAB3B5B04F}" type="pres">
      <dgm:prSet presAssocID="{78D167E4-3A07-4660-AEA3-D4DBC300703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ACED29F-636E-4F46-A075-4D0088E78E74}" type="pres">
      <dgm:prSet presAssocID="{93C88FC8-76D3-4E87-9AD5-8688E3DA53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98773-94F6-451B-9FFE-80E9E5AC4AEC}" type="pres">
      <dgm:prSet presAssocID="{93C88FC8-76D3-4E87-9AD5-8688E3DA537D}" presName="spNode" presStyleCnt="0"/>
      <dgm:spPr/>
    </dgm:pt>
    <dgm:pt modelId="{580B5BE8-B948-46F3-8A01-502080A77FEF}" type="pres">
      <dgm:prSet presAssocID="{2208FBB8-E2F0-4980-94C0-175361EF0E8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E717519-9734-492D-ABC3-C64FCE88786F}" type="pres">
      <dgm:prSet presAssocID="{50F0643A-3D5D-4F8A-8E33-5FC7CB5BAB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F078-110C-464B-A4CD-D0B37DC65EB9}" type="pres">
      <dgm:prSet presAssocID="{50F0643A-3D5D-4F8A-8E33-5FC7CB5BAB64}" presName="spNode" presStyleCnt="0"/>
      <dgm:spPr/>
    </dgm:pt>
    <dgm:pt modelId="{1513F126-9B6C-42F9-91F7-C8DFB9B9E095}" type="pres">
      <dgm:prSet presAssocID="{BCC6EBAA-357E-4300-9B44-BEA07F4AD2D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4DC10C3-E58E-4755-B304-FFE0CBEC9BEE}" type="pres">
      <dgm:prSet presAssocID="{4B3E5E39-6CB3-4EEE-9BDC-FC99017FA1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8E64C-09A0-406E-B75B-5CF6ED2D3514}" type="pres">
      <dgm:prSet presAssocID="{4B3E5E39-6CB3-4EEE-9BDC-FC99017FA1DE}" presName="spNode" presStyleCnt="0"/>
      <dgm:spPr/>
    </dgm:pt>
    <dgm:pt modelId="{27217A29-2D2C-4287-B094-4F030FE9E0E2}" type="pres">
      <dgm:prSet presAssocID="{F61DE1C9-B907-4C98-BF38-9D1A688A65B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6E12544-F019-4232-85B7-EAEFF8965D55}" type="pres">
      <dgm:prSet presAssocID="{9F0C8376-1F5E-4E51-A446-257DB56989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6587F-16D5-48A8-8196-BCF630914A36}" type="pres">
      <dgm:prSet presAssocID="{9F0C8376-1F5E-4E51-A446-257DB569896E}" presName="spNode" presStyleCnt="0"/>
      <dgm:spPr/>
    </dgm:pt>
    <dgm:pt modelId="{3B732869-8E25-4C24-8E42-F4DEF88BF8E9}" type="pres">
      <dgm:prSet presAssocID="{B4D246EE-F6CC-425C-869D-0333D1A1D73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857B479-F44F-47C5-9268-32702B911106}" type="presOf" srcId="{B4D246EE-F6CC-425C-869D-0333D1A1D738}" destId="{3B732869-8E25-4C24-8E42-F4DEF88BF8E9}" srcOrd="0" destOrd="0" presId="urn:microsoft.com/office/officeart/2005/8/layout/cycle6"/>
    <dgm:cxn modelId="{69F65206-26CD-4A04-83F1-A96CF83F6D52}" type="presOf" srcId="{78D167E4-3A07-4660-AEA3-D4DBC3007037}" destId="{9C0574EC-355B-4F07-8531-1CAAB3B5B04F}" srcOrd="0" destOrd="0" presId="urn:microsoft.com/office/officeart/2005/8/layout/cycle6"/>
    <dgm:cxn modelId="{E670FC9D-CF00-41F7-97F2-17F69DB8F255}" type="presOf" srcId="{BCC6EBAA-357E-4300-9B44-BEA07F4AD2DC}" destId="{1513F126-9B6C-42F9-91F7-C8DFB9B9E095}" srcOrd="0" destOrd="0" presId="urn:microsoft.com/office/officeart/2005/8/layout/cycle6"/>
    <dgm:cxn modelId="{AD817DBF-5C7B-4E8C-9295-6C58D4A3FF59}" type="presOf" srcId="{A5537BE5-CA3B-4B39-9851-E76ACEFEE671}" destId="{D7188B44-27AD-41AD-91E9-3276A529B918}" srcOrd="0" destOrd="0" presId="urn:microsoft.com/office/officeart/2005/8/layout/cycle6"/>
    <dgm:cxn modelId="{B843E628-612D-4A72-9C39-187A994A7838}" type="presOf" srcId="{93C88FC8-76D3-4E87-9AD5-8688E3DA537D}" destId="{FACED29F-636E-4F46-A075-4D0088E78E74}" srcOrd="0" destOrd="0" presId="urn:microsoft.com/office/officeart/2005/8/layout/cycle6"/>
    <dgm:cxn modelId="{DFB6110B-EECB-41ED-9BC1-E122025CC428}" type="presOf" srcId="{F61DE1C9-B907-4C98-BF38-9D1A688A65B5}" destId="{27217A29-2D2C-4287-B094-4F030FE9E0E2}" srcOrd="0" destOrd="0" presId="urn:microsoft.com/office/officeart/2005/8/layout/cycle6"/>
    <dgm:cxn modelId="{67640FC4-77C4-4E54-B4B9-73A1DAF57C47}" type="presOf" srcId="{2208FBB8-E2F0-4980-94C0-175361EF0E88}" destId="{580B5BE8-B948-46F3-8A01-502080A77FEF}" srcOrd="0" destOrd="0" presId="urn:microsoft.com/office/officeart/2005/8/layout/cycle6"/>
    <dgm:cxn modelId="{1789ECF1-955E-4D87-B1B6-762C83EC36CC}" type="presOf" srcId="{84057652-4435-4E0F-93BB-4566165FE0CF}" destId="{C52B1E43-090B-42BC-9373-CB54F9B71669}" srcOrd="0" destOrd="0" presId="urn:microsoft.com/office/officeart/2005/8/layout/cycle6"/>
    <dgm:cxn modelId="{0DEF77BF-4154-457D-899B-C74BC58D7E4F}" srcId="{A5537BE5-CA3B-4B39-9851-E76ACEFEE671}" destId="{84057652-4435-4E0F-93BB-4566165FE0CF}" srcOrd="0" destOrd="0" parTransId="{3AA89F50-ACF2-4B6B-94A3-9E892F846544}" sibTransId="{78D167E4-3A07-4660-AEA3-D4DBC3007037}"/>
    <dgm:cxn modelId="{9FC713C2-DDE7-496A-9472-5921B3D79520}" type="presOf" srcId="{50F0643A-3D5D-4F8A-8E33-5FC7CB5BAB64}" destId="{5E717519-9734-492D-ABC3-C64FCE88786F}" srcOrd="0" destOrd="0" presId="urn:microsoft.com/office/officeart/2005/8/layout/cycle6"/>
    <dgm:cxn modelId="{57FA082F-6669-41D7-9108-507D86714909}" srcId="{A5537BE5-CA3B-4B39-9851-E76ACEFEE671}" destId="{93C88FC8-76D3-4E87-9AD5-8688E3DA537D}" srcOrd="1" destOrd="0" parTransId="{E607487E-EDE5-42EE-9A95-8B61B210EC33}" sibTransId="{2208FBB8-E2F0-4980-94C0-175361EF0E88}"/>
    <dgm:cxn modelId="{B1B30E1E-B1B3-4E76-B951-7532EB5E26C0}" srcId="{A5537BE5-CA3B-4B39-9851-E76ACEFEE671}" destId="{9F0C8376-1F5E-4E51-A446-257DB569896E}" srcOrd="4" destOrd="0" parTransId="{EFEEA42F-0AAD-4898-95AC-A46D1D525D39}" sibTransId="{B4D246EE-F6CC-425C-869D-0333D1A1D738}"/>
    <dgm:cxn modelId="{92B027F8-F487-4168-83BA-3E7128261D81}" type="presOf" srcId="{4B3E5E39-6CB3-4EEE-9BDC-FC99017FA1DE}" destId="{E4DC10C3-E58E-4755-B304-FFE0CBEC9BEE}" srcOrd="0" destOrd="0" presId="urn:microsoft.com/office/officeart/2005/8/layout/cycle6"/>
    <dgm:cxn modelId="{2E67D801-D655-4464-A21E-4E81920CCA06}" srcId="{A5537BE5-CA3B-4B39-9851-E76ACEFEE671}" destId="{50F0643A-3D5D-4F8A-8E33-5FC7CB5BAB64}" srcOrd="2" destOrd="0" parTransId="{9A616334-F3CC-436E-ACFC-3A0EDC7DE20B}" sibTransId="{BCC6EBAA-357E-4300-9B44-BEA07F4AD2DC}"/>
    <dgm:cxn modelId="{5EC07B7A-C978-4CD7-B710-DA951B02BDA9}" srcId="{A5537BE5-CA3B-4B39-9851-E76ACEFEE671}" destId="{4B3E5E39-6CB3-4EEE-9BDC-FC99017FA1DE}" srcOrd="3" destOrd="0" parTransId="{22FDA20F-FE6A-4303-BB36-9893854A697D}" sibTransId="{F61DE1C9-B907-4C98-BF38-9D1A688A65B5}"/>
    <dgm:cxn modelId="{8D7CD941-9B6C-4643-85EC-B761AED23AFE}" type="presOf" srcId="{9F0C8376-1F5E-4E51-A446-257DB569896E}" destId="{B6E12544-F019-4232-85B7-EAEFF8965D55}" srcOrd="0" destOrd="0" presId="urn:microsoft.com/office/officeart/2005/8/layout/cycle6"/>
    <dgm:cxn modelId="{EAC33198-3D37-4321-8926-730B6F6EA6AF}" type="presParOf" srcId="{D7188B44-27AD-41AD-91E9-3276A529B918}" destId="{C52B1E43-090B-42BC-9373-CB54F9B71669}" srcOrd="0" destOrd="0" presId="urn:microsoft.com/office/officeart/2005/8/layout/cycle6"/>
    <dgm:cxn modelId="{78BC130A-C0D6-402C-9475-72D33BA44694}" type="presParOf" srcId="{D7188B44-27AD-41AD-91E9-3276A529B918}" destId="{F9D02815-28A0-4E9E-A856-0F8475A44023}" srcOrd="1" destOrd="0" presId="urn:microsoft.com/office/officeart/2005/8/layout/cycle6"/>
    <dgm:cxn modelId="{8666C5C2-7622-401F-A9BA-F24E3BC95B3E}" type="presParOf" srcId="{D7188B44-27AD-41AD-91E9-3276A529B918}" destId="{9C0574EC-355B-4F07-8531-1CAAB3B5B04F}" srcOrd="2" destOrd="0" presId="urn:microsoft.com/office/officeart/2005/8/layout/cycle6"/>
    <dgm:cxn modelId="{CBF0B0D7-04BB-4C37-B26D-571D855B2C1F}" type="presParOf" srcId="{D7188B44-27AD-41AD-91E9-3276A529B918}" destId="{FACED29F-636E-4F46-A075-4D0088E78E74}" srcOrd="3" destOrd="0" presId="urn:microsoft.com/office/officeart/2005/8/layout/cycle6"/>
    <dgm:cxn modelId="{C0F9DEDB-4EF7-4D99-9687-9E2A6395FE14}" type="presParOf" srcId="{D7188B44-27AD-41AD-91E9-3276A529B918}" destId="{2F898773-94F6-451B-9FFE-80E9E5AC4AEC}" srcOrd="4" destOrd="0" presId="urn:microsoft.com/office/officeart/2005/8/layout/cycle6"/>
    <dgm:cxn modelId="{87949E3A-14D4-43B8-AFF8-B87DD1EC497C}" type="presParOf" srcId="{D7188B44-27AD-41AD-91E9-3276A529B918}" destId="{580B5BE8-B948-46F3-8A01-502080A77FEF}" srcOrd="5" destOrd="0" presId="urn:microsoft.com/office/officeart/2005/8/layout/cycle6"/>
    <dgm:cxn modelId="{C7A52EB2-48C0-455D-9AF1-36249CA6DDA5}" type="presParOf" srcId="{D7188B44-27AD-41AD-91E9-3276A529B918}" destId="{5E717519-9734-492D-ABC3-C64FCE88786F}" srcOrd="6" destOrd="0" presId="urn:microsoft.com/office/officeart/2005/8/layout/cycle6"/>
    <dgm:cxn modelId="{D0FA0C63-1755-40D3-B9E3-7B0D01CD6093}" type="presParOf" srcId="{D7188B44-27AD-41AD-91E9-3276A529B918}" destId="{EEC9F078-110C-464B-A4CD-D0B37DC65EB9}" srcOrd="7" destOrd="0" presId="urn:microsoft.com/office/officeart/2005/8/layout/cycle6"/>
    <dgm:cxn modelId="{223216B7-C42B-49A5-A5B6-7D42FF24AE86}" type="presParOf" srcId="{D7188B44-27AD-41AD-91E9-3276A529B918}" destId="{1513F126-9B6C-42F9-91F7-C8DFB9B9E095}" srcOrd="8" destOrd="0" presId="urn:microsoft.com/office/officeart/2005/8/layout/cycle6"/>
    <dgm:cxn modelId="{B9BEFB56-D3C0-402A-8E81-1C814D4DED1C}" type="presParOf" srcId="{D7188B44-27AD-41AD-91E9-3276A529B918}" destId="{E4DC10C3-E58E-4755-B304-FFE0CBEC9BEE}" srcOrd="9" destOrd="0" presId="urn:microsoft.com/office/officeart/2005/8/layout/cycle6"/>
    <dgm:cxn modelId="{692B0EEF-41D7-4F3D-91B2-7E1C92140AB3}" type="presParOf" srcId="{D7188B44-27AD-41AD-91E9-3276A529B918}" destId="{2348E64C-09A0-406E-B75B-5CF6ED2D3514}" srcOrd="10" destOrd="0" presId="urn:microsoft.com/office/officeart/2005/8/layout/cycle6"/>
    <dgm:cxn modelId="{CF23A874-080A-4BBB-8908-3750B0C952AF}" type="presParOf" srcId="{D7188B44-27AD-41AD-91E9-3276A529B918}" destId="{27217A29-2D2C-4287-B094-4F030FE9E0E2}" srcOrd="11" destOrd="0" presId="urn:microsoft.com/office/officeart/2005/8/layout/cycle6"/>
    <dgm:cxn modelId="{94FD2D93-3FA0-45AB-BC94-6D36909D42B1}" type="presParOf" srcId="{D7188B44-27AD-41AD-91E9-3276A529B918}" destId="{B6E12544-F019-4232-85B7-EAEFF8965D55}" srcOrd="12" destOrd="0" presId="urn:microsoft.com/office/officeart/2005/8/layout/cycle6"/>
    <dgm:cxn modelId="{C6902797-9D80-4839-9AED-116C1C727DA0}" type="presParOf" srcId="{D7188B44-27AD-41AD-91E9-3276A529B918}" destId="{ACF6587F-16D5-48A8-8196-BCF630914A36}" srcOrd="13" destOrd="0" presId="urn:microsoft.com/office/officeart/2005/8/layout/cycle6"/>
    <dgm:cxn modelId="{5ED883F6-0114-409E-B723-8274279674A9}" type="presParOf" srcId="{D7188B44-27AD-41AD-91E9-3276A529B918}" destId="{3B732869-8E25-4C24-8E42-F4DEF88BF8E9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Социальный проект  - совместный благотворительный концерт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«доброе сердце»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Стратегическое направление воспитательной Программы филиала академии на 2015-2020 гг.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МОЛОДЁЖНОГО</a:t>
            </a: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ДОБРОВОЛЬЧЕСТВА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Жизнеспособность проекта (перспективы)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Жизнеспособность </a:t>
            </a:r>
            <a:r>
              <a:rPr lang="ru-RU" dirty="0" smtClean="0"/>
              <a:t>данного проекта обусловлена тем, что обучающиеся решают реальные задачи, соизмеримые уровню их возможностей.</a:t>
            </a:r>
          </a:p>
          <a:p>
            <a:r>
              <a:rPr lang="ru-RU" dirty="0" smtClean="0"/>
              <a:t>Возможное развитие проекта в дальнейшем: </a:t>
            </a:r>
          </a:p>
          <a:p>
            <a:pPr lvl="0"/>
            <a:r>
              <a:rPr lang="ru-RU" dirty="0" smtClean="0"/>
              <a:t>Расширение географии проекта; </a:t>
            </a:r>
          </a:p>
          <a:p>
            <a:r>
              <a:rPr lang="ru-RU" dirty="0" smtClean="0"/>
              <a:t>Привлечение большего числа детей и подростков к реализации проекта; </a:t>
            </a:r>
          </a:p>
          <a:p>
            <a:pPr lvl="0"/>
            <a:r>
              <a:rPr lang="ru-RU" dirty="0" smtClean="0"/>
              <a:t>Передача накопленного опыта обучающимся, желающим реализовать подобный проект; </a:t>
            </a:r>
          </a:p>
          <a:p>
            <a:pPr lvl="0"/>
            <a:r>
              <a:rPr lang="ru-RU" dirty="0" smtClean="0"/>
              <a:t>Сотрудничество со СМИ других городов.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Результаты ожидаемые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Формирование гражданской позиции, инициативы и гражданской ответственности подростков и молодежи, </a:t>
            </a:r>
          </a:p>
          <a:p>
            <a:pPr lvl="0"/>
            <a:r>
              <a:rPr lang="ru-RU" dirty="0" smtClean="0"/>
              <a:t>Приобретение практического опыта, который усилит социальную компетенцию и интерес к социально значимой деятельности;</a:t>
            </a:r>
          </a:p>
          <a:p>
            <a:pPr lvl="0"/>
            <a:r>
              <a:rPr lang="ru-RU" dirty="0" smtClean="0"/>
              <a:t>Осознание направленной помощи для решения  проблем инвалидов  конкретными собственными усилиями;</a:t>
            </a:r>
          </a:p>
          <a:p>
            <a:pPr lvl="0"/>
            <a:r>
              <a:rPr lang="ru-RU" dirty="0" smtClean="0"/>
              <a:t>Воспитание уважения к людям с ограниченными возможностями;</a:t>
            </a:r>
          </a:p>
          <a:p>
            <a:pPr lvl="0"/>
            <a:r>
              <a:rPr lang="ru-RU" dirty="0" smtClean="0"/>
              <a:t>Развитие творческой и познавательной активности детей и подростков, в том числе и детей-инвалидов и детей с ОВЗ.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том числе – Практических: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-увеличение числа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 до 100 человек; </a:t>
            </a:r>
          </a:p>
          <a:p>
            <a:r>
              <a:rPr lang="ru-RU" dirty="0" smtClean="0"/>
              <a:t>-увеличение доли обучающихся, занимающих активную жизненную позицию - до 12 % от общей численности студентов; </a:t>
            </a:r>
          </a:p>
          <a:p>
            <a:r>
              <a:rPr lang="ru-RU" dirty="0" smtClean="0"/>
              <a:t>-увеличение доли обучающихся, участвующих в добровольческом проекте и - до 23 % от общей численности студентов;</a:t>
            </a:r>
          </a:p>
          <a:p>
            <a:r>
              <a:rPr lang="ru-RU" dirty="0" smtClean="0"/>
              <a:t>-проведение данного проекта ежегодно;</a:t>
            </a:r>
          </a:p>
          <a:p>
            <a:r>
              <a:rPr lang="ru-RU" dirty="0" smtClean="0"/>
              <a:t>-распространение опыта через СМИ и Интернет в другие регионы.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Фотографии проекта</a:t>
            </a:r>
            <a:endParaRPr lang="ru-RU" sz="3200" dirty="0"/>
          </a:p>
        </p:txBody>
      </p:sp>
      <p:pic>
        <p:nvPicPr>
          <p:cNvPr id="5" name="Рисунок 4" descr="IMG_5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143380"/>
            <a:ext cx="4643438" cy="2714620"/>
          </a:xfrm>
          <a:prstGeom prst="rect">
            <a:avLst/>
          </a:prstGeom>
        </p:spPr>
      </p:pic>
      <p:pic>
        <p:nvPicPr>
          <p:cNvPr id="6" name="Рисунок 5" descr="IMG_5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071546"/>
            <a:ext cx="3214710" cy="3071834"/>
          </a:xfrm>
          <a:prstGeom prst="rect">
            <a:avLst/>
          </a:prstGeom>
        </p:spPr>
      </p:pic>
      <p:pic>
        <p:nvPicPr>
          <p:cNvPr id="7" name="Рисунок 6" descr="IMG_5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071546"/>
            <a:ext cx="2928925" cy="3071834"/>
          </a:xfrm>
          <a:prstGeom prst="rect">
            <a:avLst/>
          </a:prstGeom>
        </p:spPr>
      </p:pic>
      <p:pic>
        <p:nvPicPr>
          <p:cNvPr id="8" name="Рисунок 7" descr="IMG_59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3380"/>
            <a:ext cx="4500562" cy="2714620"/>
          </a:xfrm>
          <a:prstGeom prst="rect">
            <a:avLst/>
          </a:prstGeom>
        </p:spPr>
      </p:pic>
      <p:pic>
        <p:nvPicPr>
          <p:cNvPr id="10" name="Рисунок 9" descr="IMG_59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071546"/>
            <a:ext cx="307180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География проекта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Государство: Российская Федерация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Регион: Смоленская область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Населённый пункт: г.Сафоново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Учебное заведение: </a:t>
            </a:r>
            <a:r>
              <a:rPr lang="ru-RU" b="1" dirty="0" err="1" smtClean="0">
                <a:solidFill>
                  <a:srgbClr val="002060"/>
                </a:solidFill>
              </a:rPr>
              <a:t>Сафоновский</a:t>
            </a:r>
            <a:r>
              <a:rPr lang="ru-RU" b="1" dirty="0" smtClean="0">
                <a:solidFill>
                  <a:srgbClr val="002060"/>
                </a:solidFill>
              </a:rPr>
              <a:t> филиал областного государственного бюджетного профессионального образовательного учреждения «Смоленская академия профессионального образования»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 аннотация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86800" cy="61436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   Социальный проект совместного благотворительного концерта «Доброе сердце» осуществляется совместно с организации детей-инвалидов и детей с ОВЗ при </a:t>
            </a:r>
            <a:r>
              <a:rPr lang="ru-RU" dirty="0" err="1" smtClean="0"/>
              <a:t>Сафоновской</a:t>
            </a:r>
            <a:r>
              <a:rPr lang="ru-RU" dirty="0" smtClean="0"/>
              <a:t> городской организации Смоленской областной организации Всероссийского общества инвалидов.</a:t>
            </a:r>
          </a:p>
          <a:p>
            <a:pPr algn="just"/>
            <a:r>
              <a:rPr lang="ru-RU" dirty="0" smtClean="0"/>
              <a:t> Данный проект является краткосрочным, поддерживающим </a:t>
            </a:r>
            <a:r>
              <a:rPr lang="ru-RU" dirty="0" err="1" smtClean="0"/>
              <a:t>монопроектом</a:t>
            </a:r>
            <a:r>
              <a:rPr lang="ru-RU" dirty="0" smtClean="0"/>
              <a:t> субъектно-ориентированной направленности.</a:t>
            </a:r>
          </a:p>
          <a:p>
            <a:pPr algn="just"/>
            <a:r>
              <a:rPr lang="ru-RU" dirty="0" smtClean="0"/>
              <a:t> Проект направлен на оказание помощи организации детей-инвалидов и детей с ОВЗ при </a:t>
            </a:r>
            <a:r>
              <a:rPr lang="ru-RU" dirty="0" err="1" smtClean="0"/>
              <a:t>Сафоновской</a:t>
            </a:r>
            <a:r>
              <a:rPr lang="ru-RU" dirty="0" smtClean="0"/>
              <a:t> городской организации Смоленской областной организации Всероссийского общества инвалидов.</a:t>
            </a:r>
          </a:p>
          <a:p>
            <a:pPr algn="just"/>
            <a:r>
              <a:rPr lang="ru-RU" dirty="0" smtClean="0"/>
              <a:t>  Проект включает в себя организацию и проведение благотворительного совместного концерта с последующей передачей заработанных средств на нужды  общественной организации детей-инвалидов и детей с ОВЗ при </a:t>
            </a:r>
            <a:r>
              <a:rPr lang="ru-RU" dirty="0" err="1" smtClean="0"/>
              <a:t>Сафоновской</a:t>
            </a:r>
            <a:r>
              <a:rPr lang="ru-RU" dirty="0" smtClean="0"/>
              <a:t> городской организации Смоленской областной организации Всероссийского общества инвалидов.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проблемы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     </a:t>
            </a:r>
            <a:r>
              <a:rPr lang="ru-RU" sz="3400" dirty="0" smtClean="0"/>
              <a:t>Одной из самых болезненных проблем современного российского общества являются  не решенные проблемы детей-инвалидов и людей с ограниченными возможностями. Их жилищные, финансовые, социальные проблемы  сегодня, так и не решены. Их жалкое существование видят ежедневно люди, и они делают соответствующие выводы, почему государство,  не заботится об инвалидах.  </a:t>
            </a:r>
          </a:p>
          <a:p>
            <a:pPr algn="just"/>
            <a:r>
              <a:rPr lang="ru-RU" sz="3400" dirty="0" smtClean="0"/>
              <a:t>                Сегодня наша задача – объединение усилий общества, государства, бизнеса, консолидация общественного движения в интересах обеспечения достойного уровня жизни инвалидов, заботы о каждом из них. В этом непростом деле, которое осложнено экономическим кризисом, молодое поколение призвано сыграть особую роль, пробуждая интерес в обществе к проблемам инвалидов. Пусть малыми делами, но мы помогаем этой категории людей. Дети помогают детям!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задачи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Цель проекта:</a:t>
            </a:r>
          </a:p>
          <a:p>
            <a:r>
              <a:rPr lang="ru-RU" dirty="0" smtClean="0"/>
              <a:t>Организация и проведение совместного благотворительного концерта с последующей передачей собранных средств на нужды организации детей-инвалидов и детей с ОВЗ при </a:t>
            </a:r>
            <a:r>
              <a:rPr lang="ru-RU" dirty="0" err="1" smtClean="0"/>
              <a:t>Сафоновской</a:t>
            </a:r>
            <a:r>
              <a:rPr lang="ru-RU" dirty="0" smtClean="0"/>
              <a:t> городской организации Смоленской областной организации Всероссийского общества инвалидов.</a:t>
            </a:r>
          </a:p>
          <a:p>
            <a:pPr>
              <a:buNone/>
            </a:pPr>
            <a:r>
              <a:rPr lang="ru-RU" dirty="0" smtClean="0"/>
              <a:t>  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Arial Black" pitchFamily="34" charset="0"/>
              </a:rPr>
              <a:t>Задачи проекта:</a:t>
            </a:r>
          </a:p>
          <a:p>
            <a:pPr>
              <a:buNone/>
            </a:pPr>
            <a:r>
              <a:rPr lang="ru-RU" dirty="0" smtClean="0"/>
              <a:t>●привлечение внимания общественности к проблемам детей – инвалидов и детей с ОВЗ; </a:t>
            </a:r>
          </a:p>
          <a:p>
            <a:pPr>
              <a:buNone/>
            </a:pPr>
            <a:r>
              <a:rPr lang="ru-RU" dirty="0" smtClean="0"/>
              <a:t>●формирование общечеловеческих ценностей: доброты, милосердия, понимания, внимания к ближнему, сопереживания и толерантности к инвалидам;   </a:t>
            </a:r>
          </a:p>
          <a:p>
            <a:pPr>
              <a:buNone/>
            </a:pPr>
            <a:r>
              <a:rPr lang="ru-RU" dirty="0" smtClean="0"/>
              <a:t>● развитие </a:t>
            </a:r>
            <a:r>
              <a:rPr lang="ru-RU" dirty="0" err="1" smtClean="0"/>
              <a:t>психо-физических</a:t>
            </a:r>
            <a:r>
              <a:rPr lang="ru-RU" dirty="0" smtClean="0"/>
              <a:t> способностей и эмоциональной сферы детей-инвалидов и детей с ОВЗ; </a:t>
            </a:r>
          </a:p>
          <a:p>
            <a:pPr>
              <a:buNone/>
            </a:pPr>
            <a:r>
              <a:rPr lang="ru-RU" dirty="0" smtClean="0"/>
              <a:t>● создание комфортной, доброжелательной обстановки;</a:t>
            </a:r>
          </a:p>
          <a:p>
            <a:pPr>
              <a:buNone/>
            </a:pPr>
            <a:r>
              <a:rPr lang="ru-RU" dirty="0" smtClean="0"/>
              <a:t>● формирование эстетической культуры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 Проект способствует:</a:t>
            </a:r>
          </a:p>
          <a:p>
            <a:pPr lvl="0"/>
            <a:r>
              <a:rPr lang="ru-RU" dirty="0" smtClean="0"/>
              <a:t>Формированию гражданской позиции, инициативы и гражданской ответственности подростков и молодежи, </a:t>
            </a:r>
          </a:p>
          <a:p>
            <a:pPr lvl="0"/>
            <a:r>
              <a:rPr lang="ru-RU" dirty="0" smtClean="0"/>
              <a:t>Приобретению практического опыта, который усилит социальную компетенцию и интерес к социально значимой деятельности;</a:t>
            </a:r>
          </a:p>
          <a:p>
            <a:pPr lvl="0"/>
            <a:r>
              <a:rPr lang="ru-RU" dirty="0" smtClean="0"/>
              <a:t>Осознанию направленной помощи для решения  проблем инвалидов  конкретными собственными усилиями;</a:t>
            </a:r>
          </a:p>
          <a:p>
            <a:pPr lvl="0"/>
            <a:r>
              <a:rPr lang="ru-RU" dirty="0" smtClean="0"/>
              <a:t>Воспитанию уважения к людям с ограниченными возможностями;</a:t>
            </a:r>
          </a:p>
          <a:p>
            <a:pPr lvl="0"/>
            <a:r>
              <a:rPr lang="ru-RU" dirty="0" smtClean="0"/>
              <a:t>Развитию творческой и познавательной активности детей и подростков, в том числе и детей-инвалидов и детей с ОВЗ.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Механизм реализации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Социальный проект – благотворительный концерт «Доброе сердце» совместно с организации детей-инвалидов и детей с ОВЗ при </a:t>
            </a:r>
            <a:r>
              <a:rPr lang="ru-RU" dirty="0" err="1" smtClean="0"/>
              <a:t>Сафоновской</a:t>
            </a:r>
            <a:r>
              <a:rPr lang="ru-RU" dirty="0" smtClean="0"/>
              <a:t> городской организации Смоленской областной организации Всероссийского общества инвалидов включает в себя мероприятия по организации и проведению совместного благотворительного концерта на базе </a:t>
            </a:r>
            <a:r>
              <a:rPr lang="ru-RU" dirty="0" err="1" smtClean="0"/>
              <a:t>Сафоновского</a:t>
            </a:r>
            <a:r>
              <a:rPr lang="ru-RU" dirty="0" smtClean="0"/>
              <a:t> филиала ОГБПОУ </a:t>
            </a:r>
            <a:r>
              <a:rPr lang="ru-RU" dirty="0" err="1" smtClean="0"/>
              <a:t>СмолАПО</a:t>
            </a:r>
            <a:r>
              <a:rPr lang="ru-RU" dirty="0" smtClean="0"/>
              <a:t> силами  студенческого актива с привлечением всех заинтересованных лиц в том числе детей-инвалидов и детей с ОВЗ.</a:t>
            </a:r>
          </a:p>
          <a:p>
            <a:r>
              <a:rPr lang="ru-RU" dirty="0" smtClean="0"/>
              <a:t>  Проект рассчитан на 2 месяца.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Рабочие группы проекта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42968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285750"/>
            <a:ext cx="9001125" cy="4911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1. Творческая.</a:t>
            </a:r>
          </a:p>
          <a:p>
            <a:pPr>
              <a:buNone/>
            </a:pPr>
            <a:r>
              <a:rPr lang="ru-RU" sz="1900" dirty="0" smtClean="0"/>
              <a:t>Цель работы творческой группы – составление концертной программы, организация репетиций и проведение концерта.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2. Дизайнерская.</a:t>
            </a:r>
          </a:p>
          <a:p>
            <a:pPr>
              <a:buNone/>
            </a:pPr>
            <a:r>
              <a:rPr lang="ru-RU" sz="1900" dirty="0" smtClean="0"/>
              <a:t>Цель работы дизайнерской группы: оформление сцены, зала; подбор для выступающих костюмов; разработка дизайна объявления и пригласительных билетов. 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3. Экономическая.</a:t>
            </a:r>
          </a:p>
          <a:p>
            <a:pPr>
              <a:buNone/>
            </a:pPr>
            <a:r>
              <a:rPr lang="ru-RU" sz="1900" dirty="0" smtClean="0"/>
              <a:t>Цель работы экономической группы – реализация билетов физическим лицам, поиск организаций – потенциальных партнеров по благотворительной акции, передача собранных средств </a:t>
            </a:r>
            <a:r>
              <a:rPr lang="ru-RU" sz="1900" dirty="0" err="1" smtClean="0"/>
              <a:t>Сафоновской</a:t>
            </a:r>
            <a:r>
              <a:rPr lang="ru-RU" sz="1900" dirty="0" smtClean="0"/>
              <a:t> городской организации Смоленской областной организации Всероссийского общества инвалидов 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4. Рекламная.</a:t>
            </a:r>
          </a:p>
          <a:p>
            <a:pPr>
              <a:buNone/>
            </a:pPr>
            <a:r>
              <a:rPr lang="ru-RU" sz="1900" dirty="0" smtClean="0"/>
              <a:t>Цель работы рекламной группы – выпуск и распространение листовок, привлекающих внимание общественности к данной акции, связь со средствами массовой информации.</a:t>
            </a:r>
          </a:p>
          <a:p>
            <a:pPr>
              <a:buNone/>
            </a:pPr>
            <a:r>
              <a:rPr lang="ru-RU" sz="1900" dirty="0" smtClean="0">
                <a:latin typeface="Arial Black" pitchFamily="34" charset="0"/>
              </a:rPr>
              <a:t>5.Контактная.</a:t>
            </a:r>
          </a:p>
          <a:p>
            <a:pPr>
              <a:buNone/>
            </a:pPr>
            <a:r>
              <a:rPr lang="ru-RU" sz="1900" dirty="0" smtClean="0"/>
              <a:t>Цель работы контактной группы – сопровождение детей инвалидов и детей с ОВЗ в период подготовки (репетиций) и осуществления самого совместного мероприятия. Подготовка мест в зале для детей с различными нозологиями.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70C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416</Words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Социальный проект  - совместный благотворительный концерт «доброе сердце»  </vt:lpstr>
      <vt:lpstr>География проекта</vt:lpstr>
      <vt:lpstr>Краткая  аннотация </vt:lpstr>
      <vt:lpstr>Описание проблемы </vt:lpstr>
      <vt:lpstr>Цели и задачи проекта</vt:lpstr>
      <vt:lpstr>Описание проекта</vt:lpstr>
      <vt:lpstr>Механизм реализации проекта</vt:lpstr>
      <vt:lpstr>Рабочие группы проекта</vt:lpstr>
      <vt:lpstr>Слайд 9</vt:lpstr>
      <vt:lpstr>Жизнеспособность проекта (перспективы)</vt:lpstr>
      <vt:lpstr>Результаты ожидаемые</vt:lpstr>
      <vt:lpstr>В том числе – Практических:</vt:lpstr>
      <vt:lpstr>Фотографии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cp:lastModifiedBy>Пантюхова</cp:lastModifiedBy>
  <cp:revision>16</cp:revision>
  <dcterms:modified xsi:type="dcterms:W3CDTF">2018-06-15T10:53:29Z</dcterms:modified>
</cp:coreProperties>
</file>