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5" r:id="rId1"/>
  </p:sldMasterIdLst>
  <p:notesMasterIdLst>
    <p:notesMasterId r:id="rId19"/>
  </p:notesMasterIdLst>
  <p:handoutMasterIdLst>
    <p:handoutMasterId r:id="rId20"/>
  </p:handoutMasterIdLst>
  <p:sldIdLst>
    <p:sldId id="291" r:id="rId2"/>
    <p:sldId id="308" r:id="rId3"/>
    <p:sldId id="344" r:id="rId4"/>
    <p:sldId id="362" r:id="rId5"/>
    <p:sldId id="345" r:id="rId6"/>
    <p:sldId id="363" r:id="rId7"/>
    <p:sldId id="364" r:id="rId8"/>
    <p:sldId id="346" r:id="rId9"/>
    <p:sldId id="342" r:id="rId10"/>
    <p:sldId id="365" r:id="rId11"/>
    <p:sldId id="360" r:id="rId12"/>
    <p:sldId id="361" r:id="rId13"/>
    <p:sldId id="347" r:id="rId14"/>
    <p:sldId id="348" r:id="rId15"/>
    <p:sldId id="349" r:id="rId16"/>
    <p:sldId id="350" r:id="rId17"/>
    <p:sldId id="359" r:id="rId18"/>
  </p:sldIdLst>
  <p:sldSz cx="6858000" cy="9144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FF00FF"/>
    <a:srgbClr val="003366"/>
    <a:srgbClr val="89D7AC"/>
    <a:srgbClr val="ABF5D2"/>
    <a:srgbClr val="CCECFF"/>
    <a:srgbClr val="0000FF"/>
    <a:srgbClr val="FF6600"/>
    <a:srgbClr val="FFFFCC"/>
    <a:srgbClr val="DA86C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9498" autoAdjust="0"/>
    <p:restoredTop sz="94654" autoAdjust="0"/>
  </p:normalViewPr>
  <p:slideViewPr>
    <p:cSldViewPr>
      <p:cViewPr varScale="1">
        <p:scale>
          <a:sx n="56" d="100"/>
          <a:sy n="56" d="100"/>
        </p:scale>
        <p:origin x="-150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0" y="-84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Район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 w="57150"/>
          </c:spPr>
          <c:dPt>
            <c:idx val="1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4"/>
            <c:spPr>
              <a:solidFill>
                <a:schemeClr val="accent4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spPr>
              <a:solidFill>
                <a:schemeClr val="accent5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8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sz="16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г.Майкоп</c:v>
                </c:pt>
                <c:pt idx="1">
                  <c:v>г.Адыгейск</c:v>
                </c:pt>
                <c:pt idx="2">
                  <c:v>Гиаг.р-н</c:v>
                </c:pt>
                <c:pt idx="3">
                  <c:v>Кошех.р-н</c:v>
                </c:pt>
                <c:pt idx="4">
                  <c:v>Красн.р-н</c:v>
                </c:pt>
                <c:pt idx="5">
                  <c:v>Майк.р-н</c:v>
                </c:pt>
                <c:pt idx="6">
                  <c:v>Тахтам.р-н</c:v>
                </c:pt>
                <c:pt idx="7">
                  <c:v>Теуч.р-н</c:v>
                </c:pt>
                <c:pt idx="8">
                  <c:v>Шовг.р-н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3</c:v>
                </c:pt>
                <c:pt idx="2">
                  <c:v>2.1</c:v>
                </c:pt>
                <c:pt idx="3">
                  <c:v>2.5</c:v>
                </c:pt>
                <c:pt idx="4">
                  <c:v>1.6</c:v>
                </c:pt>
                <c:pt idx="5">
                  <c:v>1.5</c:v>
                </c:pt>
                <c:pt idx="6">
                  <c:v>0.8</c:v>
                </c:pt>
                <c:pt idx="7">
                  <c:v>1.7</c:v>
                </c:pt>
                <c:pt idx="8">
                  <c:v>3</c:v>
                </c:pt>
              </c:numCache>
            </c:numRef>
          </c:val>
        </c:ser>
        <c:overlap val="100"/>
        <c:axId val="72534656"/>
        <c:axId val="72544640"/>
      </c:barChart>
      <c:catAx>
        <c:axId val="72534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544640"/>
        <c:crosses val="autoZero"/>
        <c:auto val="1"/>
        <c:lblAlgn val="ctr"/>
        <c:lblOffset val="100"/>
      </c:catAx>
      <c:valAx>
        <c:axId val="725446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534656"/>
        <c:crosses val="autoZero"/>
        <c:crossBetween val="between"/>
      </c:valAx>
      <c:spPr>
        <a:noFill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Район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5.9107655949836885E-2"/>
          <c:y val="9.9209072168325682E-2"/>
          <c:w val="0.9191549522819904"/>
          <c:h val="0.772486352319579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 w="57150"/>
          </c:spPr>
          <c:dPt>
            <c:idx val="0"/>
            <c:spPr>
              <a:gradFill rotWithShape="1">
                <a:gsLst>
                  <a:gs pos="0">
                    <a:schemeClr val="dk1">
                      <a:shade val="51000"/>
                      <a:satMod val="130000"/>
                    </a:schemeClr>
                  </a:gs>
                  <a:gs pos="80000">
                    <a:schemeClr val="dk1">
                      <a:shade val="93000"/>
                      <a:satMod val="130000"/>
                    </a:schemeClr>
                  </a:gs>
                  <a:gs pos="100000">
                    <a:schemeClr val="dk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chemeClr val="accent2"/>
              </a:solidFill>
              <a:ln w="25400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4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5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6"/>
            <c:spPr>
              <a:gradFill rotWithShape="1">
                <a:gsLst>
                  <a:gs pos="0">
                    <a:schemeClr val="dk1">
                      <a:shade val="51000"/>
                      <a:satMod val="130000"/>
                    </a:schemeClr>
                  </a:gs>
                  <a:gs pos="80000">
                    <a:schemeClr val="dk1">
                      <a:shade val="93000"/>
                      <a:satMod val="130000"/>
                    </a:schemeClr>
                  </a:gs>
                  <a:gs pos="100000">
                    <a:schemeClr val="dk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dk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7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8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 i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г.Майкоп</c:v>
                </c:pt>
                <c:pt idx="1">
                  <c:v>г.Адыгейск</c:v>
                </c:pt>
                <c:pt idx="2">
                  <c:v>Гиаг.р-н</c:v>
                </c:pt>
                <c:pt idx="3">
                  <c:v>Кошех.р-н</c:v>
                </c:pt>
                <c:pt idx="4">
                  <c:v>Красн.р-н</c:v>
                </c:pt>
                <c:pt idx="5">
                  <c:v>Майк.р-н</c:v>
                </c:pt>
                <c:pt idx="6">
                  <c:v>Тахтам.р-н</c:v>
                </c:pt>
                <c:pt idx="7">
                  <c:v>Теуч.р-н</c:v>
                </c:pt>
                <c:pt idx="8">
                  <c:v>Шовг.р-н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0.7</c:v>
                </c:pt>
                <c:pt idx="1">
                  <c:v>3.9</c:v>
                </c:pt>
                <c:pt idx="2">
                  <c:v>2.9</c:v>
                </c:pt>
                <c:pt idx="3">
                  <c:v>5.9</c:v>
                </c:pt>
                <c:pt idx="4">
                  <c:v>1.4</c:v>
                </c:pt>
                <c:pt idx="5">
                  <c:v>2</c:v>
                </c:pt>
                <c:pt idx="6">
                  <c:v>0.1</c:v>
                </c:pt>
                <c:pt idx="7">
                  <c:v>2.1</c:v>
                </c:pt>
                <c:pt idx="8">
                  <c:v>3.4</c:v>
                </c:pt>
              </c:numCache>
            </c:numRef>
          </c:val>
        </c:ser>
        <c:axId val="73453568"/>
        <c:axId val="73455104"/>
      </c:barChart>
      <c:catAx>
        <c:axId val="73453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455104"/>
        <c:crosses val="autoZero"/>
        <c:auto val="1"/>
        <c:lblAlgn val="ctr"/>
        <c:lblOffset val="100"/>
      </c:catAx>
      <c:valAx>
        <c:axId val="73455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453568"/>
        <c:crosses val="autoZero"/>
        <c:crossBetween val="between"/>
      </c:valAx>
      <c:spPr>
        <a:noFill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 smtClean="0"/>
              <a:t>г.(чел.)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8088848355482981E-2"/>
          <c:y val="9.974449387564524E-2"/>
          <c:w val="0.98191115164451703"/>
          <c:h val="0.71860492965233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г.(%)</c:v>
                </c:pt>
              </c:strCache>
            </c:strRef>
          </c:tx>
          <c:explosion val="25"/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sz="19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4"/>
                <c:pt idx="0">
                  <c:v>Высшее профессиональное (41,3%)</c:v>
                </c:pt>
                <c:pt idx="1">
                  <c:v>Среднее профессиональное в т.ч. начальное профессиональное (25,3%)</c:v>
                </c:pt>
                <c:pt idx="2">
                  <c:v>Среднее общее (11 кл.)(28,8%)</c:v>
                </c:pt>
                <c:pt idx="3">
                  <c:v>Основное общее (9 кл.) (4,4%)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</c:v>
                </c:pt>
                <c:pt idx="1">
                  <c:v>57</c:v>
                </c:pt>
                <c:pt idx="2">
                  <c:v>65</c:v>
                </c:pt>
                <c:pt idx="3">
                  <c:v>10</c:v>
                </c:pt>
              </c:numCache>
            </c:numRef>
          </c:val>
        </c:ser>
      </c:pie3DChart>
    </c:plotArea>
    <c:legend>
      <c:legendPos val="b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6.1325582251963301E-2"/>
          <c:y val="0.78041471958161013"/>
          <c:w val="0.87734868007657207"/>
          <c:h val="0.20861774676482944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 </a:t>
            </a:r>
            <a:r>
              <a:rPr lang="ru-RU" dirty="0"/>
              <a:t>г</a:t>
            </a:r>
            <a:r>
              <a:rPr lang="ru-RU" dirty="0" smtClean="0"/>
              <a:t>.(чел.)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4212036338944446E-2"/>
          <c:y val="0.13407176595571046"/>
          <c:w val="0.83157592732211116"/>
          <c:h val="0.778221788574449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г.(%)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9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14-29 лет (30,2%)</c:v>
                </c:pt>
                <c:pt idx="1">
                  <c:v>30-54 лет (63,6%)</c:v>
                </c:pt>
                <c:pt idx="2">
                  <c:v>55-59 лет (6,2%)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</c:v>
                </c:pt>
                <c:pt idx="1">
                  <c:v>143</c:v>
                </c:pt>
                <c:pt idx="2">
                  <c:v>14</c:v>
                </c:pt>
              </c:numCache>
            </c:numRef>
          </c:val>
        </c:ser>
      </c:pie3DChart>
    </c:plotArea>
    <c:legend>
      <c:legendPos val="tr"/>
      <c:layout>
        <c:manualLayout>
          <c:xMode val="edge"/>
          <c:yMode val="edge"/>
          <c:x val="0.75926583868481634"/>
          <c:y val="0"/>
          <c:w val="0.23185193681451258"/>
          <c:h val="0.23889918581171476"/>
        </c:manualLayout>
      </c:layout>
      <c:overlay val="1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035640857392837"/>
          <c:y val="0.24329127949050131"/>
          <c:w val="4.6032480314960697E-2"/>
          <c:h val="0.136315703296861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3366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chemeClr val="accent6"/>
              </a:solidFill>
            </c:spPr>
          </c:dPt>
          <c:cat>
            <c:strRef>
              <c:f>Лист1!$A$2:$A$10</c:f>
              <c:strCache>
                <c:ptCount val="9"/>
                <c:pt idx="0">
                  <c:v>Временное трудоустройство несовершеннолетних граждан в возрасте от 14 до 18 лет, во время каникул и в свободное от учебы время - 109 чел.</c:v>
                </c:pt>
                <c:pt idx="1">
                  <c:v>Организация и проведение оплачиваемых общественных  работ - 25 чел.</c:v>
                </c:pt>
                <c:pt idx="2">
                  <c:v>Временное трудоустройство безработных граждан, испытывающих трудности в поисках работы - 5 чел. </c:v>
                </c:pt>
                <c:pt idx="3">
                  <c:v>Временное трудоустройство безработных граждан в возрасте от 18 до 20 лет из числа выпускников образовательных учреждений - 0 чел.</c:v>
                </c:pt>
                <c:pt idx="4">
                  <c:v>Профессиональное обучение - 29 чел.</c:v>
                </c:pt>
                <c:pt idx="5">
                  <c:v>Предоставление финансовой помощи на развитие малого предпринимательства безработным гражданам - 7 чел. </c:v>
                </c:pt>
                <c:pt idx="6">
                  <c:v>Профессиональное обучение женщин, находящихся в отпуске за ребенком до 3-х лет - 2 чел.</c:v>
                </c:pt>
                <c:pt idx="7">
                  <c:v>Обучение пенсионеров - 1 чел.</c:v>
                </c:pt>
                <c:pt idx="8">
                  <c:v>Трудоустройство многодетных родителей и родителей с детьми - инвалидами - 0 чел.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</c:numCache>
            </c:numRef>
          </c:val>
        </c:ser>
        <c:gapWidth val="54"/>
        <c:overlap val="18"/>
        <c:axId val="75131520"/>
        <c:axId val="75133312"/>
      </c:barChart>
      <c:catAx>
        <c:axId val="75131520"/>
        <c:scaling>
          <c:orientation val="minMax"/>
        </c:scaling>
        <c:delete val="1"/>
        <c:axPos val="b"/>
        <c:tickLblPos val="none"/>
        <c:crossAx val="75133312"/>
        <c:crosses val="autoZero"/>
        <c:auto val="1"/>
        <c:lblAlgn val="ctr"/>
        <c:lblOffset val="100"/>
      </c:catAx>
      <c:valAx>
        <c:axId val="75133312"/>
        <c:scaling>
          <c:orientation val="minMax"/>
          <c:max val="250"/>
          <c:min val="0"/>
        </c:scaling>
        <c:delete val="1"/>
        <c:axPos val="l"/>
        <c:numFmt formatCode="General" sourceLinked="1"/>
        <c:tickLblPos val="none"/>
        <c:crossAx val="75131520"/>
        <c:crosses val="autoZero"/>
        <c:crossBetween val="between"/>
        <c:min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5.3431456138698818E-2"/>
          <c:w val="0.9880117016622918"/>
          <c:h val="0.9465685438613006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Целевой</c:v>
                </c:pt>
                <c:pt idx="1">
                  <c:v>Фактический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0.8</c:v>
                </c:pt>
              </c:numCache>
            </c:numRef>
          </c:val>
        </c:ser>
        <c:axId val="83809024"/>
        <c:axId val="83810560"/>
      </c:barChart>
      <c:catAx>
        <c:axId val="83809024"/>
        <c:scaling>
          <c:orientation val="minMax"/>
        </c:scaling>
        <c:axPos val="b"/>
        <c:tickLblPos val="nextTo"/>
        <c:crossAx val="83810560"/>
        <c:crosses val="autoZero"/>
        <c:auto val="1"/>
        <c:lblAlgn val="ctr"/>
        <c:lblOffset val="100"/>
      </c:catAx>
      <c:valAx>
        <c:axId val="83810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809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Целевой</c:v>
                </c:pt>
                <c:pt idx="1">
                  <c:v>Фактический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0.1</c:v>
                </c:pt>
              </c:numCache>
            </c:numRef>
          </c:val>
        </c:ser>
        <c:axId val="83971072"/>
        <c:axId val="83976960"/>
      </c:barChart>
      <c:catAx>
        <c:axId val="83971072"/>
        <c:scaling>
          <c:orientation val="minMax"/>
        </c:scaling>
        <c:axPos val="b"/>
        <c:tickLblPos val="nextTo"/>
        <c:crossAx val="83976960"/>
        <c:crosses val="autoZero"/>
        <c:auto val="1"/>
        <c:lblAlgn val="ctr"/>
        <c:lblOffset val="100"/>
      </c:catAx>
      <c:valAx>
        <c:axId val="83976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971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450506D-0A66-4C63-A7C1-6F968FC1D4AC}" type="datetimeFigureOut">
              <a:rPr lang="ru-RU" smtClean="0"/>
              <a:pPr/>
              <a:t>10.07.2015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0934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2B1CEC6-E434-4D77-B1D1-08893B9BC4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E91F6E8-F3DA-4599-A8B0-C900D5F52D72}" type="datetimeFigureOut">
              <a:rPr lang="ru-RU"/>
              <a:pPr>
                <a:defRPr/>
              </a:pPr>
              <a:t>10.07.2015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209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495" y="4759362"/>
            <a:ext cx="5511174" cy="450937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34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913B8A1-01A1-4F5B-9A40-C2241EC259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33588" y="750888"/>
            <a:ext cx="28209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13B8A1-01A1-4F5B-9A40-C2241EC25919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033588" y="750888"/>
            <a:ext cx="2820987" cy="37592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1B8CAA-A4AE-48C4-BB0D-1FE5CB1831F6}" type="slidenum">
              <a:rPr lang="ru-RU" smtClean="0"/>
              <a:pPr/>
              <a:t>12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35175" y="750888"/>
            <a:ext cx="2817813" cy="3757612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6042C-A2E7-4E93-BE5C-577389F17F7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C4742-7762-4038-8314-5804B530E7A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7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7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C1D83-10C9-4492-B460-C53B0F832AB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42176-3281-40C3-A548-B392506B48C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32FD4-0D28-4687-9BB9-174D4257566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C9BD9-97AA-4C58-BF32-1F43787E33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66C12-65F5-426E-9FB0-BA585A0386E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9519-D8B0-46BC-A638-4E72992E6B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CF36-1C98-475C-A0B9-9E8BA60C6CA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951F6-F271-49DC-9C37-49BE8F424C4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6F1E3-839E-41AB-8C9C-7994BF356F4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791ECB-A07A-44D7-ADF9-050B0B6345B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3654" y="4000497"/>
            <a:ext cx="5568553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Информация  о результатах деятельности ГКУ РА «ЦЗН Тахтамукайского района»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</a:rPr>
              <a:t>за 1 полугодие 2015 года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bg1">
                  <a:lumMod val="60000"/>
                  <a:lumOff val="40000"/>
                </a:schemeClr>
              </a:solidFill>
              <a:latin typeface="Arial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6" name="Рисунок 5" descr="Адыгея флаг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2480" y="1904982"/>
            <a:ext cx="1428750" cy="14859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Состав граждан, обратившихся за содействием в поиске подходящей работы по возрасту </a:t>
            </a:r>
            <a:br>
              <a:rPr lang="ru-RU" sz="2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 состоянию на 01.07.2015 года</a:t>
            </a: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5535" y="2097617"/>
          <a:ext cx="5745956" cy="5875867"/>
        </p:xfrm>
        <a:graphic>
          <a:graphicData uri="http://schemas.openxmlformats.org/presentationml/2006/ole">
            <p:oleObj spid="_x0000_s4098" name="Диаграмма" r:id="rId3" imgW="7982102" imgH="4591202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75" y="4000497"/>
            <a:ext cx="5568553" cy="29546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6" charset="0"/>
              </a:rPr>
              <a:t>еализация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6" charset="0"/>
              </a:rPr>
              <a:t>государственной программы Республики Адыгея «Содействие занятости населения»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6" charset="0"/>
              </a:rPr>
              <a:t>на 2014 – 2018 годы</a:t>
            </a:r>
          </a:p>
          <a:p>
            <a:pPr algn="ctr"/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Адыгея флаг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8" y="857225"/>
            <a:ext cx="1428750" cy="1485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0" y="635563"/>
            <a:ext cx="6858000" cy="936041"/>
          </a:xfrm>
          <a:solidFill>
            <a:srgbClr val="0070C0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ЧИСЛЕННОСТЬ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УЧАСТНИКОВ МЕРОПРИЯТИЙ 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ПРОГРАММЫ НА 01.07.2015Г.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6042C-A2E7-4E93-BE5C-577389F17F7E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1428728"/>
          <a:ext cx="68580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133" y="6286514"/>
            <a:ext cx="659015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Общая численность участников Программы  (план)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373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Общая численность участников Программы  (факт)–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182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ОБЪЕМ ЗАТРАЧЕННЫХ СРЕДСТВ НА РЕАЛИЗАЦИЮ ПРОГРАММЫ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СОСТАВИЛ НА 01.07.2015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г.- 821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050 руб.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0"/>
            <a:ext cx="6858000" cy="571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ru-RU" sz="1100" dirty="0"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571472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5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0075" y="2928926"/>
            <a:ext cx="556855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ПРОГРАММА ДОПОЛНИТЕЛЬНЫХ МЕРОПРИЯТИЙ,  НАПРАВЛЕННЫХ НА СНИЖЕНИЕ НАПРЯЖЕННОСТИ НА РЫНКЕ ТРУДА ТАХТАМУКАЙСКОГО РАЙОНА НА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01.07.2015 г. 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bg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Адыгея флаг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8" y="857225"/>
            <a:ext cx="1428750" cy="1485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8604" y="3428993"/>
            <a:ext cx="589363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52400" indent="-152400" algn="l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ru-RU" sz="28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З А Д А Ч И :</a:t>
            </a:r>
          </a:p>
          <a:p>
            <a:pPr marL="152400" indent="-152400" algn="l"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indent="-152400" algn="l">
              <a:buFontTx/>
              <a:buAutoNum type="arabicPeriod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ПОВЫШЕНИЕ КОНКУРЕНТНОСПОСОБНОСТИ  НА РЫНКЕ  ТРУДА  РАБОТНИКОВ ОРГАНИЗАЦИЙ, ВКЛЮЧАЯ РАБОТНИКОВ, НАХОДЯЩИХСЯ ПОД РИСКОМ  УВОЛЬНЕНИЯ, ИЩУЩИХ РАБОТУ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indent="-152400" algn="l">
              <a:buFontTx/>
              <a:buAutoNum type="arabicPeriod"/>
              <a:defRPr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52400" algn="l">
              <a:buFontTx/>
              <a:buAutoNum type="arabicPeriod"/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indent="-152400" algn="l">
              <a:buFontTx/>
              <a:buAutoNum type="arabicPeriod"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СТИМУЛИРОВАНИЕ СОХРАНЕНИЯ И СОЗДАНИЯ РАБОЧИХ МЕСТ</a:t>
            </a:r>
          </a:p>
        </p:txBody>
      </p:sp>
      <p:sp>
        <p:nvSpPr>
          <p:cNvPr id="9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CF36-1C98-475C-A0B9-9E8BA60C6CA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571472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 w="76200" cmpd="tri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66723"/>
            <a:ext cx="6750867" cy="204671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152400" indent="-152400" algn="ctr"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 Е Л Ь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</a:t>
            </a:r>
          </a:p>
          <a:p>
            <a:pPr marL="152400" indent="-152400" algn="ctr">
              <a:spcBef>
                <a:spcPct val="50000"/>
              </a:spcBef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СНИЖЕНИЕ НАПРЯЖЕННОСТИ НА </a:t>
            </a:r>
            <a:endParaRPr lang="ru-RU" sz="2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2400" indent="-152400" algn="ctr">
              <a:spcBef>
                <a:spcPct val="50000"/>
              </a:spcBef>
              <a:defRPr/>
            </a:pP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РЫНКЕ </a:t>
            </a: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ТРУДА   </a:t>
            </a:r>
          </a:p>
          <a:p>
            <a:pPr marL="152400" indent="-152400" algn="ctr">
              <a:spcBef>
                <a:spcPct val="50000"/>
              </a:spcBef>
              <a:defRPr/>
            </a:pPr>
            <a:r>
              <a:rPr lang="ru-RU" sz="2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ТАХТАМУКАЙСКОГО РАЙОНА</a:t>
            </a:r>
            <a:endParaRPr lang="ru-RU" sz="2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57166" y="1000101"/>
            <a:ext cx="607223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ОСНОВНОЕ   МЕРОПРИЯТИЕ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8604" y="1928794"/>
            <a:ext cx="6143668" cy="3415855"/>
            <a:chOff x="360" y="1401"/>
            <a:chExt cx="5287" cy="731"/>
          </a:xfrm>
        </p:grpSpPr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765" y="1401"/>
              <a:ext cx="4882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  <a:buClr>
                  <a:srgbClr val="990033"/>
                </a:buClr>
                <a:buSzPct val="160000"/>
                <a:buFont typeface="Wingdings" pitchFamily="2" charset="2"/>
                <a:buNone/>
              </a:pPr>
              <a:r>
                <a:rPr lang="ru-RU" sz="1400" b="1" dirty="0">
                  <a:solidFill>
                    <a:srgbClr val="0033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СОДЕЙСТВИЕ 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 ТРУДОУСТРОЙСТВУ 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НЕЗАНЯТЫХ ИНВАЛИДОВ 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ОБОРУДОВАННЫЕ  (ОСНАЩЕННЫЕ) ДЛЯ НИХ РАБОЧИЕ МЕСТА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spcBef>
                  <a:spcPct val="50000"/>
                </a:spcBef>
                <a:buClr>
                  <a:srgbClr val="990033"/>
                </a:buClr>
                <a:buSzPct val="160000"/>
                <a:buFont typeface="Wingdings" pitchFamily="2" charset="2"/>
                <a:buNone/>
              </a:pPr>
              <a:endParaRPr lang="ru-RU" sz="800" dirty="0">
                <a:latin typeface="Times New Roman" pitchFamily="18" charset="0"/>
                <a:cs typeface="Times New Roman" pitchFamily="18" charset="0"/>
              </a:endParaRPr>
            </a:p>
            <a:p>
              <a:pPr algn="l">
                <a:spcBef>
                  <a:spcPct val="50000"/>
                </a:spcBef>
                <a:buClr>
                  <a:srgbClr val="990033"/>
                </a:buClr>
                <a:buSzPct val="160000"/>
                <a:buFont typeface="Wingdings" pitchFamily="2" charset="2"/>
                <a:buNone/>
              </a:pP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    </a:t>
              </a:r>
            </a:p>
          </p:txBody>
        </p:sp>
        <p:sp>
          <p:nvSpPr>
            <p:cNvPr id="62471" name="AutoShape 7"/>
            <p:cNvSpPr>
              <a:spLocks noChangeArrowheads="1"/>
            </p:cNvSpPr>
            <p:nvPr/>
          </p:nvSpPr>
          <p:spPr bwMode="auto">
            <a:xfrm>
              <a:off x="360" y="1401"/>
              <a:ext cx="363" cy="206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CF36-1C98-475C-A0B9-9E8BA60C6CAC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15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0" y="0"/>
            <a:ext cx="6858000" cy="571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endParaRPr lang="ru-RU" sz="1050" dirty="0">
              <a:latin typeface="+mj-lt"/>
              <a:ea typeface="+mj-ea"/>
              <a:cs typeface="+mj-cs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571472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1883703"/>
            <a:ext cx="6750867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1. Содействие трудоустройству незанятых инвалидов на оборудованные (оснащенные) для них рабочие места.</a:t>
            </a:r>
          </a:p>
        </p:txBody>
      </p:sp>
      <p:sp>
        <p:nvSpPr>
          <p:cNvPr id="2" name="TextBox 2"/>
          <p:cNvSpPr txBox="1">
            <a:spLocks noChangeArrowheads="1"/>
          </p:cNvSpPr>
          <p:nvPr/>
        </p:nvSpPr>
        <p:spPr bwMode="auto">
          <a:xfrm rot="10800000" flipV="1">
            <a:off x="0" y="4660989"/>
            <a:ext cx="6858000" cy="2677656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Численность участников (факт) – 2 чел.</a:t>
            </a:r>
          </a:p>
          <a:p>
            <a:pPr algn="ctr"/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14290" y="3047990"/>
            <a:ext cx="6429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мероприятия: незанятые инвалиды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321447" y="3619494"/>
            <a:ext cx="610790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Объем выделенных средств из ФБ 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508,8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0" y="666725"/>
            <a:ext cx="6858000" cy="120032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ФИНАНСИРОВАНИЕ МЕРОПРИЯТИЙ И ЧИСЛЕННОСТЬ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УЧАСТНИКОВ ПРОГРАММЫ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>
          <a:xfrm>
            <a:off x="4887162" y="8657168"/>
            <a:ext cx="1600200" cy="486833"/>
          </a:xfrm>
        </p:spPr>
        <p:txBody>
          <a:bodyPr/>
          <a:lstStyle/>
          <a:p>
            <a:pPr>
              <a:defRPr/>
            </a:pPr>
            <a:fld id="{2FE4CF36-1C98-475C-A0B9-9E8BA60C6CAC}" type="slidenum">
              <a:rPr lang="ru-RU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16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428604" y="7084220"/>
            <a:ext cx="6131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chemeClr val="hlink"/>
              </a:buClr>
              <a:buSzPct val="70000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Расчетная стоимость затрат на одного участника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72,7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0"/>
            <a:ext cx="6858000" cy="571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>
              <a:defRPr/>
            </a:pPr>
            <a:r>
              <a:rPr lang="ru-RU" sz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</a:t>
            </a:r>
            <a:r>
              <a:rPr lang="ru-RU" sz="1100" dirty="0" smtClean="0">
                <a:solidFill>
                  <a:schemeClr val="bg1"/>
                </a:solidFill>
                <a:latin typeface="+mj-lt"/>
              </a:rPr>
              <a:t> </a:t>
            </a:r>
            <a:endParaRPr lang="ru-RU" sz="1100" dirty="0">
              <a:latin typeface="+mj-lt"/>
              <a:ea typeface="+mj-ea"/>
              <a:cs typeface="+mj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571472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0" y="9144000"/>
            <a:ext cx="6858000" cy="0"/>
          </a:xfrm>
          <a:prstGeom prst="line">
            <a:avLst/>
          </a:prstGeom>
          <a:ln w="762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85728" y="4143372"/>
            <a:ext cx="62151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Объем выделенных средств из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РБ : 134,5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 rot="10800000" flipV="1">
            <a:off x="0" y="4553176"/>
            <a:ext cx="6858000" cy="95410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Численность участников (план) – 7 чел.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/>
      <p:bldP spid="11" grpId="0"/>
      <p:bldP spid="14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И ФАКТИЧЕСКИЕ ИНДИКАТОРЫ ПРОГРАММЫ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1714481"/>
            <a:ext cx="3030141" cy="1129328"/>
          </a:xfrm>
        </p:spPr>
        <p:txBody>
          <a:bodyPr>
            <a:normAutofit fontScale="92500"/>
          </a:bodyPr>
          <a:lstStyle/>
          <a:p>
            <a:pPr algn="ctr"/>
            <a:endParaRPr lang="ru-RU" dirty="0" smtClean="0">
              <a:solidFill>
                <a:srgbClr val="FFFF00"/>
              </a:solidFill>
            </a:endParaRPr>
          </a:p>
          <a:p>
            <a:pPr algn="ctr">
              <a:defRPr sz="192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100" dirty="0" smtClean="0">
                <a:solidFill>
                  <a:srgbClr val="002060"/>
                </a:solidFill>
              </a:rPr>
              <a:t>Уровень регистрируемой безработицы </a:t>
            </a:r>
            <a:r>
              <a:rPr lang="ru-RU" sz="1800" dirty="0" smtClean="0">
                <a:solidFill>
                  <a:srgbClr val="002060"/>
                </a:solidFill>
              </a:rPr>
              <a:t>(%)</a:t>
            </a:r>
          </a:p>
          <a:p>
            <a:endParaRPr lang="ru-RU" sz="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342900" y="2900363"/>
          <a:ext cx="3030538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604969"/>
          </a:xfrm>
        </p:spPr>
        <p:txBody>
          <a:bodyPr>
            <a:normAutofit lnSpcReduction="10000"/>
          </a:bodyPr>
          <a:lstStyle/>
          <a:p>
            <a:pPr algn="ctr">
              <a:defRPr sz="192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800" dirty="0" smtClean="0">
                <a:solidFill>
                  <a:srgbClr val="002060"/>
                </a:solidFill>
              </a:rPr>
              <a:t>Коэффициент напряженности 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11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3484563" y="2900363"/>
          <a:ext cx="3030537" cy="526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66C12-65F5-426E-9FB0-BA585A0386EE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47" y="285720"/>
            <a:ext cx="6161528" cy="95250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2600" b="1" dirty="0" smtClean="0">
                <a:latin typeface="Times New Roman" pitchFamily="18" charset="0"/>
              </a:rPr>
              <a:t>Ситуация на рынке труда </a:t>
            </a:r>
            <a:r>
              <a:rPr lang="ru-RU" sz="2600" b="1" dirty="0" err="1" smtClean="0">
                <a:latin typeface="Times New Roman" pitchFamily="18" charset="0"/>
              </a:rPr>
              <a:t>Тахтамукайского</a:t>
            </a:r>
            <a:r>
              <a:rPr lang="ru-RU" sz="2600" b="1" dirty="0" smtClean="0">
                <a:latin typeface="Times New Roman" pitchFamily="18" charset="0"/>
              </a:rPr>
              <a:t> района </a:t>
            </a:r>
            <a:endParaRPr lang="ru-RU" sz="2600" b="1" dirty="0">
              <a:latin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1447" y="1523977"/>
          <a:ext cx="5969871" cy="64056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74185"/>
                <a:gridCol w="1063526"/>
                <a:gridCol w="1432160"/>
              </a:tblGrid>
              <a:tr h="1196323"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полугодие</a:t>
                      </a:r>
                      <a:endParaRPr lang="ru-RU" sz="2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sz="2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40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</a:tr>
              <a:tr h="1412478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экономически активного населения (чел.)*</a:t>
                      </a:r>
                      <a:endParaRPr lang="ru-RU" sz="20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28552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27342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</a:tr>
              <a:tr h="1023886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регистрируемой безработицы (%)</a:t>
                      </a:r>
                      <a:endParaRPr lang="ru-RU" sz="20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</a:tr>
              <a:tr h="1303868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безработных граждан на конец отчетного периода (чел.)</a:t>
                      </a:r>
                      <a:endParaRPr lang="ru-RU" sz="20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</a:tr>
              <a:tr h="1469053">
                <a:tc gridSpan="3">
                  <a:txBody>
                    <a:bodyPr/>
                    <a:lstStyle/>
                    <a:p>
                      <a:pPr>
                        <a:buFont typeface="Arial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*Федеральная служба государственной статистики (среднегодовой)</a:t>
                      </a:r>
                    </a:p>
                    <a:p>
                      <a:pPr>
                        <a:buFont typeface="Arial" charset="0"/>
                        <a:buNone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B42176-3281-40C3-A548-B392506B48CC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b="1" dirty="0" smtClean="0">
                <a:latin typeface="Times New Roman" pitchFamily="18" charset="0"/>
              </a:rPr>
              <a:t>Уровень безработицы по городам и районам </a:t>
            </a:r>
            <a:br>
              <a:rPr lang="ru-RU" sz="2500" b="1" dirty="0" smtClean="0">
                <a:latin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</a:rPr>
              <a:t>Республики Адыгея по состоянию на </a:t>
            </a:r>
            <a:r>
              <a:rPr lang="ru-RU" sz="2500" b="1" dirty="0" smtClean="0">
                <a:latin typeface="Times New Roman" pitchFamily="18" charset="0"/>
              </a:rPr>
              <a:t>01.07.2015г</a:t>
            </a:r>
            <a:r>
              <a:rPr lang="ru-RU" sz="2500" b="1" dirty="0" smtClean="0">
                <a:latin typeface="Times New Roman" pitchFamily="18" charset="0"/>
              </a:rPr>
              <a:t>.</a:t>
            </a:r>
            <a:br>
              <a:rPr lang="ru-RU" sz="2500" b="1" dirty="0" smtClean="0">
                <a:latin typeface="Times New Roman" pitchFamily="18" charset="0"/>
              </a:rPr>
            </a:br>
            <a:r>
              <a:rPr lang="ru-RU" sz="800" b="1" dirty="0" smtClean="0">
                <a:latin typeface="Times New Roman" pitchFamily="18" charset="0"/>
              </a:rPr>
              <a:t/>
            </a:r>
            <a:br>
              <a:rPr lang="ru-RU" sz="800" b="1" dirty="0" smtClean="0">
                <a:latin typeface="Times New Roman" pitchFamily="18" charset="0"/>
              </a:rPr>
            </a:br>
            <a:endParaRPr lang="ru-RU" sz="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9519-D8B0-46BC-A638-4E72992E6B5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8640" y="1862667"/>
          <a:ext cx="6426714" cy="683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latin typeface="Times New Roman" pitchFamily="18" charset="0"/>
              </a:rPr>
              <a:t>Динамика  уровня безработицы в </a:t>
            </a:r>
            <a:br>
              <a:rPr lang="ru-RU" sz="2500" b="1" smtClean="0">
                <a:latin typeface="Times New Roman" pitchFamily="18" charset="0"/>
              </a:rPr>
            </a:br>
            <a:r>
              <a:rPr lang="ru-RU" sz="2500" b="1" smtClean="0">
                <a:latin typeface="Times New Roman" pitchFamily="18" charset="0"/>
              </a:rPr>
              <a:t>Тахтамукайском районе за 1 полугодие 2014, 2015 гг.</a:t>
            </a:r>
            <a:br>
              <a:rPr lang="ru-RU" sz="2500" b="1" smtClean="0">
                <a:latin typeface="Times New Roman" pitchFamily="18" charset="0"/>
              </a:rPr>
            </a:br>
            <a:r>
              <a:rPr lang="ru-RU" sz="800" b="1" smtClean="0">
                <a:latin typeface="Times New Roman" pitchFamily="18" charset="0"/>
              </a:rPr>
              <a:t/>
            </a:r>
            <a:br>
              <a:rPr lang="ru-RU" sz="800" b="1" smtClean="0">
                <a:latin typeface="Times New Roman" pitchFamily="18" charset="0"/>
              </a:rPr>
            </a:br>
            <a:endParaRPr lang="ru-RU" sz="80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43341-56B4-447B-A460-98F4706338E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026" name="Диаграмма 3"/>
          <p:cNvGraphicFramePr>
            <a:graphicFrameLocks/>
          </p:cNvGraphicFramePr>
          <p:nvPr/>
        </p:nvGraphicFramePr>
        <p:xfrm>
          <a:off x="160735" y="1809751"/>
          <a:ext cx="6543675" cy="6870700"/>
        </p:xfrm>
        <a:graphic>
          <a:graphicData uri="http://schemas.openxmlformats.org/presentationml/2006/ole">
            <p:oleObj spid="_x0000_s1026" name="Диаграмма" r:id="rId3" imgW="8667902" imgH="4972202" progId="Excel.Chart.8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</a:rPr>
              <a:t>Коэффициент напряженности </a:t>
            </a:r>
            <a:r>
              <a:rPr lang="ru-RU" sz="2500" b="1" dirty="0" smtClean="0">
                <a:latin typeface="Times New Roman" pitchFamily="18" charset="0"/>
              </a:rPr>
              <a:t>по городам и районам </a:t>
            </a:r>
            <a:br>
              <a:rPr lang="ru-RU" sz="2500" b="1" dirty="0" smtClean="0">
                <a:latin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</a:rPr>
              <a:t>Республики Адыгея </a:t>
            </a:r>
            <a:r>
              <a:rPr lang="ru-RU" sz="2500" b="1" dirty="0" smtClean="0">
                <a:latin typeface="Times New Roman" pitchFamily="18" charset="0"/>
              </a:rPr>
              <a:t>на 01.07.2015 </a:t>
            </a:r>
            <a:r>
              <a:rPr lang="ru-RU" sz="2500" b="1" dirty="0" smtClean="0">
                <a:latin typeface="Times New Roman" pitchFamily="18" charset="0"/>
              </a:rPr>
              <a:t>г.</a:t>
            </a:r>
            <a:br>
              <a:rPr lang="ru-RU" sz="2500" b="1" dirty="0" smtClean="0">
                <a:latin typeface="Times New Roman" pitchFamily="18" charset="0"/>
              </a:rPr>
            </a:br>
            <a:r>
              <a:rPr lang="ru-RU" sz="800" b="1" dirty="0" smtClean="0">
                <a:latin typeface="Times New Roman" pitchFamily="18" charset="0"/>
              </a:rPr>
              <a:t/>
            </a:r>
            <a:br>
              <a:rPr lang="ru-RU" sz="800" b="1" dirty="0" smtClean="0">
                <a:latin typeface="Times New Roman" pitchFamily="18" charset="0"/>
              </a:rPr>
            </a:br>
            <a:endParaRPr lang="ru-RU" sz="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9519-D8B0-46BC-A638-4E72992E6B5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8640" y="1862667"/>
          <a:ext cx="6426714" cy="683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</a:rPr>
              <a:t>Коэффициент напряженности на рынке труда </a:t>
            </a:r>
            <a:br>
              <a:rPr lang="ru-RU" sz="2000" b="1" smtClean="0">
                <a:latin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</a:rPr>
              <a:t>Тахтамукайского района за 1 полугодие 2014, 2015 гг.</a:t>
            </a:r>
            <a:r>
              <a:rPr lang="ru-RU" sz="800" b="1" smtClean="0">
                <a:latin typeface="Times New Roman" pitchFamily="18" charset="0"/>
              </a:rPr>
              <a:t/>
            </a:r>
            <a:br>
              <a:rPr lang="ru-RU" sz="800" b="1" smtClean="0">
                <a:latin typeface="Times New Roman" pitchFamily="18" charset="0"/>
              </a:rPr>
            </a:br>
            <a:endParaRPr lang="ru-RU" sz="80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E6608-4A22-4C72-8748-20964376D3C4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074" name="Диаграмма 3"/>
          <p:cNvGraphicFramePr>
            <a:graphicFrameLocks/>
          </p:cNvGraphicFramePr>
          <p:nvPr/>
        </p:nvGraphicFramePr>
        <p:xfrm>
          <a:off x="214313" y="2095501"/>
          <a:ext cx="6487716" cy="6608233"/>
        </p:xfrm>
        <a:graphic>
          <a:graphicData uri="http://schemas.openxmlformats.org/presentationml/2006/ole">
            <p:oleObj spid="_x0000_s2050" name="Диаграмма" r:id="rId3" imgW="8667902" imgH="4972202" progId="Excel.Chart.8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6"/>
          <p:cNvSpPr txBox="1">
            <a:spLocks noChangeArrowheads="1"/>
          </p:cNvSpPr>
          <p:nvPr/>
        </p:nvSpPr>
        <p:spPr bwMode="auto">
          <a:xfrm>
            <a:off x="267891" y="666751"/>
            <a:ext cx="63222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Состав безработных граждан по полу </a:t>
            </a:r>
          </a:p>
          <a:p>
            <a:pPr algn="ctr"/>
            <a:r>
              <a:rPr lang="ru-RU" sz="28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 состоянию на 01.07.2015 года</a:t>
            </a:r>
          </a:p>
        </p:txBody>
      </p:sp>
      <p:graphicFrame>
        <p:nvGraphicFramePr>
          <p:cNvPr id="5122" name="Диаграмма 5"/>
          <p:cNvGraphicFramePr>
            <a:graphicFrameLocks/>
          </p:cNvGraphicFramePr>
          <p:nvPr/>
        </p:nvGraphicFramePr>
        <p:xfrm>
          <a:off x="642919" y="1896533"/>
          <a:ext cx="5548332" cy="5247235"/>
        </p:xfrm>
        <a:graphic>
          <a:graphicData uri="http://schemas.openxmlformats.org/presentationml/2006/ole">
            <p:oleObj spid="_x0000_s3074" name="Диаграмма" r:id="rId3" imgW="6667500" imgH="47625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Состав безработных граждан по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образованию на 01.07.2015 г.</a:t>
            </a:r>
            <a:endParaRPr lang="ru-RU" sz="3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9519-D8B0-46BC-A638-4E72992E6B55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2646" y="1862666"/>
          <a:ext cx="6434199" cy="694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Состав безработных граждан по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возрасту на 01.07.2015 г.</a:t>
            </a:r>
            <a:endParaRPr lang="ru-RU" sz="3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E9519-D8B0-46BC-A638-4E72992E6B55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2646" y="1862666"/>
          <a:ext cx="6434199" cy="694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7817</TotalTime>
  <Words>346</Words>
  <Application>Microsoft Office PowerPoint</Application>
  <PresentationFormat>Экран (4:3)</PresentationFormat>
  <Paragraphs>92</Paragraphs>
  <Slides>17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Диаграмма Microsoft Office Excel</vt:lpstr>
      <vt:lpstr>Слайд 1</vt:lpstr>
      <vt:lpstr>Ситуация на рынке труда Тахтамукайского района </vt:lpstr>
      <vt:lpstr>Уровень безработицы по городам и районам  Республики Адыгея по состоянию на 01.07.2015г.  </vt:lpstr>
      <vt:lpstr>Динамика  уровня безработицы в  Тахтамукайском районе за 1 полугодие 2014, 2015 гг.  </vt:lpstr>
      <vt:lpstr>Коэффициент напряженности по городам и районам  Республики Адыгея на 01.07.2015 г.  </vt:lpstr>
      <vt:lpstr>Коэффициент напряженности на рынке труда  Тахтамукайского района за 1 полугодие 2014, 2015 гг. </vt:lpstr>
      <vt:lpstr>Слайд 7</vt:lpstr>
      <vt:lpstr>Состав безработных граждан по образованию на 01.07.2015 г.</vt:lpstr>
      <vt:lpstr>Состав безработных граждан по возрасту на 01.07.2015 г.</vt:lpstr>
      <vt:lpstr>Состав граждан, обратившихся за содействием в поиске подходящей работы по возрасту  по состоянию на 01.07.2015 года</vt:lpstr>
      <vt:lpstr>Слайд 11</vt:lpstr>
      <vt:lpstr> ЧИСЛЕННОСТЬ УЧАСТНИКОВ МЕРОПРИЯТИЙ ПРОГРАММЫ НА 01.07.2015Г. </vt:lpstr>
      <vt:lpstr>Слайд 13</vt:lpstr>
      <vt:lpstr>Слайд 14</vt:lpstr>
      <vt:lpstr>Слайд 15</vt:lpstr>
      <vt:lpstr>Слайд 16</vt:lpstr>
      <vt:lpstr>ЦЕЛЕВЫЕ И ФАКТИЧЕСКИЕ ИНДИКАТОРЫ ПРОГРАММЫ</vt:lpstr>
    </vt:vector>
  </TitlesOfParts>
  <Company>Нечаевы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Самойленко_Заира</cp:lastModifiedBy>
  <cp:revision>1117</cp:revision>
  <dcterms:created xsi:type="dcterms:W3CDTF">2004-06-21T13:07:50Z</dcterms:created>
  <dcterms:modified xsi:type="dcterms:W3CDTF">2015-07-10T12:06:16Z</dcterms:modified>
</cp:coreProperties>
</file>